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5" r:id="rId7"/>
    <p:sldId id="261" r:id="rId8"/>
  </p:sldIdLst>
  <p:sldSz cx="18288000" cy="10287000"/>
  <p:notesSz cx="6858000" cy="9144000"/>
  <p:embeddedFontLst>
    <p:embeddedFont>
      <p:font typeface="Poppins Light" panose="00000400000000000000"/>
      <p:regular r:id="rId13"/>
    </p:embeddedFont>
    <p:embeddedFont>
      <p:font typeface="Poppins" panose="00000500000000000000"/>
      <p:regular r:id="rId14"/>
      <p:bold r:id="rId15"/>
    </p:embeddedFont>
    <p:embeddedFont>
      <p:font typeface="Poppins" panose="00000500000000000000" pitchFamily="2" charset="0"/>
      <p:regular r:id="rId16"/>
      <p:bold r:id="rId17"/>
    </p:embeddedFont>
    <p:embeddedFont>
      <p:font typeface="Calibri" panose="020F050202020403020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41" d="100"/>
          <a:sy n="41" d="100"/>
        </p:scale>
        <p:origin x="820" y="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771F6-F4E9-4F4C-B023-EAA5A42A4B9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1B0BF-C1EA-45A4-AA2F-96727443CF3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70872" y="8061710"/>
            <a:ext cx="13272938" cy="100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Freeform 5"/>
          <p:cNvSpPr/>
          <p:nvPr/>
        </p:nvSpPr>
        <p:spPr>
          <a:xfrm>
            <a:off x="11800308" y="762510"/>
            <a:ext cx="3026031" cy="2905519"/>
          </a:xfrm>
          <a:custGeom>
            <a:avLst/>
            <a:gdLst/>
            <a:ahLst/>
            <a:cxnLst/>
            <a:rect l="l" t="t" r="r" b="b"/>
            <a:pathLst>
              <a:path w="5801481" h="5743698">
                <a:moveTo>
                  <a:pt x="0" y="0"/>
                </a:moveTo>
                <a:lnTo>
                  <a:pt x="5801482" y="0"/>
                </a:lnTo>
                <a:lnTo>
                  <a:pt x="5801482" y="5743697"/>
                </a:lnTo>
                <a:lnTo>
                  <a:pt x="0" y="574369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281284" y="1028700"/>
            <a:ext cx="7897117" cy="3688597"/>
            <a:chOff x="0" y="0"/>
            <a:chExt cx="10529489" cy="4918129"/>
          </a:xfrm>
        </p:grpSpPr>
        <p:sp>
          <p:nvSpPr>
            <p:cNvPr id="7" name="TextBox 7"/>
            <p:cNvSpPr txBox="1"/>
            <p:nvPr/>
          </p:nvSpPr>
          <p:spPr>
            <a:xfrm>
              <a:off x="0" y="2578751"/>
              <a:ext cx="6978365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660"/>
                </a:lnSpc>
              </a:pPr>
              <a:r>
                <a:rPr lang="en-US" sz="13325" dirty="0">
                  <a:solidFill>
                    <a:srgbClr val="F6B032"/>
                  </a:solidFill>
                  <a:latin typeface="Open Sauce Heavy" panose="00000A00000000000000"/>
                </a:rPr>
                <a:t>2K24</a:t>
              </a:r>
              <a:endParaRPr lang="en-US" sz="13325" dirty="0">
                <a:solidFill>
                  <a:srgbClr val="F6B032"/>
                </a:solidFill>
                <a:latin typeface="Open Sauce Heavy" panose="00000A00000000000000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23850"/>
              <a:ext cx="10529489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2660"/>
                </a:lnSpc>
              </a:pPr>
              <a:r>
                <a:rPr lang="en-US" sz="13325" dirty="0">
                  <a:solidFill>
                    <a:srgbClr val="FFFFFF"/>
                  </a:solidFill>
                  <a:latin typeface="Open Sauce Heavy" panose="00000A00000000000000"/>
                </a:rPr>
                <a:t>PY-EXPO </a:t>
              </a:r>
              <a:endParaRPr lang="en-US" sz="13325" dirty="0">
                <a:solidFill>
                  <a:srgbClr val="FFFFFF"/>
                </a:solidFill>
                <a:latin typeface="Open Sauce Heavy" panose="00000A00000000000000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499105" y="8516358"/>
            <a:ext cx="7639102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Poppins Light" panose="00000400000000000000"/>
              </a:rPr>
              <a:t>Genius innovation leaves behind a legacy...</a:t>
            </a:r>
            <a:endParaRPr lang="en-US" sz="2800">
              <a:solidFill>
                <a:srgbClr val="FFFFFF"/>
              </a:solidFill>
              <a:latin typeface="Poppins Light" panose="000004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dirty="0">
                <a:solidFill>
                  <a:srgbClr val="FEBF00"/>
                </a:solidFill>
                <a:latin typeface="Open Sauce Heavy" panose="00000A00000000000000"/>
              </a:rPr>
              <a:t>PYEXPO 2K24</a:t>
            </a:r>
            <a:endParaRPr lang="en-US" sz="1400" dirty="0">
              <a:solidFill>
                <a:srgbClr val="FEBF00"/>
              </a:solidFill>
              <a:latin typeface="Open Sauce Heavy" panose="00000A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86000" y="5067300"/>
            <a:ext cx="12204065" cy="2494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485"/>
              </a:lnSpc>
            </a:pPr>
            <a:endParaRPr dirty="0"/>
          </a:p>
          <a:p>
            <a:pPr algn="just">
              <a:lnSpc>
                <a:spcPts val="6485"/>
              </a:lnSpc>
            </a:pPr>
            <a:r>
              <a:rPr lang="en-US" sz="6830" dirty="0">
                <a:solidFill>
                  <a:srgbClr val="FFFFFF"/>
                </a:solidFill>
                <a:latin typeface="Open Sauce Heavy" panose="00000A00000000000000"/>
              </a:rPr>
              <a:t>Team ID:</a:t>
            </a:r>
            <a:r>
              <a:rPr lang="en-US" sz="6830" dirty="0">
                <a:solidFill>
                  <a:srgbClr val="F9B632"/>
                </a:solidFill>
                <a:latin typeface="Open Sauce Heavy" panose="00000A00000000000000"/>
              </a:rPr>
              <a:t> </a:t>
            </a:r>
            <a:r>
              <a:rPr lang="en-IN" altLang="en-US" sz="6830" dirty="0">
                <a:solidFill>
                  <a:srgbClr val="F9B632"/>
                </a:solidFill>
                <a:latin typeface="Open Sauce Heavy" panose="00000A00000000000000"/>
              </a:rPr>
              <a:t>T012 </a:t>
            </a:r>
            <a:endParaRPr lang="en-US" sz="6830" dirty="0">
              <a:solidFill>
                <a:srgbClr val="F9B632"/>
              </a:solidFill>
              <a:latin typeface="Open Sauce Heavy" panose="00000A00000000000000"/>
            </a:endParaRPr>
          </a:p>
          <a:p>
            <a:pPr algn="just">
              <a:lnSpc>
                <a:spcPts val="6485"/>
              </a:lnSpc>
            </a:pPr>
            <a:r>
              <a:rPr lang="en-US" sz="6830" dirty="0">
                <a:solidFill>
                  <a:srgbClr val="FFFFFF"/>
                </a:solidFill>
                <a:latin typeface="Open Sauce Heavy" panose="00000A00000000000000"/>
              </a:rPr>
              <a:t>Team Name</a:t>
            </a:r>
            <a:r>
              <a:rPr lang="en-IN" altLang="en-US" sz="6830" dirty="0">
                <a:solidFill>
                  <a:srgbClr val="FFFFFF"/>
                </a:solidFill>
                <a:latin typeface="Open Sauce Heavy" panose="00000A00000000000000"/>
              </a:rPr>
              <a:t>:</a:t>
            </a:r>
            <a:r>
              <a:rPr lang="en-IN" altLang="en-US" sz="6830" dirty="0">
                <a:solidFill>
                  <a:srgbClr val="F9B632"/>
                </a:solidFill>
                <a:latin typeface="Open Sauce Heavy" panose="00000A00000000000000"/>
                <a:sym typeface="+mn-ea"/>
              </a:rPr>
              <a:t>CODE BRO</a:t>
            </a:r>
            <a:endParaRPr lang="en-IN" altLang="en-US" sz="6830" dirty="0">
              <a:solidFill>
                <a:srgbClr val="FFFFFF"/>
              </a:solidFill>
              <a:latin typeface="Open Sauce Heavy" panose="00000A0000000000000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787" y="1145741"/>
            <a:ext cx="2403335" cy="2347481"/>
          </a:xfrm>
          <a:prstGeom prst="rect">
            <a:avLst/>
          </a:prstGeom>
        </p:spPr>
      </p:pic>
      <p:sp>
        <p:nvSpPr>
          <p:cNvPr id="14" name="AutoShape 4"/>
          <p:cNvSpPr/>
          <p:nvPr/>
        </p:nvSpPr>
        <p:spPr>
          <a:xfrm rot="-5400000">
            <a:off x="13957280" y="2314720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981200" y="1936115"/>
            <a:ext cx="15818485" cy="791146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ts val="6610"/>
              </a:lnSpc>
            </a:pPr>
            <a:r>
              <a:rPr lang="en-US" sz="5600" u="sng">
                <a:solidFill>
                  <a:srgbClr val="F6B032"/>
                </a:solidFill>
                <a:latin typeface="Open Sauce Heavy" panose="00000A00000000000000"/>
              </a:rPr>
              <a:t>Problem Statement:</a:t>
            </a:r>
            <a:r>
              <a:rPr lang="en-IN" altLang="en-US" sz="4400" u="sng">
                <a:solidFill>
                  <a:srgbClr val="F6B032"/>
                </a:solidFill>
                <a:latin typeface="Open Sauce Heavy" panose="00000A00000000000000"/>
              </a:rPr>
              <a:t> </a:t>
            </a:r>
            <a:endParaRPr lang="en-IN" altLang="en-US" sz="4400" u="sng">
              <a:solidFill>
                <a:srgbClr val="F6B032"/>
              </a:solidFill>
              <a:latin typeface="Open Sauce Heavy" panose="00000A00000000000000"/>
            </a:endParaRPr>
          </a:p>
          <a:p>
            <a:pPr indent="457200" algn="ctr">
              <a:lnSpc>
                <a:spcPts val="6610"/>
              </a:lnSpc>
            </a:pPr>
            <a:r>
              <a:rPr lang="en-IN" altLang="en-US" sz="4000" b="1" dirty="0">
                <a:solidFill>
                  <a:schemeClr val="bg1"/>
                </a:solidFill>
                <a:latin typeface="Open Sauce Heavy" panose="00000A00000000000000"/>
                <a:sym typeface="+mn-ea"/>
              </a:rPr>
              <a:t>Identify the Defects present in a metal using Computer Vision</a:t>
            </a:r>
            <a:endParaRPr lang="en-IN" altLang="en-US" sz="3600" b="1" dirty="0">
              <a:solidFill>
                <a:schemeClr val="bg1"/>
              </a:solidFill>
              <a:latin typeface="Open Sauce Heavy" panose="00000A00000000000000"/>
              <a:sym typeface="+mn-ea"/>
            </a:endParaRPr>
          </a:p>
          <a:p>
            <a:pPr indent="457200">
              <a:lnSpc>
                <a:spcPts val="6610"/>
              </a:lnSpc>
            </a:pPr>
            <a:r>
              <a:rPr lang="en-IN" altLang="en-US" sz="3200" b="1" i="1" dirty="0">
                <a:solidFill>
                  <a:srgbClr val="FFFFFF"/>
                </a:solidFill>
                <a:latin typeface="Open Sauce Heavy" panose="00000A00000000000000"/>
              </a:rPr>
              <a:t>In the domain of metal fabrication and welding, ensuring the structural integrity of welded joints is paramount for the safety and reliability of the final product. The challenge is to develop a sophisticated computer vision solution that can automatically detect defects in welded metal surfaces, facilitating efficient quality control in the welding process and minimizing the risk of compromised structural components</a:t>
            </a:r>
            <a:r>
              <a:rPr lang="en-IN" altLang="en-US" sz="3200" dirty="0">
                <a:solidFill>
                  <a:srgbClr val="FFFFFF"/>
                </a:solidFill>
                <a:latin typeface="Open Sauce Heavy" panose="00000A00000000000000"/>
              </a:rPr>
              <a:t>.</a:t>
            </a:r>
            <a:endParaRPr lang="en-IN" altLang="en-US" sz="3200" dirty="0">
              <a:solidFill>
                <a:srgbClr val="FFFFFF"/>
              </a:solidFill>
              <a:latin typeface="Open Sauce Heavy" panose="00000A00000000000000"/>
            </a:endParaRPr>
          </a:p>
          <a:p>
            <a:pPr>
              <a:lnSpc>
                <a:spcPts val="6610"/>
              </a:lnSpc>
            </a:pPr>
            <a:endParaRPr lang="en-IN" altLang="en-US" sz="3200" u="sng">
              <a:solidFill>
                <a:srgbClr val="F6B032"/>
              </a:solidFill>
              <a:latin typeface="Open Sauce Heavy" panose="00000A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57400" y="723900"/>
            <a:ext cx="15867380" cy="121221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460"/>
              </a:lnSpc>
            </a:pPr>
            <a:r>
              <a:rPr lang="en-US" sz="6600" dirty="0">
                <a:solidFill>
                  <a:srgbClr val="FFFFFF"/>
                </a:solidFill>
                <a:latin typeface="Open Sauce Heavy" panose="00000A00000000000000"/>
              </a:rPr>
              <a:t>PS Code: </a:t>
            </a:r>
            <a:r>
              <a:rPr lang="en-IN" altLang="en-US" sz="6600" dirty="0">
                <a:solidFill>
                  <a:srgbClr val="FFFFFF"/>
                </a:solidFill>
                <a:latin typeface="Open Sauce Heavy" panose="00000A00000000000000"/>
              </a:rPr>
              <a:t>PY197 </a:t>
            </a:r>
            <a:endParaRPr lang="en-IN" altLang="en-US" sz="6600" dirty="0">
              <a:solidFill>
                <a:srgbClr val="FFFFFF"/>
              </a:solidFill>
              <a:latin typeface="Open Sauce Heavy" panose="00000A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 panose="00000A00000000000000"/>
              </a:rPr>
              <a:t>02</a:t>
            </a:r>
            <a:endParaRPr lang="en-US" sz="8000" dirty="0">
              <a:solidFill>
                <a:srgbClr val="F6B032"/>
              </a:solidFill>
              <a:latin typeface="Open Sauce Heavy" panose="00000A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 panose="00000A00000000000000"/>
              </a:rPr>
              <a:t>PYEXPO 2K24</a:t>
            </a:r>
            <a:endParaRPr lang="en-US" sz="1400">
              <a:solidFill>
                <a:srgbClr val="F6B032"/>
              </a:solidFill>
              <a:latin typeface="Open Sauce Heavy" panose="00000A00000000000000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2039579" y="-163807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3000"/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986915" y="1573530"/>
            <a:ext cx="13164185" cy="661098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ts val="3895"/>
              </a:lnSpc>
            </a:pPr>
            <a:endParaRPr lang="en-US" sz="3300" dirty="0">
              <a:solidFill>
                <a:srgbClr val="FFFFFF"/>
              </a:solidFill>
              <a:latin typeface="Open Sauce Heavy" panose="00000A00000000000000"/>
              <a:sym typeface="+mn-ea"/>
            </a:endParaRPr>
          </a:p>
          <a:p>
            <a:pPr>
              <a:lnSpc>
                <a:spcPts val="3895"/>
              </a:lnSpc>
            </a:pPr>
            <a:r>
              <a:rPr lang="en-US" sz="3300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☆Preprocessing: Enhance image quality and correct </a:t>
            </a:r>
            <a:endParaRPr lang="en-US" sz="3300" dirty="0">
              <a:solidFill>
                <a:srgbClr val="FFFFFF"/>
              </a:solidFill>
              <a:latin typeface="Open Sauce Heavy" panose="00000A00000000000000"/>
              <a:sym typeface="+mn-ea"/>
            </a:endParaRPr>
          </a:p>
          <a:p>
            <a:pPr>
              <a:lnSpc>
                <a:spcPts val="3895"/>
              </a:lnSpc>
            </a:pPr>
            <a:r>
              <a:rPr lang="en-US" sz="3300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distortions.</a:t>
            </a:r>
            <a:endParaRPr lang="en-US" sz="3300" dirty="0">
              <a:solidFill>
                <a:srgbClr val="FFFFFF"/>
              </a:solidFill>
              <a:latin typeface="Open Sauce Heavy" panose="00000A00000000000000"/>
              <a:sym typeface="+mn-ea"/>
            </a:endParaRPr>
          </a:p>
          <a:p>
            <a:pPr>
              <a:lnSpc>
                <a:spcPts val="3895"/>
              </a:lnSpc>
            </a:pPr>
            <a:endParaRPr lang="en-US" sz="3300" dirty="0">
              <a:solidFill>
                <a:srgbClr val="FFFFFF"/>
              </a:solidFill>
              <a:latin typeface="Open Sauce Heavy" panose="00000A00000000000000"/>
              <a:sym typeface="+mn-ea"/>
            </a:endParaRPr>
          </a:p>
          <a:p>
            <a:pPr>
              <a:lnSpc>
                <a:spcPts val="3895"/>
              </a:lnSpc>
            </a:pPr>
            <a:r>
              <a:rPr lang="en-US" sz="3300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☆</a:t>
            </a:r>
            <a:r>
              <a:rPr lang="en-US" sz="3300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Feature Extraction: Extract texture and/or color features.</a:t>
            </a:r>
            <a:endParaRPr lang="en-US" sz="3300" dirty="0">
              <a:solidFill>
                <a:srgbClr val="FFFFFF"/>
              </a:solidFill>
              <a:latin typeface="Open Sauce Heavy" panose="00000A00000000000000"/>
              <a:sym typeface="+mn-ea"/>
            </a:endParaRPr>
          </a:p>
          <a:p>
            <a:pPr>
              <a:lnSpc>
                <a:spcPts val="3895"/>
              </a:lnSpc>
            </a:pPr>
            <a:endParaRPr lang="en-US" sz="3300" dirty="0">
              <a:solidFill>
                <a:srgbClr val="FFFFFF"/>
              </a:solidFill>
              <a:latin typeface="Open Sauce Heavy" panose="00000A00000000000000"/>
              <a:sym typeface="+mn-ea"/>
            </a:endParaRPr>
          </a:p>
          <a:p>
            <a:pPr>
              <a:lnSpc>
                <a:spcPts val="3895"/>
              </a:lnSpc>
            </a:pPr>
            <a:r>
              <a:rPr lang="en-US" sz="3300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☆</a:t>
            </a:r>
            <a:r>
              <a:rPr lang="en-US" sz="3300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Defect Detection: Use thresholding, edge detection, or machine learning to identify anomalies.</a:t>
            </a:r>
            <a:endParaRPr lang="en-US" sz="3300" dirty="0">
              <a:solidFill>
                <a:srgbClr val="FFFFFF"/>
              </a:solidFill>
              <a:latin typeface="Open Sauce Heavy" panose="00000A00000000000000"/>
              <a:sym typeface="+mn-ea"/>
            </a:endParaRPr>
          </a:p>
          <a:p>
            <a:pPr>
              <a:lnSpc>
                <a:spcPts val="3895"/>
              </a:lnSpc>
            </a:pPr>
            <a:endParaRPr lang="en-US" sz="3300" dirty="0">
              <a:solidFill>
                <a:srgbClr val="FFFFFF"/>
              </a:solidFill>
              <a:latin typeface="Open Sauce Heavy" panose="00000A00000000000000"/>
              <a:sym typeface="+mn-ea"/>
            </a:endParaRPr>
          </a:p>
          <a:p>
            <a:pPr>
              <a:lnSpc>
                <a:spcPts val="3895"/>
              </a:lnSpc>
            </a:pPr>
            <a:r>
              <a:rPr lang="en-US" sz="3300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☆</a:t>
            </a:r>
            <a:r>
              <a:rPr lang="en-US" sz="3300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Post-processing: Refine detected defects and filter out noise.</a:t>
            </a:r>
            <a:endParaRPr lang="en-US" sz="3300" dirty="0">
              <a:solidFill>
                <a:srgbClr val="FFFFFF"/>
              </a:solidFill>
              <a:latin typeface="Open Sauce Heavy" panose="00000A00000000000000"/>
              <a:sym typeface="+mn-ea"/>
            </a:endParaRPr>
          </a:p>
          <a:p>
            <a:pPr>
              <a:lnSpc>
                <a:spcPts val="3895"/>
              </a:lnSpc>
            </a:pPr>
            <a:endParaRPr lang="en-US" sz="3300" dirty="0">
              <a:solidFill>
                <a:srgbClr val="FFFFFF"/>
              </a:solidFill>
              <a:latin typeface="Open Sauce Heavy" panose="00000A00000000000000"/>
              <a:sym typeface="+mn-ea"/>
            </a:endParaRPr>
          </a:p>
          <a:p>
            <a:pPr>
              <a:lnSpc>
                <a:spcPts val="3895"/>
              </a:lnSpc>
            </a:pPr>
            <a:r>
              <a:rPr lang="en-US" sz="3300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☆</a:t>
            </a:r>
            <a:r>
              <a:rPr lang="en-US" sz="3300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Visualization and Reporting: Present detected defects for inspection and analysis. </a:t>
            </a:r>
            <a:endParaRPr lang="en-US" sz="3300">
              <a:solidFill>
                <a:srgbClr val="FFFFFF"/>
              </a:solidFill>
              <a:latin typeface="Open Sauce Heavy" panose="00000A00000000000000"/>
            </a:endParaRPr>
          </a:p>
          <a:p>
            <a:pPr>
              <a:lnSpc>
                <a:spcPts val="3895"/>
              </a:lnSpc>
            </a:pPr>
            <a:endParaRPr lang="en-US" sz="3300">
              <a:solidFill>
                <a:srgbClr val="FFFFFF"/>
              </a:solidFill>
              <a:latin typeface="Open Sauce Heavy" panose="00000A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06800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 panose="00000A00000000000000"/>
              </a:rPr>
              <a:t>03</a:t>
            </a:r>
            <a:endParaRPr lang="en-US" sz="8000" dirty="0">
              <a:solidFill>
                <a:srgbClr val="F6B032"/>
              </a:solidFill>
              <a:latin typeface="Open Sauce Heavy" panose="00000A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 panose="00000A00000000000000"/>
              </a:rPr>
              <a:t>PYEXPO 2K24</a:t>
            </a:r>
            <a:endParaRPr lang="en-US" sz="1400">
              <a:solidFill>
                <a:srgbClr val="F6B032"/>
              </a:solidFill>
              <a:latin typeface="Open Sauce Heavy" panose="00000A0000000000000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3000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86659" y="602488"/>
            <a:ext cx="13164081" cy="85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10"/>
              </a:lnSpc>
            </a:pPr>
            <a:r>
              <a:rPr lang="en-US" sz="5600" u="sng">
                <a:solidFill>
                  <a:srgbClr val="F6B032"/>
                </a:solidFill>
                <a:latin typeface="Open Sauce Heavy" panose="00000A00000000000000"/>
              </a:rPr>
              <a:t>Solution </a:t>
            </a:r>
            <a:endParaRPr lang="en-US" sz="5600" u="sng">
              <a:solidFill>
                <a:srgbClr val="F6B032"/>
              </a:solidFill>
              <a:latin typeface="Open Sauce Heavy" panose="00000A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86659" y="6590469"/>
            <a:ext cx="13164081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10"/>
              </a:lnSpc>
            </a:pPr>
            <a:endParaRPr lang="en-US" sz="5600" u="sng">
              <a:solidFill>
                <a:srgbClr val="F6B032"/>
              </a:solidFill>
              <a:latin typeface="Open Sauce Heavy" panose="00000A00000000000000"/>
            </a:endParaRPr>
          </a:p>
        </p:txBody>
      </p:sp>
      <p:sp>
        <p:nvSpPr>
          <p:cNvPr id="10" name="AutoShape 10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 panose="00000A00000000000000"/>
              </a:rPr>
              <a:t>04</a:t>
            </a:r>
            <a:endParaRPr lang="en-US" sz="8000" dirty="0">
              <a:solidFill>
                <a:srgbClr val="F6B032"/>
              </a:solidFill>
              <a:latin typeface="Open Sauce Heavy" panose="00000A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 panose="00000A00000000000000"/>
              </a:rPr>
              <a:t>PYEXPO 2K24</a:t>
            </a:r>
            <a:endParaRPr lang="en-US" sz="1400">
              <a:solidFill>
                <a:srgbClr val="F6B032"/>
              </a:solidFill>
              <a:latin typeface="Open Sauce Heavy" panose="00000A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38630" y="914400"/>
            <a:ext cx="15701645" cy="909256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5880"/>
              </a:lnSpc>
            </a:pPr>
            <a:r>
              <a:rPr lang="en-US" sz="4200" u="sng">
                <a:solidFill>
                  <a:srgbClr val="F6B032"/>
                </a:solidFill>
                <a:latin typeface="Open Sauce Heavy" panose="00000A00000000000000"/>
                <a:sym typeface="+mn-ea"/>
              </a:rPr>
              <a:t>Technology Stack</a:t>
            </a:r>
            <a:endParaRPr lang="en-US" sz="4200" u="sng">
              <a:solidFill>
                <a:srgbClr val="F6B032"/>
              </a:solidFill>
              <a:latin typeface="Open Sauce Heavy" panose="00000A00000000000000"/>
              <a:sym typeface="+mn-ea"/>
            </a:endParaRPr>
          </a:p>
          <a:p>
            <a:pPr algn="just">
              <a:lnSpc>
                <a:spcPts val="5880"/>
              </a:lnSpc>
            </a:pPr>
            <a:r>
              <a:rPr lang="en-IN" altLang="en-US" sz="4200" u="sng">
                <a:solidFill>
                  <a:srgbClr val="F6B032"/>
                </a:solidFill>
                <a:latin typeface="Open Sauce Heavy" panose="00000A00000000000000"/>
                <a:sym typeface="+mn-ea"/>
              </a:rPr>
              <a:t>Back-end</a:t>
            </a:r>
            <a:endParaRPr lang="en-IN" altLang="en-US" sz="4200" u="sng">
              <a:solidFill>
                <a:srgbClr val="F6B032"/>
              </a:solidFill>
              <a:latin typeface="Open Sauce Heavy" panose="00000A00000000000000"/>
              <a:sym typeface="+mn-ea"/>
            </a:endParaRPr>
          </a:p>
          <a:p>
            <a:pPr algn="just">
              <a:lnSpc>
                <a:spcPts val="5880"/>
              </a:lnSpc>
            </a:pPr>
            <a:r>
              <a:rPr lang="en-US" sz="4200" b="1" i="1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➯</a:t>
            </a:r>
            <a:r>
              <a:rPr lang="en-IN" altLang="en-US" sz="4200" b="1" i="1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 Python</a:t>
            </a:r>
            <a:endParaRPr lang="en-IN" altLang="en-US" sz="4200">
              <a:solidFill>
                <a:srgbClr val="FFFFFF"/>
              </a:solidFill>
              <a:latin typeface="Poppins" panose="00000500000000000000"/>
            </a:endParaRPr>
          </a:p>
          <a:p>
            <a:pPr lvl="3">
              <a:lnSpc>
                <a:spcPts val="3895"/>
              </a:lnSpc>
            </a:pPr>
            <a:r>
              <a:rPr lang="en-IN" altLang="en-US" sz="4200">
                <a:solidFill>
                  <a:srgbClr val="FFFFFF"/>
                </a:solidFill>
                <a:latin typeface="Poppins" panose="00000500000000000000"/>
                <a:sym typeface="+mn-ea"/>
              </a:rPr>
              <a:t> </a:t>
            </a:r>
            <a:r>
              <a:rPr lang="en-US" sz="4200" b="1" i="1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➯</a:t>
            </a:r>
            <a:r>
              <a:rPr lang="en-IN" altLang="en-US" sz="4200" b="1" i="1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open cv</a:t>
            </a:r>
            <a:r>
              <a:rPr lang="en-US" sz="4200" b="1" i="1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 </a:t>
            </a:r>
            <a:endParaRPr lang="en-US" sz="4200" b="1" i="1" dirty="0">
              <a:solidFill>
                <a:srgbClr val="FFFFFF"/>
              </a:solidFill>
              <a:latin typeface="Open Sauce Heavy" panose="00000A00000000000000"/>
            </a:endParaRPr>
          </a:p>
          <a:p>
            <a:pPr lvl="3">
              <a:lnSpc>
                <a:spcPts val="3895"/>
              </a:lnSpc>
            </a:pPr>
            <a:r>
              <a:rPr lang="en-US" sz="4200" b="1" i="1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➯ </a:t>
            </a:r>
            <a:r>
              <a:rPr lang="en-IN" altLang="en-US" sz="4200" b="1" i="1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Roboflow</a:t>
            </a:r>
            <a:endParaRPr lang="en-IN" altLang="en-US" sz="4200" b="1" i="1" dirty="0">
              <a:solidFill>
                <a:srgbClr val="FFFFFF"/>
              </a:solidFill>
              <a:latin typeface="Open Sauce Heavy" panose="00000A00000000000000"/>
              <a:sym typeface="+mn-ea"/>
            </a:endParaRPr>
          </a:p>
          <a:p>
            <a:pPr lvl="3">
              <a:lnSpc>
                <a:spcPts val="3895"/>
              </a:lnSpc>
            </a:pPr>
            <a:r>
              <a:rPr lang="en-US" sz="4200" b="1" i="1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➯</a:t>
            </a:r>
            <a:r>
              <a:rPr lang="en-IN" altLang="en-US" sz="4200" b="1" i="1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Tensorflow</a:t>
            </a:r>
            <a:endParaRPr lang="en-IN" altLang="en-US" sz="4200" b="1" i="1" dirty="0">
              <a:solidFill>
                <a:srgbClr val="FFFFFF"/>
              </a:solidFill>
              <a:latin typeface="Open Sauce Heavy" panose="00000A00000000000000"/>
              <a:sym typeface="+mn-ea"/>
            </a:endParaRPr>
          </a:p>
          <a:p>
            <a:pPr lvl="3">
              <a:lnSpc>
                <a:spcPts val="3895"/>
              </a:lnSpc>
            </a:pPr>
            <a:r>
              <a:rPr lang="en-US" sz="4200" b="1" i="1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➯</a:t>
            </a:r>
            <a:r>
              <a:rPr lang="en-IN" altLang="en-US" sz="4200" b="1" i="1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Torch</a:t>
            </a:r>
            <a:endParaRPr lang="en-IN" altLang="en-US" sz="4200" b="1" i="1" dirty="0">
              <a:solidFill>
                <a:srgbClr val="FFFFFF"/>
              </a:solidFill>
              <a:latin typeface="Open Sauce Heavy" panose="00000A00000000000000"/>
              <a:sym typeface="+mn-ea"/>
            </a:endParaRPr>
          </a:p>
          <a:p>
            <a:pPr lvl="3">
              <a:lnSpc>
                <a:spcPts val="3895"/>
              </a:lnSpc>
            </a:pPr>
            <a:r>
              <a:rPr lang="en-US" sz="4200" b="1" i="1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➯</a:t>
            </a:r>
            <a:r>
              <a:rPr lang="en-IN" altLang="en-US" sz="4200" b="1" i="1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Yolov7</a:t>
            </a:r>
            <a:endParaRPr lang="en-IN" altLang="en-US" sz="4200" b="1" i="1" dirty="0">
              <a:solidFill>
                <a:srgbClr val="FFFFFF"/>
              </a:solidFill>
              <a:latin typeface="Open Sauce Heavy" panose="00000A00000000000000"/>
              <a:sym typeface="+mn-ea"/>
            </a:endParaRPr>
          </a:p>
          <a:p>
            <a:pPr algn="just">
              <a:lnSpc>
                <a:spcPts val="5880"/>
              </a:lnSpc>
            </a:pPr>
            <a:r>
              <a:rPr lang="en-IN" altLang="en-US" sz="4200" u="sng">
                <a:solidFill>
                  <a:srgbClr val="F6B032"/>
                </a:solidFill>
                <a:latin typeface="Open Sauce Heavy" panose="00000A00000000000000"/>
                <a:sym typeface="+mn-ea"/>
              </a:rPr>
              <a:t>Front-End</a:t>
            </a:r>
            <a:endParaRPr lang="en-IN" altLang="en-US" sz="4200" u="sng">
              <a:solidFill>
                <a:srgbClr val="F6B032"/>
              </a:solidFill>
              <a:latin typeface="Open Sauce Heavy" panose="00000A00000000000000"/>
              <a:sym typeface="+mn-ea"/>
            </a:endParaRPr>
          </a:p>
          <a:p>
            <a:pPr algn="just">
              <a:lnSpc>
                <a:spcPts val="5880"/>
              </a:lnSpc>
            </a:pPr>
            <a:r>
              <a:rPr lang="en-IN" altLang="en-US" sz="4200" b="1" i="1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          </a:t>
            </a:r>
            <a:r>
              <a:rPr lang="en-US" sz="4200" b="1" i="1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➯</a:t>
            </a:r>
            <a:r>
              <a:rPr lang="en-IN" altLang="en-US" sz="4200" b="1" i="1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Html</a:t>
            </a:r>
            <a:endParaRPr lang="en-IN" altLang="en-US" sz="4200" b="1" i="1" dirty="0">
              <a:solidFill>
                <a:srgbClr val="FFFFFF"/>
              </a:solidFill>
              <a:latin typeface="Open Sauce Heavy" panose="00000A00000000000000"/>
              <a:sym typeface="+mn-ea"/>
            </a:endParaRPr>
          </a:p>
          <a:p>
            <a:pPr algn="just">
              <a:lnSpc>
                <a:spcPts val="5880"/>
              </a:lnSpc>
            </a:pPr>
            <a:r>
              <a:rPr lang="en-IN" altLang="en-US" sz="4200" b="1" i="1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           </a:t>
            </a:r>
            <a:r>
              <a:rPr lang="en-US" sz="4200" b="1" i="1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➯</a:t>
            </a:r>
            <a:r>
              <a:rPr lang="en-IN" altLang="en-US" sz="4200" b="1" i="1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Css</a:t>
            </a:r>
            <a:endParaRPr lang="en-IN" altLang="en-US" sz="4200" b="1" i="1" dirty="0">
              <a:solidFill>
                <a:srgbClr val="FFFFFF"/>
              </a:solidFill>
              <a:latin typeface="Open Sauce Heavy" panose="00000A00000000000000"/>
              <a:sym typeface="+mn-ea"/>
            </a:endParaRPr>
          </a:p>
          <a:p>
            <a:pPr algn="just">
              <a:lnSpc>
                <a:spcPts val="5880"/>
              </a:lnSpc>
            </a:pPr>
            <a:r>
              <a:rPr lang="en-IN" altLang="en-US" sz="4200" b="1" i="1" dirty="0">
                <a:solidFill>
                  <a:srgbClr val="FFFFFF"/>
                </a:solidFill>
                <a:latin typeface="Open Sauce Heavy" panose="00000A00000000000000"/>
                <a:sym typeface="+mn-ea"/>
              </a:rPr>
              <a:t>          </a:t>
            </a:r>
            <a:endParaRPr lang="en-IN" altLang="en-US" sz="4200" b="1" i="1" dirty="0">
              <a:solidFill>
                <a:srgbClr val="FFFFFF"/>
              </a:solidFill>
              <a:latin typeface="Open Sauce Heavy" panose="00000A00000000000000"/>
              <a:sym typeface="+mn-ea"/>
            </a:endParaRPr>
          </a:p>
          <a:p>
            <a:pPr algn="just">
              <a:lnSpc>
                <a:spcPts val="5880"/>
              </a:lnSpc>
            </a:pPr>
            <a:endParaRPr lang="en-IN" altLang="en-US" sz="4200" b="1" i="1" dirty="0">
              <a:solidFill>
                <a:srgbClr val="FFFFFF"/>
              </a:solidFill>
              <a:latin typeface="Open Sauce Heavy" panose="00000A00000000000000"/>
              <a:sym typeface="+mn-ea"/>
            </a:endParaRPr>
          </a:p>
          <a:p>
            <a:pPr algn="just">
              <a:lnSpc>
                <a:spcPts val="5880"/>
              </a:lnSpc>
            </a:pPr>
            <a:endParaRPr lang="en-IN" altLang="en-US" sz="4200" b="1" i="1" dirty="0">
              <a:solidFill>
                <a:srgbClr val="FFFFFF"/>
              </a:solidFill>
              <a:latin typeface="Open Sauce Heavy" panose="00000A00000000000000"/>
              <a:sym typeface="+mn-ea"/>
            </a:endParaRPr>
          </a:p>
          <a:p>
            <a:pPr algn="just">
              <a:lnSpc>
                <a:spcPts val="5880"/>
              </a:lnSpc>
            </a:pPr>
            <a:endParaRPr lang="en-IN" altLang="en-US" sz="4200" b="1" i="1" dirty="0">
              <a:solidFill>
                <a:srgbClr val="FFFFFF"/>
              </a:solidFill>
              <a:latin typeface="Open Sauce Heavy" panose="00000A00000000000000"/>
              <a:sym typeface="+mn-ea"/>
            </a:endParaRPr>
          </a:p>
          <a:p>
            <a:pPr algn="just">
              <a:lnSpc>
                <a:spcPts val="5880"/>
              </a:lnSpc>
            </a:pPr>
            <a:endParaRPr lang="en-IN" altLang="en-US" sz="4200" b="1" i="1" dirty="0">
              <a:solidFill>
                <a:srgbClr val="FFFFFF"/>
              </a:solidFill>
              <a:latin typeface="Open Sauce Heavy" panose="00000A00000000000000"/>
              <a:sym typeface="+mn-ea"/>
            </a:endParaRPr>
          </a:p>
          <a:p>
            <a:pPr algn="just">
              <a:lnSpc>
                <a:spcPts val="5880"/>
              </a:lnSpc>
            </a:pPr>
            <a:endParaRPr lang="en-IN" altLang="en-US" sz="4200" b="1" i="1" dirty="0">
              <a:solidFill>
                <a:srgbClr val="FFFFFF"/>
              </a:solidFill>
              <a:latin typeface="Open Sauce Heavy" panose="00000A00000000000000"/>
              <a:sym typeface="+mn-ea"/>
            </a:endParaRPr>
          </a:p>
          <a:p>
            <a:pPr algn="just">
              <a:lnSpc>
                <a:spcPts val="5880"/>
              </a:lnSpc>
            </a:pPr>
            <a:endParaRPr lang="en-IN" altLang="en-US" sz="4200" b="1" i="1" dirty="0">
              <a:solidFill>
                <a:srgbClr val="FFFFFF"/>
              </a:solidFill>
              <a:latin typeface="Open Sauce Heavy" panose="00000A00000000000000"/>
              <a:sym typeface="+mn-ea"/>
            </a:endParaRPr>
          </a:p>
        </p:txBody>
      </p:sp>
      <p:sp>
        <p:nvSpPr>
          <p:cNvPr id="6" name="AutoShape 6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953739" y="602488"/>
            <a:ext cx="13164081" cy="85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10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 panose="00000A00000000000000"/>
              </a:rPr>
              <a:t>Team Member Details:</a:t>
            </a:r>
            <a:endParaRPr lang="en-US" sz="5600" u="sng" dirty="0">
              <a:solidFill>
                <a:srgbClr val="F6B032"/>
              </a:solidFill>
              <a:latin typeface="Open Sauce Heavy" panose="00000A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094646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 panose="00000A00000000000000"/>
              </a:rPr>
              <a:t>05</a:t>
            </a:r>
            <a:endParaRPr lang="en-US" sz="8000" dirty="0">
              <a:solidFill>
                <a:srgbClr val="F6B032"/>
              </a:solidFill>
              <a:latin typeface="Open Sauce Heavy" panose="00000A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 panose="00000A00000000000000"/>
              </a:rPr>
              <a:t>PYEXPO 2K24</a:t>
            </a:r>
            <a:endParaRPr lang="en-US" sz="1400">
              <a:solidFill>
                <a:srgbClr val="F6B032"/>
              </a:solidFill>
              <a:latin typeface="Open Sauce Heavy" panose="00000A0000000000000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3000"/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TextBox 8"/>
          <p:cNvSpPr txBox="1"/>
          <p:nvPr/>
        </p:nvSpPr>
        <p:spPr>
          <a:xfrm>
            <a:off x="2429155" y="2814484"/>
            <a:ext cx="1275562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HARISMITHA K   -TL</a:t>
            </a:r>
            <a:endParaRPr lang="en-IN" sz="2800" b="1" i="1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DEGREE:B.TECH   			BRANCH:AI&amp;DS			YEAR: 1</a:t>
            </a:r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800" b="1" i="1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BALASUNDHARI K</a:t>
            </a:r>
            <a:endParaRPr lang="en-IN" sz="2800" b="1" i="1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DEGREE:B.TECH   			BRANCH:AI&amp;DS			YEAR: 1</a:t>
            </a:r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800" b="1" i="1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BENSINGH JAYANANTH BU</a:t>
            </a:r>
            <a:endParaRPr lang="en-IN" sz="2800" b="1" i="1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DEGREE:B.TECH   			BRANCH:AI&amp;DS			YEAR: 1</a:t>
            </a:r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800" b="1" i="1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DIGEESH AV</a:t>
            </a:r>
            <a:endParaRPr lang="en-IN" sz="2800" b="1" i="1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DEGREE:B.TECH   			BRANCH:AI&amp;DS			YEAR: 1</a:t>
            </a:r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800" b="1" i="1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ENISH KUMAR A</a:t>
            </a:r>
            <a:endParaRPr lang="en-IN" sz="2800" b="1" i="1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DEGREE:B.E 				BRANCH:MECH			YEAR: 1</a:t>
            </a:r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2009294" y="4820777"/>
            <a:ext cx="15161570" cy="2026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205"/>
              </a:lnSpc>
            </a:pPr>
            <a:r>
              <a:rPr lang="en-US" sz="16005">
                <a:solidFill>
                  <a:srgbClr val="FFFFFF"/>
                </a:solidFill>
                <a:latin typeface="Open Sauce Heavy" panose="00000A00000000000000"/>
              </a:rPr>
              <a:t>Thank You</a:t>
            </a:r>
            <a:endParaRPr lang="en-US" sz="16005">
              <a:solidFill>
                <a:srgbClr val="FFFFFF"/>
              </a:solidFill>
              <a:latin typeface="Open Sauce Heavy" panose="00000A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09294" y="7422064"/>
            <a:ext cx="8358305" cy="1158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40"/>
              </a:lnSpc>
            </a:pPr>
            <a:r>
              <a:rPr lang="en-US" sz="9305">
                <a:solidFill>
                  <a:srgbClr val="F6B032"/>
                </a:solidFill>
                <a:latin typeface="Open Sauce Heavy" panose="00000A00000000000000"/>
              </a:rPr>
              <a:t>Any Queries?</a:t>
            </a:r>
            <a:endParaRPr lang="en-US" sz="9305">
              <a:solidFill>
                <a:srgbClr val="F6B032"/>
              </a:solidFill>
              <a:latin typeface="Open Sauce Heavy" panose="00000A0000000000000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443037" y="1706848"/>
            <a:ext cx="2816263" cy="3331064"/>
          </a:xfrm>
          <a:custGeom>
            <a:avLst/>
            <a:gdLst/>
            <a:ahLst/>
            <a:cxnLst/>
            <a:rect l="l" t="t" r="r" b="b"/>
            <a:pathLst>
              <a:path w="2816263" h="3331064">
                <a:moveTo>
                  <a:pt x="0" y="0"/>
                </a:moveTo>
                <a:lnTo>
                  <a:pt x="2816263" y="0"/>
                </a:lnTo>
                <a:lnTo>
                  <a:pt x="2816263" y="3331064"/>
                </a:lnTo>
                <a:lnTo>
                  <a:pt x="0" y="33310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 panose="00000A00000000000000"/>
              </a:rPr>
              <a:t>PYEXPO 2K24</a:t>
            </a:r>
            <a:endParaRPr lang="en-US" sz="1400">
              <a:solidFill>
                <a:srgbClr val="F6B032"/>
              </a:solidFill>
              <a:latin typeface="Open Sauce Heavy" panose="00000A00000000000000"/>
            </a:endParaRPr>
          </a:p>
        </p:txBody>
      </p:sp>
      <p:sp>
        <p:nvSpPr>
          <p:cNvPr id="7" name="AutoShape 7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1493</Words>
  <Application>WPS Presentation</Application>
  <PresentationFormat>Custom</PresentationFormat>
  <Paragraphs>91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Open Sauce Heavy</vt:lpstr>
      <vt:lpstr>Poppins Light</vt:lpstr>
      <vt:lpstr>Poppins</vt:lpstr>
      <vt:lpstr>Poppins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Py-Expo 2024</dc:title>
  <dc:creator/>
  <cp:lastModifiedBy>Sankar</cp:lastModifiedBy>
  <cp:revision>6</cp:revision>
  <dcterms:created xsi:type="dcterms:W3CDTF">2006-08-16T00:00:00Z</dcterms:created>
  <dcterms:modified xsi:type="dcterms:W3CDTF">2024-03-14T10:14:25Z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7A30A276AE0D4A569EF5BDCDE32A74B1_13</vt:lpwstr>
  </property>
  <property fmtid="{D5CDD505-2E9C-101B-9397-08002B2CF9AE}" pid="3" name="KSOProductBuildVer">
    <vt:lpwstr>1033-12.2.0.13489</vt:lpwstr>
  </property>
</Properties>
</file>