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6" r:id="rId2"/>
    <p:sldId id="257" r:id="rId3"/>
    <p:sldId id="258" r:id="rId4"/>
    <p:sldId id="259" r:id="rId5"/>
    <p:sldId id="262" r:id="rId6"/>
    <p:sldId id="260" r:id="rId7"/>
    <p:sldId id="261" r:id="rId8"/>
  </p:sldIdLst>
  <p:sldSz cx="18288000" cy="10287000"/>
  <p:notesSz cx="6858000" cy="9144000"/>
  <p:embeddedFontLst>
    <p:embeddedFont>
      <p:font typeface="Poppins Light" panose="020B0604020202020204" charset="0"/>
      <p:regular r:id="rId10"/>
      <p:italic r:id="rId11"/>
    </p:embeddedFont>
    <p:embeddedFont>
      <p:font typeface="Open Sauce Heavy" panose="020B0604020202020204" charset="0"/>
      <p:regular r:id="rId12"/>
    </p:embeddedFont>
    <p:embeddedFont>
      <p:font typeface="Calibri" panose="020F0502020204030204" pitchFamily="34" charset="0"/>
      <p:regular r:id="rId13"/>
      <p:bold r:id="rId14"/>
      <p:italic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B0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22" autoAdjust="0"/>
  </p:normalViewPr>
  <p:slideViewPr>
    <p:cSldViewPr>
      <p:cViewPr varScale="1">
        <p:scale>
          <a:sx n="46" d="100"/>
          <a:sy n="46" d="100"/>
        </p:scale>
        <p:origin x="5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771F6-F4E9-4F4C-B023-EAA5A42A4B9D}" type="datetimeFigureOut">
              <a:rPr lang="en-IN" smtClean="0"/>
              <a:t>14-03-2024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1B0BF-C1EA-45A4-AA2F-96727443CF36}" type="slidenum">
              <a:rPr lang="en-IN" smtClean="0"/>
              <a:t>‹#›</a:t>
            </a:fld>
            <a:endParaRPr lang="en-IN"/>
          </a:p>
        </p:txBody>
      </p:sp>
    </p:spTree>
    <p:extLst>
      <p:ext uri="{BB962C8B-B14F-4D97-AF65-F5344CB8AC3E}">
        <p14:creationId xmlns:p14="http://schemas.microsoft.com/office/powerpoint/2010/main" val="2110659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2570872" y="8061710"/>
            <a:ext cx="13272938" cy="10020"/>
          </a:xfrm>
          <a:prstGeom prst="rect">
            <a:avLst/>
          </a:prstGeom>
          <a:solidFill>
            <a:srgbClr val="FFFFFF"/>
          </a:solidFill>
        </p:spPr>
        <p:txBody>
          <a:bodyPr/>
          <a:lstStyle/>
          <a:p>
            <a:endParaRPr lang="en-IN"/>
          </a:p>
        </p:txBody>
      </p:sp>
      <p:sp>
        <p:nvSpPr>
          <p:cNvPr id="3" name="AutoShape 3"/>
          <p:cNvSpPr/>
          <p:nvPr/>
        </p:nvSpPr>
        <p:spPr>
          <a:xfrm rot="-5400000">
            <a:off x="-3912141" y="5147024"/>
            <a:ext cx="10853325" cy="9525"/>
          </a:xfrm>
          <a:prstGeom prst="rect">
            <a:avLst/>
          </a:prstGeom>
          <a:solidFill>
            <a:srgbClr val="FFFFFF"/>
          </a:solidFill>
        </p:spPr>
        <p:txBody>
          <a:bodyPr/>
          <a:lstStyle/>
          <a:p>
            <a:endParaRPr lang="en-IN"/>
          </a:p>
        </p:txBody>
      </p:sp>
      <p:sp>
        <p:nvSpPr>
          <p:cNvPr id="4" name="AutoShape 4"/>
          <p:cNvSpPr/>
          <p:nvPr/>
        </p:nvSpPr>
        <p:spPr>
          <a:xfrm rot="-5400000">
            <a:off x="-463662" y="7328887"/>
            <a:ext cx="2422566" cy="9525"/>
          </a:xfrm>
          <a:prstGeom prst="rect">
            <a:avLst/>
          </a:prstGeom>
          <a:solidFill>
            <a:srgbClr val="FFFFFF"/>
          </a:solidFill>
        </p:spPr>
        <p:txBody>
          <a:bodyPr/>
          <a:lstStyle/>
          <a:p>
            <a:endParaRPr lang="en-IN"/>
          </a:p>
        </p:txBody>
      </p:sp>
      <p:sp>
        <p:nvSpPr>
          <p:cNvPr id="5" name="Freeform 5"/>
          <p:cNvSpPr/>
          <p:nvPr/>
        </p:nvSpPr>
        <p:spPr>
          <a:xfrm>
            <a:off x="11800308" y="762510"/>
            <a:ext cx="3026031" cy="2905519"/>
          </a:xfrm>
          <a:custGeom>
            <a:avLst/>
            <a:gdLst/>
            <a:ahLst/>
            <a:cxnLst/>
            <a:rect l="l" t="t" r="r" b="b"/>
            <a:pathLst>
              <a:path w="5801481" h="5743698">
                <a:moveTo>
                  <a:pt x="0" y="0"/>
                </a:moveTo>
                <a:lnTo>
                  <a:pt x="5801482" y="0"/>
                </a:lnTo>
                <a:lnTo>
                  <a:pt x="5801482" y="5743697"/>
                </a:lnTo>
                <a:lnTo>
                  <a:pt x="0" y="5743697"/>
                </a:lnTo>
                <a:lnTo>
                  <a:pt x="0" y="0"/>
                </a:lnTo>
                <a:close/>
              </a:path>
            </a:pathLst>
          </a:custGeom>
          <a:blipFill>
            <a:blip r:embed="rId2"/>
            <a:stretch>
              <a:fillRect/>
            </a:stretch>
          </a:blipFill>
        </p:spPr>
        <p:txBody>
          <a:bodyPr/>
          <a:lstStyle/>
          <a:p>
            <a:endParaRPr lang="en-IN"/>
          </a:p>
        </p:txBody>
      </p:sp>
      <p:grpSp>
        <p:nvGrpSpPr>
          <p:cNvPr id="6" name="Group 6"/>
          <p:cNvGrpSpPr/>
          <p:nvPr/>
        </p:nvGrpSpPr>
        <p:grpSpPr>
          <a:xfrm>
            <a:off x="2281284" y="1028700"/>
            <a:ext cx="7897117" cy="3688597"/>
            <a:chOff x="0" y="0"/>
            <a:chExt cx="10529489" cy="4918129"/>
          </a:xfrm>
        </p:grpSpPr>
        <p:sp>
          <p:nvSpPr>
            <p:cNvPr id="7" name="TextBox 7"/>
            <p:cNvSpPr txBox="1"/>
            <p:nvPr/>
          </p:nvSpPr>
          <p:spPr>
            <a:xfrm>
              <a:off x="0" y="2578751"/>
              <a:ext cx="6978365" cy="2339378"/>
            </a:xfrm>
            <a:prstGeom prst="rect">
              <a:avLst/>
            </a:prstGeom>
          </p:spPr>
          <p:txBody>
            <a:bodyPr lIns="0" tIns="0" rIns="0" bIns="0" rtlCol="0" anchor="t">
              <a:spAutoFit/>
            </a:bodyPr>
            <a:lstStyle/>
            <a:p>
              <a:pPr>
                <a:lnSpc>
                  <a:spcPts val="12660"/>
                </a:lnSpc>
              </a:pPr>
              <a:r>
                <a:rPr lang="en-US" sz="13326" dirty="0">
                  <a:solidFill>
                    <a:srgbClr val="F6B032"/>
                  </a:solidFill>
                  <a:latin typeface="Open Sauce Heavy"/>
                </a:rPr>
                <a:t>2K24</a:t>
              </a:r>
            </a:p>
          </p:txBody>
        </p:sp>
        <p:sp>
          <p:nvSpPr>
            <p:cNvPr id="8" name="TextBox 8"/>
            <p:cNvSpPr txBox="1"/>
            <p:nvPr/>
          </p:nvSpPr>
          <p:spPr>
            <a:xfrm>
              <a:off x="0" y="323850"/>
              <a:ext cx="10529489" cy="2339378"/>
            </a:xfrm>
            <a:prstGeom prst="rect">
              <a:avLst/>
            </a:prstGeom>
          </p:spPr>
          <p:txBody>
            <a:bodyPr lIns="0" tIns="0" rIns="0" bIns="0" rtlCol="0" anchor="t">
              <a:spAutoFit/>
            </a:bodyPr>
            <a:lstStyle/>
            <a:p>
              <a:pPr algn="just">
                <a:lnSpc>
                  <a:spcPts val="12660"/>
                </a:lnSpc>
              </a:pPr>
              <a:r>
                <a:rPr lang="en-US" sz="13326" dirty="0">
                  <a:solidFill>
                    <a:srgbClr val="FFFFFF"/>
                  </a:solidFill>
                  <a:latin typeface="Open Sauce Heavy"/>
                </a:rPr>
                <a:t>PY-EXPO </a:t>
              </a:r>
            </a:p>
          </p:txBody>
        </p:sp>
      </p:grpSp>
      <p:sp>
        <p:nvSpPr>
          <p:cNvPr id="9" name="TextBox 9"/>
          <p:cNvSpPr txBox="1"/>
          <p:nvPr/>
        </p:nvSpPr>
        <p:spPr>
          <a:xfrm>
            <a:off x="3499105" y="8516358"/>
            <a:ext cx="7639102" cy="447675"/>
          </a:xfrm>
          <a:prstGeom prst="rect">
            <a:avLst/>
          </a:prstGeom>
        </p:spPr>
        <p:txBody>
          <a:bodyPr lIns="0" tIns="0" rIns="0" bIns="0" rtlCol="0" anchor="t">
            <a:spAutoFit/>
          </a:bodyPr>
          <a:lstStyle/>
          <a:p>
            <a:pPr>
              <a:lnSpc>
                <a:spcPts val="3359"/>
              </a:lnSpc>
            </a:pPr>
            <a:r>
              <a:rPr lang="en-US" sz="2799">
                <a:solidFill>
                  <a:srgbClr val="FFFFFF"/>
                </a:solidFill>
                <a:latin typeface="Poppins Light"/>
              </a:rPr>
              <a:t>Genius innovation leaves behind a legacy...</a:t>
            </a:r>
          </a:p>
        </p:txBody>
      </p:sp>
      <p:sp>
        <p:nvSpPr>
          <p:cNvPr id="10" name="TextBox 10"/>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dirty="0">
                <a:solidFill>
                  <a:srgbClr val="FEBF00"/>
                </a:solidFill>
                <a:latin typeface="Open Sauce Heavy"/>
              </a:rPr>
              <a:t>PYEXPO 2K24</a:t>
            </a:r>
          </a:p>
        </p:txBody>
      </p:sp>
      <p:sp>
        <p:nvSpPr>
          <p:cNvPr id="11" name="TextBox 11"/>
          <p:cNvSpPr txBox="1"/>
          <p:nvPr/>
        </p:nvSpPr>
        <p:spPr>
          <a:xfrm>
            <a:off x="2570872" y="4956693"/>
            <a:ext cx="14974270" cy="2500685"/>
          </a:xfrm>
          <a:prstGeom prst="rect">
            <a:avLst/>
          </a:prstGeom>
        </p:spPr>
        <p:txBody>
          <a:bodyPr wrap="square" lIns="0" tIns="0" rIns="0" bIns="0" rtlCol="0" anchor="t">
            <a:spAutoFit/>
          </a:bodyPr>
          <a:lstStyle/>
          <a:p>
            <a:pPr algn="just">
              <a:lnSpc>
                <a:spcPts val="6486"/>
              </a:lnSpc>
            </a:pPr>
            <a:endParaRPr dirty="0"/>
          </a:p>
          <a:p>
            <a:pPr algn="just">
              <a:lnSpc>
                <a:spcPts val="6486"/>
              </a:lnSpc>
            </a:pPr>
            <a:r>
              <a:rPr lang="en-US" sz="6828" dirty="0">
                <a:solidFill>
                  <a:srgbClr val="FFFFFF"/>
                </a:solidFill>
                <a:latin typeface="Open Sauce Heavy"/>
              </a:rPr>
              <a:t>Team ID:</a:t>
            </a:r>
            <a:r>
              <a:rPr lang="en-US" sz="6828" dirty="0">
                <a:solidFill>
                  <a:srgbClr val="F9B632"/>
                </a:solidFill>
                <a:latin typeface="Open Sauce Heavy"/>
              </a:rPr>
              <a:t> 090</a:t>
            </a:r>
          </a:p>
          <a:p>
            <a:pPr algn="just">
              <a:lnSpc>
                <a:spcPts val="6486"/>
              </a:lnSpc>
            </a:pPr>
            <a:r>
              <a:rPr lang="en-US" sz="6828" dirty="0">
                <a:solidFill>
                  <a:srgbClr val="FFFFFF"/>
                </a:solidFill>
                <a:latin typeface="Open Sauce Heavy"/>
              </a:rPr>
              <a:t>Team Name: Code </a:t>
            </a:r>
            <a:r>
              <a:rPr lang="en-US" sz="6828" dirty="0" err="1">
                <a:solidFill>
                  <a:srgbClr val="FFFFFF"/>
                </a:solidFill>
                <a:latin typeface="Open Sauce Heavy"/>
              </a:rPr>
              <a:t>Commandoz</a:t>
            </a:r>
            <a:endParaRPr lang="en-US" sz="6828" dirty="0">
              <a:solidFill>
                <a:srgbClr val="F9B632"/>
              </a:solidFill>
              <a:latin typeface="Open Sauce Heavy"/>
            </a:endParaRPr>
          </a:p>
        </p:txBody>
      </p:sp>
      <p:pic>
        <p:nvPicPr>
          <p:cNvPr id="13" name="Picture 12">
            <a:extLst>
              <a:ext uri="{FF2B5EF4-FFF2-40B4-BE49-F238E27FC236}">
                <a16:creationId xmlns:a16="http://schemas.microsoft.com/office/drawing/2014/main" xmlns="" id="{C3BF7F5C-F7C2-65B7-8DC6-DEDF84E4CD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10787" y="1145741"/>
            <a:ext cx="2403335" cy="2347481"/>
          </a:xfrm>
          <a:prstGeom prst="rect">
            <a:avLst/>
          </a:prstGeom>
        </p:spPr>
      </p:pic>
      <p:sp>
        <p:nvSpPr>
          <p:cNvPr id="14" name="AutoShape 4">
            <a:extLst>
              <a:ext uri="{FF2B5EF4-FFF2-40B4-BE49-F238E27FC236}">
                <a16:creationId xmlns:a16="http://schemas.microsoft.com/office/drawing/2014/main" xmlns="" id="{33DA242E-727E-25A4-589D-F71EA51C14E0}"/>
              </a:ext>
            </a:extLst>
          </p:cNvPr>
          <p:cNvSpPr/>
          <p:nvPr/>
        </p:nvSpPr>
        <p:spPr>
          <a:xfrm rot="-5400000">
            <a:off x="13957280" y="2314720"/>
            <a:ext cx="2422566" cy="9525"/>
          </a:xfrm>
          <a:prstGeom prst="rect">
            <a:avLst/>
          </a:prstGeom>
          <a:solidFill>
            <a:srgbClr val="FFFFFF"/>
          </a:solidFill>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txBody>
          <a:bodyPr/>
          <a:lstStyle/>
          <a:p>
            <a:endParaRPr lang="en-IN"/>
          </a:p>
        </p:txBody>
      </p:sp>
      <p:sp>
        <p:nvSpPr>
          <p:cNvPr id="3" name="TextBox 3"/>
          <p:cNvSpPr txBox="1"/>
          <p:nvPr/>
        </p:nvSpPr>
        <p:spPr>
          <a:xfrm>
            <a:off x="2418473" y="2634173"/>
            <a:ext cx="13164081" cy="852424"/>
          </a:xfrm>
          <a:prstGeom prst="rect">
            <a:avLst/>
          </a:prstGeom>
        </p:spPr>
        <p:txBody>
          <a:bodyPr lIns="0" tIns="0" rIns="0" bIns="0" rtlCol="0" anchor="t">
            <a:spAutoFit/>
          </a:bodyPr>
          <a:lstStyle/>
          <a:p>
            <a:pPr>
              <a:lnSpc>
                <a:spcPts val="6608"/>
              </a:lnSpc>
            </a:pPr>
            <a:r>
              <a:rPr lang="en-US" sz="5600" u="sng" dirty="0">
                <a:solidFill>
                  <a:srgbClr val="F6B032"/>
                </a:solidFill>
                <a:latin typeface="Open Sauce Heavy"/>
              </a:rPr>
              <a:t>Problem Statement:</a:t>
            </a:r>
          </a:p>
        </p:txBody>
      </p:sp>
      <p:sp>
        <p:nvSpPr>
          <p:cNvPr id="4" name="TextBox 4"/>
          <p:cNvSpPr txBox="1"/>
          <p:nvPr/>
        </p:nvSpPr>
        <p:spPr>
          <a:xfrm>
            <a:off x="2418473" y="1200150"/>
            <a:ext cx="7553600" cy="863601"/>
          </a:xfrm>
          <a:prstGeom prst="rect">
            <a:avLst/>
          </a:prstGeom>
        </p:spPr>
        <p:txBody>
          <a:bodyPr lIns="0" tIns="0" rIns="0" bIns="0" rtlCol="0" anchor="t">
            <a:spAutoFit/>
          </a:bodyPr>
          <a:lstStyle/>
          <a:p>
            <a:pPr>
              <a:lnSpc>
                <a:spcPts val="6460"/>
              </a:lnSpc>
            </a:pPr>
            <a:r>
              <a:rPr lang="en-US" sz="6800" dirty="0">
                <a:solidFill>
                  <a:srgbClr val="FFFFFF"/>
                </a:solidFill>
                <a:latin typeface="Open Sauce Heavy"/>
              </a:rPr>
              <a:t>PS Code: 120</a:t>
            </a:r>
          </a:p>
        </p:txBody>
      </p:sp>
      <p:sp>
        <p:nvSpPr>
          <p:cNvPr id="5" name="TextBox 5"/>
          <p:cNvSpPr txBox="1"/>
          <p:nvPr/>
        </p:nvSpPr>
        <p:spPr>
          <a:xfrm>
            <a:off x="16107561"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02</a:t>
            </a:r>
          </a:p>
        </p:txBody>
      </p:sp>
      <p:sp>
        <p:nvSpPr>
          <p:cNvPr id="6" name="TextBox 6"/>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7" name="Freeform 7"/>
          <p:cNvSpPr/>
          <p:nvPr/>
        </p:nvSpPr>
        <p:spPr>
          <a:xfrm>
            <a:off x="11528404" y="-1522506"/>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2">
              <a:alphaModFix amt="13000"/>
            </a:blip>
            <a:stretch>
              <a:fillRect/>
            </a:stretch>
          </a:blipFill>
        </p:spPr>
        <p:txBody>
          <a:bodyPr/>
          <a:lstStyle/>
          <a:p>
            <a:endParaRPr lang="en-IN"/>
          </a:p>
        </p:txBody>
      </p:sp>
      <p:sp>
        <p:nvSpPr>
          <p:cNvPr id="8" name="AutoShape 8"/>
          <p:cNvSpPr/>
          <p:nvPr/>
        </p:nvSpPr>
        <p:spPr>
          <a:xfrm rot="-5400000">
            <a:off x="-463662" y="7328887"/>
            <a:ext cx="2422566" cy="9525"/>
          </a:xfrm>
          <a:prstGeom prst="rect">
            <a:avLst/>
          </a:prstGeom>
          <a:solidFill>
            <a:srgbClr val="FFFFFF"/>
          </a:solidFill>
        </p:spPr>
        <p:txBody>
          <a:bodyPr/>
          <a:lstStyle/>
          <a:p>
            <a:endParaRPr lang="en-IN"/>
          </a:p>
        </p:txBody>
      </p:sp>
      <p:sp>
        <p:nvSpPr>
          <p:cNvPr id="9" name="TextBox 8">
            <a:extLst>
              <a:ext uri="{FF2B5EF4-FFF2-40B4-BE49-F238E27FC236}">
                <a16:creationId xmlns:a16="http://schemas.microsoft.com/office/drawing/2014/main" xmlns="" id="{4D9DF68A-79D8-D073-72E2-DBD0EAF79C9E}"/>
              </a:ext>
            </a:extLst>
          </p:cNvPr>
          <p:cNvSpPr txBox="1"/>
          <p:nvPr/>
        </p:nvSpPr>
        <p:spPr>
          <a:xfrm>
            <a:off x="3810000" y="4057019"/>
            <a:ext cx="14271915" cy="3785652"/>
          </a:xfrm>
          <a:prstGeom prst="rect">
            <a:avLst/>
          </a:prstGeom>
          <a:noFill/>
        </p:spPr>
        <p:txBody>
          <a:bodyPr wrap="square" rtlCol="0">
            <a:spAutoFit/>
          </a:bodyPr>
          <a:lstStyle/>
          <a:p>
            <a:r>
              <a:rPr lang="en-GB" sz="6000" dirty="0">
                <a:solidFill>
                  <a:schemeClr val="bg1"/>
                </a:solidFill>
                <a:latin typeface="Open Sauce Heavy" panose="020B0604020202020204" charset="0"/>
              </a:rPr>
              <a:t>Mental health and well-being surveillance, assessment and tracking solution among Today’s young generations</a:t>
            </a:r>
            <a:endParaRPr lang="en-IN" sz="6000" dirty="0">
              <a:solidFill>
                <a:schemeClr val="bg1"/>
              </a:solidFill>
              <a:latin typeface="Open Sauce Heavy"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txBody>
          <a:bodyPr/>
          <a:lstStyle/>
          <a:p>
            <a:endParaRPr lang="en-IN"/>
          </a:p>
        </p:txBody>
      </p:sp>
      <p:sp>
        <p:nvSpPr>
          <p:cNvPr id="4" name="TextBox 4"/>
          <p:cNvSpPr txBox="1"/>
          <p:nvPr/>
        </p:nvSpPr>
        <p:spPr>
          <a:xfrm>
            <a:off x="16306800" y="8903866"/>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03</a:t>
            </a:r>
          </a:p>
        </p:txBody>
      </p:sp>
      <p:sp>
        <p:nvSpPr>
          <p:cNvPr id="5" name="TextBox 5"/>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6" name="Freeform 6"/>
          <p:cNvSpPr/>
          <p:nvPr/>
        </p:nvSpPr>
        <p:spPr>
          <a:xfrm>
            <a:off x="11528404" y="-1522506"/>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2">
              <a:alphaModFix amt="13000"/>
            </a:blip>
            <a:stretch>
              <a:fillRect/>
            </a:stretch>
          </a:blipFill>
        </p:spPr>
        <p:txBody>
          <a:bodyPr/>
          <a:lstStyle/>
          <a:p>
            <a:endParaRPr lang="en-IN"/>
          </a:p>
        </p:txBody>
      </p:sp>
      <p:sp>
        <p:nvSpPr>
          <p:cNvPr id="7" name="TextBox 7"/>
          <p:cNvSpPr txBox="1"/>
          <p:nvPr/>
        </p:nvSpPr>
        <p:spPr>
          <a:xfrm>
            <a:off x="1923519" y="319267"/>
            <a:ext cx="13164081" cy="852424"/>
          </a:xfrm>
          <a:prstGeom prst="rect">
            <a:avLst/>
          </a:prstGeom>
        </p:spPr>
        <p:txBody>
          <a:bodyPr lIns="0" tIns="0" rIns="0" bIns="0" rtlCol="0" anchor="t">
            <a:spAutoFit/>
          </a:bodyPr>
          <a:lstStyle/>
          <a:p>
            <a:pPr>
              <a:lnSpc>
                <a:spcPts val="6608"/>
              </a:lnSpc>
            </a:pPr>
            <a:r>
              <a:rPr lang="en-US" sz="5600" u="sng" dirty="0" smtClean="0">
                <a:solidFill>
                  <a:srgbClr val="F6B032"/>
                </a:solidFill>
                <a:latin typeface="Open Sauce Heavy"/>
              </a:rPr>
              <a:t>Solution:</a:t>
            </a:r>
            <a:endParaRPr lang="en-US" sz="5600" u="sng" dirty="0">
              <a:solidFill>
                <a:srgbClr val="F6B032"/>
              </a:solidFill>
              <a:latin typeface="Open Sauce Heavy"/>
            </a:endParaRPr>
          </a:p>
        </p:txBody>
      </p:sp>
      <p:sp>
        <p:nvSpPr>
          <p:cNvPr id="10" name="AutoShape 10"/>
          <p:cNvSpPr/>
          <p:nvPr/>
        </p:nvSpPr>
        <p:spPr>
          <a:xfrm rot="-5400000">
            <a:off x="-463662" y="7328887"/>
            <a:ext cx="2422566" cy="9525"/>
          </a:xfrm>
          <a:prstGeom prst="rect">
            <a:avLst/>
          </a:prstGeom>
          <a:solidFill>
            <a:srgbClr val="FFFFFF"/>
          </a:solidFill>
        </p:spPr>
        <p:txBody>
          <a:bodyPr/>
          <a:lstStyle/>
          <a:p>
            <a:endParaRPr lang="en-IN"/>
          </a:p>
        </p:txBody>
      </p:sp>
      <p:sp>
        <p:nvSpPr>
          <p:cNvPr id="12" name="TextBox 3">
            <a:extLst>
              <a:ext uri="{FF2B5EF4-FFF2-40B4-BE49-F238E27FC236}">
                <a16:creationId xmlns:a16="http://schemas.microsoft.com/office/drawing/2014/main" xmlns="" id="{87E5B782-9A4C-7E62-1FFA-B524F5FDF803}"/>
              </a:ext>
            </a:extLst>
          </p:cNvPr>
          <p:cNvSpPr txBox="1"/>
          <p:nvPr/>
        </p:nvSpPr>
        <p:spPr>
          <a:xfrm>
            <a:off x="2676615" y="1392401"/>
            <a:ext cx="14838047" cy="8002191"/>
          </a:xfrm>
          <a:prstGeom prst="rect">
            <a:avLst/>
          </a:prstGeom>
        </p:spPr>
        <p:txBody>
          <a:bodyPr wrap="square" lIns="0" tIns="0" rIns="0" bIns="0" rtlCol="0" anchor="t">
            <a:spAutoFit/>
          </a:bodyPr>
          <a:lstStyle/>
          <a:p>
            <a:pPr>
              <a:lnSpc>
                <a:spcPts val="3894"/>
              </a:lnSpc>
            </a:pPr>
            <a:endParaRPr lang="en-GB" sz="3200" dirty="0">
              <a:solidFill>
                <a:srgbClr val="FFFFFF"/>
              </a:solidFill>
              <a:latin typeface="Open Sauce Heavy"/>
            </a:endParaRPr>
          </a:p>
          <a:p>
            <a:pPr marL="342900" indent="-342900">
              <a:lnSpc>
                <a:spcPts val="3894"/>
              </a:lnSpc>
              <a:buFont typeface="Arial" panose="020B0604020202020204" pitchFamily="34" charset="0"/>
              <a:buChar char="•"/>
            </a:pPr>
            <a:r>
              <a:rPr lang="en-GB" sz="3200" dirty="0" smtClean="0">
                <a:solidFill>
                  <a:srgbClr val="FFFFFF"/>
                </a:solidFill>
                <a:latin typeface="Open Sauce Heavy"/>
              </a:rPr>
              <a:t>Nowadays we don't get enough time to take care of our mental health so if there is an website to assist you it will be more helpful in this busy world.</a:t>
            </a:r>
          </a:p>
          <a:p>
            <a:pPr>
              <a:lnSpc>
                <a:spcPts val="3894"/>
              </a:lnSpc>
            </a:pPr>
            <a:endParaRPr lang="en-GB" sz="3200" dirty="0">
              <a:solidFill>
                <a:srgbClr val="FFFFFF"/>
              </a:solidFill>
              <a:latin typeface="Open Sauce Heavy"/>
            </a:endParaRPr>
          </a:p>
          <a:p>
            <a:pPr marL="342900" indent="-342900">
              <a:lnSpc>
                <a:spcPts val="3894"/>
              </a:lnSpc>
              <a:buFont typeface="Arial" panose="020B0604020202020204" pitchFamily="34" charset="0"/>
              <a:buChar char="•"/>
            </a:pPr>
            <a:r>
              <a:rPr lang="en-GB" sz="3200" dirty="0" smtClean="0">
                <a:solidFill>
                  <a:srgbClr val="FFFFFF"/>
                </a:solidFill>
                <a:latin typeface="Open Sauce Heavy"/>
              </a:rPr>
              <a:t>We have come up with an idea of daily </a:t>
            </a:r>
            <a:r>
              <a:rPr lang="en-GB" sz="3200" dirty="0" err="1" smtClean="0">
                <a:solidFill>
                  <a:srgbClr val="FFFFFF"/>
                </a:solidFill>
                <a:latin typeface="Open Sauce Heavy"/>
              </a:rPr>
              <a:t>updation</a:t>
            </a:r>
            <a:r>
              <a:rPr lang="en-GB" sz="3200" dirty="0" smtClean="0">
                <a:solidFill>
                  <a:srgbClr val="FFFFFF"/>
                </a:solidFill>
                <a:latin typeface="Open Sauce Heavy"/>
              </a:rPr>
              <a:t> of tasks through a web page. Here once when the user login the mail will be sent to the assigned doctor. Through a reply mail the doctor will assign the tasks. Further the completion of the given tasks will be updated by the patient in the web page.</a:t>
            </a:r>
          </a:p>
          <a:p>
            <a:pPr marL="342900" indent="-342900">
              <a:lnSpc>
                <a:spcPts val="3894"/>
              </a:lnSpc>
              <a:buFont typeface="Arial" panose="020B0604020202020204" pitchFamily="34" charset="0"/>
              <a:buChar char="•"/>
            </a:pPr>
            <a:endParaRPr lang="en-GB" sz="3200" dirty="0">
              <a:solidFill>
                <a:srgbClr val="FFFFFF"/>
              </a:solidFill>
              <a:latin typeface="Open Sauce Heavy"/>
            </a:endParaRPr>
          </a:p>
          <a:p>
            <a:pPr marL="342900" indent="-342900">
              <a:lnSpc>
                <a:spcPts val="3894"/>
              </a:lnSpc>
              <a:buFont typeface="Arial" panose="020B0604020202020204" pitchFamily="34" charset="0"/>
              <a:buChar char="•"/>
            </a:pPr>
            <a:r>
              <a:rPr lang="en-GB" sz="3200" dirty="0" smtClean="0">
                <a:solidFill>
                  <a:srgbClr val="FFFFFF"/>
                </a:solidFill>
                <a:latin typeface="Open Sauce Heavy"/>
              </a:rPr>
              <a:t>This is something which </a:t>
            </a:r>
            <a:r>
              <a:rPr lang="en-GB" sz="3200" dirty="0" smtClean="0">
                <a:solidFill>
                  <a:srgbClr val="FFFFFF"/>
                </a:solidFill>
                <a:latin typeface="Open Sauce Heavy"/>
              </a:rPr>
              <a:t>has been designed temporarily. In future it can be improvised by adding live sessions and </a:t>
            </a:r>
            <a:r>
              <a:rPr lang="en-GB" sz="3200" dirty="0" err="1" smtClean="0">
                <a:solidFill>
                  <a:srgbClr val="FFFFFF"/>
                </a:solidFill>
                <a:latin typeface="Open Sauce Heavy"/>
              </a:rPr>
              <a:t>chating</a:t>
            </a:r>
            <a:r>
              <a:rPr lang="en-GB" sz="3200" dirty="0" smtClean="0">
                <a:solidFill>
                  <a:srgbClr val="FFFFFF"/>
                </a:solidFill>
                <a:latin typeface="Open Sauce Heavy"/>
              </a:rPr>
              <a:t>. Further to make it easier an app also can be developed for android and </a:t>
            </a:r>
            <a:r>
              <a:rPr lang="en-GB" sz="3200" dirty="0" err="1" smtClean="0">
                <a:solidFill>
                  <a:srgbClr val="FFFFFF"/>
                </a:solidFill>
                <a:latin typeface="Open Sauce Heavy"/>
              </a:rPr>
              <a:t>iphone</a:t>
            </a:r>
            <a:r>
              <a:rPr lang="en-GB" sz="3200" dirty="0" smtClean="0">
                <a:solidFill>
                  <a:srgbClr val="FFFFFF"/>
                </a:solidFill>
                <a:latin typeface="Open Sauce Heavy"/>
              </a:rPr>
              <a:t>. And the complex structures can be resolved using simpler technologies.</a:t>
            </a:r>
            <a:endParaRPr lang="en-US" sz="3200" dirty="0">
              <a:solidFill>
                <a:srgbClr val="FFFFFF"/>
              </a:solidFill>
              <a:latin typeface="Open Sauce Heav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txBody>
          <a:bodyPr/>
          <a:lstStyle/>
          <a:p>
            <a:endParaRPr lang="en-IN"/>
          </a:p>
        </p:txBody>
      </p:sp>
      <p:sp>
        <p:nvSpPr>
          <p:cNvPr id="3" name="TextBox 3"/>
          <p:cNvSpPr txBox="1"/>
          <p:nvPr/>
        </p:nvSpPr>
        <p:spPr>
          <a:xfrm>
            <a:off x="16107561"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04</a:t>
            </a:r>
          </a:p>
        </p:txBody>
      </p:sp>
      <p:sp>
        <p:nvSpPr>
          <p:cNvPr id="4" name="TextBox 4"/>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6" name="AutoShape 6"/>
          <p:cNvSpPr/>
          <p:nvPr/>
        </p:nvSpPr>
        <p:spPr>
          <a:xfrm rot="-5400000">
            <a:off x="-463662" y="7328887"/>
            <a:ext cx="2422566" cy="9525"/>
          </a:xfrm>
          <a:prstGeom prst="rect">
            <a:avLst/>
          </a:prstGeom>
          <a:solidFill>
            <a:srgbClr val="FFFFFF"/>
          </a:solidFill>
        </p:spPr>
        <p:txBody>
          <a:bodyPr/>
          <a:lstStyle/>
          <a:p>
            <a:endParaRPr lang="en-IN"/>
          </a:p>
        </p:txBody>
      </p:sp>
      <p:sp>
        <p:nvSpPr>
          <p:cNvPr id="9" name="TextBox 9"/>
          <p:cNvSpPr txBox="1"/>
          <p:nvPr/>
        </p:nvSpPr>
        <p:spPr>
          <a:xfrm>
            <a:off x="1981200" y="1485900"/>
            <a:ext cx="13164081" cy="852424"/>
          </a:xfrm>
          <a:prstGeom prst="rect">
            <a:avLst/>
          </a:prstGeom>
        </p:spPr>
        <p:txBody>
          <a:bodyPr lIns="0" tIns="0" rIns="0" bIns="0" rtlCol="0" anchor="t">
            <a:spAutoFit/>
          </a:bodyPr>
          <a:lstStyle/>
          <a:p>
            <a:pPr>
              <a:lnSpc>
                <a:spcPts val="6608"/>
              </a:lnSpc>
            </a:pPr>
            <a:r>
              <a:rPr lang="en-US" sz="5600" u="sng" dirty="0">
                <a:solidFill>
                  <a:srgbClr val="F6B032"/>
                </a:solidFill>
                <a:latin typeface="Open Sauce Heavy"/>
              </a:rPr>
              <a:t>Technology </a:t>
            </a:r>
            <a:r>
              <a:rPr lang="en-US" sz="5600" u="sng" dirty="0" smtClean="0">
                <a:solidFill>
                  <a:srgbClr val="F6B032"/>
                </a:solidFill>
                <a:latin typeface="Open Sauce Heavy"/>
              </a:rPr>
              <a:t>Stacks:</a:t>
            </a:r>
            <a:endParaRPr lang="en-US" sz="5600" u="sng" dirty="0">
              <a:solidFill>
                <a:srgbClr val="F6B032"/>
              </a:solidFill>
              <a:latin typeface="Open Sauce Heavy"/>
            </a:endParaRPr>
          </a:p>
        </p:txBody>
      </p:sp>
      <p:sp>
        <p:nvSpPr>
          <p:cNvPr id="11" name="TextBox 8">
            <a:extLst>
              <a:ext uri="{FF2B5EF4-FFF2-40B4-BE49-F238E27FC236}">
                <a16:creationId xmlns:a16="http://schemas.microsoft.com/office/drawing/2014/main" xmlns="" id="{5FBA63F1-A7A5-4742-C185-524D46803E52}"/>
              </a:ext>
            </a:extLst>
          </p:cNvPr>
          <p:cNvSpPr txBox="1"/>
          <p:nvPr/>
        </p:nvSpPr>
        <p:spPr>
          <a:xfrm>
            <a:off x="3962400" y="3152510"/>
            <a:ext cx="13164081" cy="2500685"/>
          </a:xfrm>
          <a:prstGeom prst="rect">
            <a:avLst/>
          </a:prstGeom>
        </p:spPr>
        <p:txBody>
          <a:bodyPr lIns="0" tIns="0" rIns="0" bIns="0" rtlCol="0" anchor="t">
            <a:spAutoFit/>
          </a:bodyPr>
          <a:lstStyle/>
          <a:p>
            <a:pPr marL="457200" indent="-457200">
              <a:lnSpc>
                <a:spcPts val="3894"/>
              </a:lnSpc>
              <a:buFont typeface="Wingdings" panose="05000000000000000000" pitchFamily="2" charset="2"/>
              <a:buChar char="v"/>
            </a:pPr>
            <a:r>
              <a:rPr lang="en-US" sz="3300" dirty="0">
                <a:solidFill>
                  <a:srgbClr val="FFFFFF"/>
                </a:solidFill>
                <a:latin typeface="Open Sauce Heavy"/>
              </a:rPr>
              <a:t>Front end   - HTML, </a:t>
            </a:r>
            <a:r>
              <a:rPr lang="en-US" sz="3300" dirty="0" smtClean="0">
                <a:solidFill>
                  <a:srgbClr val="FFFFFF"/>
                </a:solidFill>
                <a:latin typeface="Open Sauce Heavy"/>
              </a:rPr>
              <a:t>CSS</a:t>
            </a:r>
            <a:endParaRPr lang="en-US" sz="3300" dirty="0">
              <a:solidFill>
                <a:srgbClr val="FFFFFF"/>
              </a:solidFill>
              <a:latin typeface="Open Sauce Heavy"/>
            </a:endParaRPr>
          </a:p>
          <a:p>
            <a:pPr marL="457200" indent="-457200">
              <a:lnSpc>
                <a:spcPts val="3894"/>
              </a:lnSpc>
              <a:buFont typeface="Wingdings" panose="05000000000000000000" pitchFamily="2" charset="2"/>
              <a:buChar char="v"/>
            </a:pPr>
            <a:endParaRPr lang="en-US" sz="3300" dirty="0">
              <a:solidFill>
                <a:srgbClr val="FFFFFF"/>
              </a:solidFill>
              <a:latin typeface="Open Sauce Heavy"/>
            </a:endParaRPr>
          </a:p>
          <a:p>
            <a:pPr marL="457200" indent="-457200">
              <a:lnSpc>
                <a:spcPts val="3894"/>
              </a:lnSpc>
              <a:buFont typeface="Wingdings" panose="05000000000000000000" pitchFamily="2" charset="2"/>
              <a:buChar char="v"/>
            </a:pPr>
            <a:r>
              <a:rPr lang="en-US" sz="3300" dirty="0">
                <a:solidFill>
                  <a:srgbClr val="FFFFFF"/>
                </a:solidFill>
                <a:latin typeface="Open Sauce Heavy"/>
              </a:rPr>
              <a:t>Back End   - </a:t>
            </a:r>
            <a:r>
              <a:rPr lang="en-US" sz="3300" dirty="0" smtClean="0">
                <a:solidFill>
                  <a:srgbClr val="FFFFFF"/>
                </a:solidFill>
                <a:latin typeface="Open Sauce Heavy"/>
              </a:rPr>
              <a:t>Python</a:t>
            </a:r>
            <a:r>
              <a:rPr lang="en-US" sz="3300" dirty="0">
                <a:solidFill>
                  <a:srgbClr val="FFFFFF"/>
                </a:solidFill>
                <a:latin typeface="Open Sauce Heavy"/>
              </a:rPr>
              <a:t>, </a:t>
            </a:r>
            <a:r>
              <a:rPr lang="en-US" sz="3300" dirty="0" err="1" smtClean="0">
                <a:solidFill>
                  <a:srgbClr val="FFFFFF"/>
                </a:solidFill>
                <a:latin typeface="Open Sauce Heavy"/>
              </a:rPr>
              <a:t>smtplib</a:t>
            </a:r>
            <a:endParaRPr lang="en-US" sz="3300" dirty="0">
              <a:solidFill>
                <a:srgbClr val="FFFFFF"/>
              </a:solidFill>
              <a:latin typeface="Open Sauce Heavy"/>
            </a:endParaRPr>
          </a:p>
          <a:p>
            <a:pPr marL="457200" indent="-457200">
              <a:lnSpc>
                <a:spcPts val="3894"/>
              </a:lnSpc>
              <a:buFont typeface="Wingdings" panose="05000000000000000000" pitchFamily="2" charset="2"/>
              <a:buChar char="v"/>
            </a:pPr>
            <a:endParaRPr lang="en-US" sz="3300" dirty="0">
              <a:solidFill>
                <a:srgbClr val="FFFFFF"/>
              </a:solidFill>
              <a:latin typeface="Open Sauce Heavy"/>
            </a:endParaRPr>
          </a:p>
          <a:p>
            <a:pPr>
              <a:lnSpc>
                <a:spcPts val="3894"/>
              </a:lnSpc>
            </a:pPr>
            <a:endParaRPr lang="en-US" sz="3300" dirty="0">
              <a:solidFill>
                <a:srgbClr val="FFFFFF"/>
              </a:solidFill>
              <a:latin typeface="Open Sauce Heav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xmlns="" id="{D896D8FB-0CD5-5A69-7A89-1914AE5052A9}"/>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xmlns="" id="{9102FADB-BA48-8533-1C6B-D6DE0C2A85C9}"/>
              </a:ext>
            </a:extLst>
          </p:cNvPr>
          <p:cNvSpPr/>
          <p:nvPr/>
        </p:nvSpPr>
        <p:spPr>
          <a:xfrm rot="-5400000">
            <a:off x="-3912141" y="5147024"/>
            <a:ext cx="10853325" cy="9525"/>
          </a:xfrm>
          <a:prstGeom prst="rect">
            <a:avLst/>
          </a:prstGeom>
          <a:solidFill>
            <a:srgbClr val="FFFFFF"/>
          </a:solidFill>
        </p:spPr>
        <p:txBody>
          <a:bodyPr/>
          <a:lstStyle/>
          <a:p>
            <a:endParaRPr lang="en-IN"/>
          </a:p>
        </p:txBody>
      </p:sp>
      <p:sp>
        <p:nvSpPr>
          <p:cNvPr id="3" name="TextBox 3">
            <a:extLst>
              <a:ext uri="{FF2B5EF4-FFF2-40B4-BE49-F238E27FC236}">
                <a16:creationId xmlns:a16="http://schemas.microsoft.com/office/drawing/2014/main" xmlns="" id="{6C4F1A56-6B66-C0F4-D253-6288002333B6}"/>
              </a:ext>
            </a:extLst>
          </p:cNvPr>
          <p:cNvSpPr txBox="1"/>
          <p:nvPr/>
        </p:nvSpPr>
        <p:spPr>
          <a:xfrm>
            <a:off x="16107561"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05</a:t>
            </a:r>
          </a:p>
        </p:txBody>
      </p:sp>
      <p:sp>
        <p:nvSpPr>
          <p:cNvPr id="4" name="TextBox 4">
            <a:extLst>
              <a:ext uri="{FF2B5EF4-FFF2-40B4-BE49-F238E27FC236}">
                <a16:creationId xmlns:a16="http://schemas.microsoft.com/office/drawing/2014/main" xmlns="" id="{7EA24B1E-8681-563A-4F94-C8139C64C253}"/>
              </a:ext>
            </a:extLst>
          </p:cNvPr>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6" name="AutoShape 6">
            <a:extLst>
              <a:ext uri="{FF2B5EF4-FFF2-40B4-BE49-F238E27FC236}">
                <a16:creationId xmlns:a16="http://schemas.microsoft.com/office/drawing/2014/main" xmlns="" id="{88ED5749-988F-9272-676B-F370B3E2490A}"/>
              </a:ext>
            </a:extLst>
          </p:cNvPr>
          <p:cNvSpPr/>
          <p:nvPr/>
        </p:nvSpPr>
        <p:spPr>
          <a:xfrm rot="-5400000">
            <a:off x="-463662" y="7328887"/>
            <a:ext cx="2422566" cy="9525"/>
          </a:xfrm>
          <a:prstGeom prst="rect">
            <a:avLst/>
          </a:prstGeom>
          <a:solidFill>
            <a:srgbClr val="FFFFFF"/>
          </a:solidFill>
        </p:spPr>
        <p:txBody>
          <a:bodyPr/>
          <a:lstStyle/>
          <a:p>
            <a:endParaRPr lang="en-IN"/>
          </a:p>
        </p:txBody>
      </p:sp>
      <p:pic>
        <p:nvPicPr>
          <p:cNvPr id="8" name="Picture 7">
            <a:extLst>
              <a:ext uri="{FF2B5EF4-FFF2-40B4-BE49-F238E27FC236}">
                <a16:creationId xmlns:a16="http://schemas.microsoft.com/office/drawing/2014/main" xmlns="" id="{474E6D48-8DE1-EC54-2EA9-5FC9DFC8F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4462" y="1580438"/>
            <a:ext cx="7839075" cy="7839075"/>
          </a:xfrm>
          <a:prstGeom prst="rect">
            <a:avLst/>
          </a:prstGeom>
        </p:spPr>
      </p:pic>
      <p:sp>
        <p:nvSpPr>
          <p:cNvPr id="13" name="TextBox 7">
            <a:extLst>
              <a:ext uri="{FF2B5EF4-FFF2-40B4-BE49-F238E27FC236}">
                <a16:creationId xmlns:a16="http://schemas.microsoft.com/office/drawing/2014/main" xmlns="" id="{22778661-E867-2835-B6EB-8F767779DBF1}"/>
              </a:ext>
            </a:extLst>
          </p:cNvPr>
          <p:cNvSpPr txBox="1"/>
          <p:nvPr/>
        </p:nvSpPr>
        <p:spPr>
          <a:xfrm>
            <a:off x="1752600" y="266700"/>
            <a:ext cx="13164081" cy="852424"/>
          </a:xfrm>
          <a:prstGeom prst="rect">
            <a:avLst/>
          </a:prstGeom>
        </p:spPr>
        <p:txBody>
          <a:bodyPr lIns="0" tIns="0" rIns="0" bIns="0" rtlCol="0" anchor="t">
            <a:spAutoFit/>
          </a:bodyPr>
          <a:lstStyle/>
          <a:p>
            <a:pPr>
              <a:lnSpc>
                <a:spcPts val="6608"/>
              </a:lnSpc>
            </a:pPr>
            <a:r>
              <a:rPr lang="en-US" sz="5600" u="sng" dirty="0">
                <a:solidFill>
                  <a:srgbClr val="F6B032"/>
                </a:solidFill>
                <a:latin typeface="Open Sauce Heavy"/>
              </a:rPr>
              <a:t>Relevant </a:t>
            </a:r>
            <a:r>
              <a:rPr lang="en-US" sz="5600" u="sng" dirty="0" smtClean="0">
                <a:solidFill>
                  <a:srgbClr val="F6B032"/>
                </a:solidFill>
                <a:latin typeface="Open Sauce Heavy"/>
              </a:rPr>
              <a:t>Image: </a:t>
            </a:r>
            <a:endParaRPr lang="en-US" sz="5600" u="sng" dirty="0">
              <a:solidFill>
                <a:srgbClr val="F6B032"/>
              </a:solidFill>
              <a:latin typeface="Open Sauce Heavy"/>
            </a:endParaRPr>
          </a:p>
        </p:txBody>
      </p:sp>
    </p:spTree>
    <p:extLst>
      <p:ext uri="{BB962C8B-B14F-4D97-AF65-F5344CB8AC3E}">
        <p14:creationId xmlns:p14="http://schemas.microsoft.com/office/powerpoint/2010/main" val="1257590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txBody>
          <a:bodyPr/>
          <a:lstStyle/>
          <a:p>
            <a:endParaRPr lang="en-IN"/>
          </a:p>
        </p:txBody>
      </p:sp>
      <p:sp>
        <p:nvSpPr>
          <p:cNvPr id="3" name="TextBox 3"/>
          <p:cNvSpPr txBox="1"/>
          <p:nvPr/>
        </p:nvSpPr>
        <p:spPr>
          <a:xfrm>
            <a:off x="1953739" y="602488"/>
            <a:ext cx="13164081" cy="852424"/>
          </a:xfrm>
          <a:prstGeom prst="rect">
            <a:avLst/>
          </a:prstGeom>
        </p:spPr>
        <p:txBody>
          <a:bodyPr lIns="0" tIns="0" rIns="0" bIns="0" rtlCol="0" anchor="t">
            <a:spAutoFit/>
          </a:bodyPr>
          <a:lstStyle/>
          <a:p>
            <a:pPr>
              <a:lnSpc>
                <a:spcPts val="6608"/>
              </a:lnSpc>
            </a:pPr>
            <a:r>
              <a:rPr lang="en-US" sz="5600" u="sng" dirty="0">
                <a:solidFill>
                  <a:srgbClr val="F6B032"/>
                </a:solidFill>
                <a:latin typeface="Open Sauce Heavy"/>
              </a:rPr>
              <a:t>Team Member Details:</a:t>
            </a:r>
          </a:p>
        </p:txBody>
      </p:sp>
      <p:sp>
        <p:nvSpPr>
          <p:cNvPr id="4" name="TextBox 4"/>
          <p:cNvSpPr txBox="1"/>
          <p:nvPr/>
        </p:nvSpPr>
        <p:spPr>
          <a:xfrm>
            <a:off x="16094646"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06</a:t>
            </a:r>
          </a:p>
        </p:txBody>
      </p:sp>
      <p:sp>
        <p:nvSpPr>
          <p:cNvPr id="5" name="TextBox 5"/>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6" name="Freeform 6"/>
          <p:cNvSpPr/>
          <p:nvPr/>
        </p:nvSpPr>
        <p:spPr>
          <a:xfrm>
            <a:off x="11528404" y="-1522506"/>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2">
              <a:alphaModFix amt="13000"/>
            </a:blip>
            <a:stretch>
              <a:fillRect/>
            </a:stretch>
          </a:blipFill>
        </p:spPr>
        <p:txBody>
          <a:bodyPr/>
          <a:lstStyle/>
          <a:p>
            <a:endParaRPr lang="en-IN"/>
          </a:p>
        </p:txBody>
      </p:sp>
      <p:sp>
        <p:nvSpPr>
          <p:cNvPr id="7" name="AutoShape 7"/>
          <p:cNvSpPr/>
          <p:nvPr/>
        </p:nvSpPr>
        <p:spPr>
          <a:xfrm rot="-5400000">
            <a:off x="-463662" y="7328887"/>
            <a:ext cx="2422566" cy="9525"/>
          </a:xfrm>
          <a:prstGeom prst="rect">
            <a:avLst/>
          </a:prstGeom>
          <a:solidFill>
            <a:srgbClr val="FFFFFF"/>
          </a:solidFill>
        </p:spPr>
        <p:txBody>
          <a:bodyPr/>
          <a:lstStyle/>
          <a:p>
            <a:endParaRPr lang="en-IN"/>
          </a:p>
        </p:txBody>
      </p:sp>
      <p:sp>
        <p:nvSpPr>
          <p:cNvPr id="8" name="TextBox 7">
            <a:extLst>
              <a:ext uri="{FF2B5EF4-FFF2-40B4-BE49-F238E27FC236}">
                <a16:creationId xmlns:a16="http://schemas.microsoft.com/office/drawing/2014/main" xmlns="" id="{15813018-3D99-B671-D59A-0146A5E429F6}"/>
              </a:ext>
            </a:extLst>
          </p:cNvPr>
          <p:cNvSpPr txBox="1"/>
          <p:nvPr/>
        </p:nvSpPr>
        <p:spPr>
          <a:xfrm>
            <a:off x="4307249" y="2857500"/>
            <a:ext cx="12039600" cy="3785652"/>
          </a:xfrm>
          <a:prstGeom prst="rect">
            <a:avLst/>
          </a:prstGeom>
          <a:noFill/>
        </p:spPr>
        <p:txBody>
          <a:bodyPr wrap="square" rtlCol="0">
            <a:spAutoFit/>
          </a:bodyPr>
          <a:lstStyle/>
          <a:p>
            <a:pPr marL="342900" indent="-342900">
              <a:buFont typeface="+mj-lt"/>
              <a:buAutoNum type="arabicPeriod"/>
            </a:pPr>
            <a:r>
              <a:rPr lang="en-IN" sz="6000" b="1" dirty="0">
                <a:solidFill>
                  <a:schemeClr val="bg1"/>
                </a:solidFill>
              </a:rPr>
              <a:t>AADHIL NADHIRA I R </a:t>
            </a:r>
            <a:r>
              <a:rPr lang="en-IN" sz="6000" b="1" dirty="0">
                <a:solidFill>
                  <a:schemeClr val="bg1"/>
                </a:solidFill>
              </a:rPr>
              <a:t> </a:t>
            </a:r>
            <a:r>
              <a:rPr lang="en-IN" sz="6000" b="1" dirty="0" smtClean="0">
                <a:solidFill>
                  <a:schemeClr val="bg1"/>
                </a:solidFill>
              </a:rPr>
              <a:t>    23ECA01</a:t>
            </a:r>
            <a:endParaRPr lang="en-IN" sz="6000" b="1" dirty="0">
              <a:solidFill>
                <a:schemeClr val="bg1"/>
              </a:solidFill>
            </a:endParaRPr>
          </a:p>
          <a:p>
            <a:pPr marL="342900" indent="-342900">
              <a:buFont typeface="+mj-lt"/>
              <a:buAutoNum type="arabicPeriod"/>
            </a:pPr>
            <a:r>
              <a:rPr lang="en-IN" sz="6000" b="1" dirty="0">
                <a:solidFill>
                  <a:schemeClr val="bg1"/>
                </a:solidFill>
              </a:rPr>
              <a:t>INDIRA </a:t>
            </a:r>
            <a:r>
              <a:rPr lang="en-IN" sz="6000" b="1" dirty="0" smtClean="0">
                <a:solidFill>
                  <a:schemeClr val="bg1"/>
                </a:solidFill>
              </a:rPr>
              <a:t>M                          23ECA43</a:t>
            </a:r>
            <a:endParaRPr lang="en-IN" sz="6000" b="1" dirty="0">
              <a:solidFill>
                <a:schemeClr val="bg1"/>
              </a:solidFill>
            </a:endParaRPr>
          </a:p>
          <a:p>
            <a:pPr marL="342900" indent="-342900">
              <a:buFont typeface="+mj-lt"/>
              <a:buAutoNum type="arabicPeriod"/>
            </a:pPr>
            <a:r>
              <a:rPr lang="en-IN" sz="6000" b="1" dirty="0">
                <a:solidFill>
                  <a:schemeClr val="bg1"/>
                </a:solidFill>
              </a:rPr>
              <a:t>JOHN WYCLIFFE </a:t>
            </a:r>
            <a:r>
              <a:rPr lang="en-IN" sz="6000" b="1" dirty="0" smtClean="0">
                <a:solidFill>
                  <a:schemeClr val="bg1"/>
                </a:solidFill>
              </a:rPr>
              <a:t>R            23ECA47</a:t>
            </a:r>
            <a:endParaRPr lang="en-IN" sz="6000" b="1" dirty="0">
              <a:solidFill>
                <a:schemeClr val="bg1"/>
              </a:solidFill>
            </a:endParaRPr>
          </a:p>
          <a:p>
            <a:pPr marL="342900" indent="-342900">
              <a:buFont typeface="+mj-lt"/>
              <a:buAutoNum type="arabicPeriod"/>
            </a:pPr>
            <a:r>
              <a:rPr lang="en-IN" sz="6000" b="1" dirty="0">
                <a:solidFill>
                  <a:schemeClr val="bg1"/>
                </a:solidFill>
              </a:rPr>
              <a:t>ABIRAMI </a:t>
            </a:r>
            <a:r>
              <a:rPr lang="en-IN" sz="6000" b="1" dirty="0" smtClean="0">
                <a:solidFill>
                  <a:schemeClr val="bg1"/>
                </a:solidFill>
              </a:rPr>
              <a:t>K                        23ECA07</a:t>
            </a:r>
            <a:endParaRPr lang="en-IN" sz="6000" b="1"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txBody>
          <a:bodyPr/>
          <a:lstStyle/>
          <a:p>
            <a:endParaRPr lang="en-IN"/>
          </a:p>
        </p:txBody>
      </p:sp>
      <p:sp>
        <p:nvSpPr>
          <p:cNvPr id="3" name="TextBox 3"/>
          <p:cNvSpPr txBox="1"/>
          <p:nvPr/>
        </p:nvSpPr>
        <p:spPr>
          <a:xfrm>
            <a:off x="2009294" y="4820777"/>
            <a:ext cx="15161570" cy="2026205"/>
          </a:xfrm>
          <a:prstGeom prst="rect">
            <a:avLst/>
          </a:prstGeom>
        </p:spPr>
        <p:txBody>
          <a:bodyPr lIns="0" tIns="0" rIns="0" bIns="0" rtlCol="0" anchor="t">
            <a:spAutoFit/>
          </a:bodyPr>
          <a:lstStyle/>
          <a:p>
            <a:pPr>
              <a:lnSpc>
                <a:spcPts val="15205"/>
              </a:lnSpc>
            </a:pPr>
            <a:r>
              <a:rPr lang="en-US" sz="16006">
                <a:solidFill>
                  <a:srgbClr val="FFFFFF"/>
                </a:solidFill>
                <a:latin typeface="Open Sauce Heavy"/>
              </a:rPr>
              <a:t>Thank You</a:t>
            </a:r>
          </a:p>
        </p:txBody>
      </p:sp>
      <p:sp>
        <p:nvSpPr>
          <p:cNvPr id="4" name="TextBox 4"/>
          <p:cNvSpPr txBox="1"/>
          <p:nvPr/>
        </p:nvSpPr>
        <p:spPr>
          <a:xfrm>
            <a:off x="2009294" y="7422064"/>
            <a:ext cx="8358305" cy="1158088"/>
          </a:xfrm>
          <a:prstGeom prst="rect">
            <a:avLst/>
          </a:prstGeom>
        </p:spPr>
        <p:txBody>
          <a:bodyPr lIns="0" tIns="0" rIns="0" bIns="0" rtlCol="0" anchor="t">
            <a:spAutoFit/>
          </a:bodyPr>
          <a:lstStyle/>
          <a:p>
            <a:pPr>
              <a:lnSpc>
                <a:spcPts val="8838"/>
              </a:lnSpc>
            </a:pPr>
            <a:r>
              <a:rPr lang="en-US" sz="9303">
                <a:solidFill>
                  <a:srgbClr val="F6B032"/>
                </a:solidFill>
                <a:latin typeface="Open Sauce Heavy"/>
              </a:rPr>
              <a:t>Any Queries?</a:t>
            </a:r>
          </a:p>
        </p:txBody>
      </p:sp>
      <p:sp>
        <p:nvSpPr>
          <p:cNvPr id="5" name="Freeform 5"/>
          <p:cNvSpPr/>
          <p:nvPr/>
        </p:nvSpPr>
        <p:spPr>
          <a:xfrm>
            <a:off x="14443037" y="1706848"/>
            <a:ext cx="2816263" cy="3331064"/>
          </a:xfrm>
          <a:custGeom>
            <a:avLst/>
            <a:gdLst/>
            <a:ahLst/>
            <a:cxnLst/>
            <a:rect l="l" t="t" r="r" b="b"/>
            <a:pathLst>
              <a:path w="2816263" h="3331064">
                <a:moveTo>
                  <a:pt x="0" y="0"/>
                </a:moveTo>
                <a:lnTo>
                  <a:pt x="2816263" y="0"/>
                </a:lnTo>
                <a:lnTo>
                  <a:pt x="2816263" y="3331064"/>
                </a:lnTo>
                <a:lnTo>
                  <a:pt x="0" y="333106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IN"/>
          </a:p>
        </p:txBody>
      </p:sp>
      <p:sp>
        <p:nvSpPr>
          <p:cNvPr id="6" name="TextBox 6"/>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7" name="AutoShape 7">
            <a:extLst>
              <a:ext uri="{FF2B5EF4-FFF2-40B4-BE49-F238E27FC236}">
                <a16:creationId xmlns:a16="http://schemas.microsoft.com/office/drawing/2014/main" xmlns="" id="{9D166974-EE46-A762-85CC-2911225BBAFA}"/>
              </a:ext>
            </a:extLst>
          </p:cNvPr>
          <p:cNvSpPr/>
          <p:nvPr/>
        </p:nvSpPr>
        <p:spPr>
          <a:xfrm rot="-5400000">
            <a:off x="-463662" y="7328887"/>
            <a:ext cx="2422566" cy="9525"/>
          </a:xfrm>
          <a:prstGeom prst="rect">
            <a:avLst/>
          </a:prstGeom>
          <a:solidFill>
            <a:srgbClr val="FFFFFF"/>
          </a:solidFill>
        </p:spPr>
        <p:txBody>
          <a:bodyPr/>
          <a:lstStyle/>
          <a:p>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831</TotalTime>
  <Words>245</Words>
  <Application>Microsoft Office PowerPoint</Application>
  <PresentationFormat>Custom</PresentationFormat>
  <Paragraphs>40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Poppins Light</vt:lpstr>
      <vt:lpstr>Arial</vt:lpstr>
      <vt:lpstr>Open Sauce Heavy</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Py-Expo 2024</dc:title>
  <dc:creator>Iyaaz</dc:creator>
  <cp:lastModifiedBy>Iyaaz</cp:lastModifiedBy>
  <cp:revision>14</cp:revision>
  <dcterms:created xsi:type="dcterms:W3CDTF">2006-08-16T00:00:00Z</dcterms:created>
  <dcterms:modified xsi:type="dcterms:W3CDTF">2024-03-14T11:02:20Z</dcterms:modified>
  <dc:identifier>DAF3tCRVsYs</dc:identifier>
</cp:coreProperties>
</file>