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Open Sauce Heavy" panose="020B0604020202020204" charset="0"/>
      <p:regular r:id="rId14"/>
    </p:embeddedFont>
    <p:embeddedFont>
      <p:font typeface="Poppins" panose="00000500000000000000" pitchFamily="2" charset="0"/>
      <p:regular r:id="rId15"/>
      <p:bold r:id="rId16"/>
      <p:italic r:id="rId17"/>
      <p:boldItalic r:id="rId18"/>
    </p:embeddedFont>
    <p:embeddedFont>
      <p:font typeface="Poppins Light" panose="00000400000000000000" pitchFamily="2"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29" y="1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1B0BF-C1EA-45A4-AA2F-96727443CF36}" type="slidenum">
              <a:rPr lang="en-IN" smtClean="0"/>
              <a:t>2</a:t>
            </a:fld>
            <a:endParaRPr lang="en-IN"/>
          </a:p>
        </p:txBody>
      </p:sp>
    </p:spTree>
    <p:extLst>
      <p:ext uri="{BB962C8B-B14F-4D97-AF65-F5344CB8AC3E}">
        <p14:creationId xmlns:p14="http://schemas.microsoft.com/office/powerpoint/2010/main" val="303637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1B0BF-C1EA-45A4-AA2F-96727443CF36}" type="slidenum">
              <a:rPr lang="en-IN" smtClean="0"/>
              <a:t>3</a:t>
            </a:fld>
            <a:endParaRPr lang="en-IN"/>
          </a:p>
        </p:txBody>
      </p:sp>
    </p:spTree>
    <p:extLst>
      <p:ext uri="{BB962C8B-B14F-4D97-AF65-F5344CB8AC3E}">
        <p14:creationId xmlns:p14="http://schemas.microsoft.com/office/powerpoint/2010/main" val="141019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1B0BF-C1EA-45A4-AA2F-96727443CF36}" type="slidenum">
              <a:rPr lang="en-IN" smtClean="0"/>
              <a:t>7</a:t>
            </a:fld>
            <a:endParaRPr lang="en-IN"/>
          </a:p>
        </p:txBody>
      </p:sp>
    </p:spTree>
    <p:extLst>
      <p:ext uri="{BB962C8B-B14F-4D97-AF65-F5344CB8AC3E}">
        <p14:creationId xmlns:p14="http://schemas.microsoft.com/office/powerpoint/2010/main" val="128219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912141" y="5147024"/>
            <a:ext cx="10853325" cy="9525"/>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2" y="4956693"/>
            <a:ext cx="15107528"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T010</a:t>
            </a:r>
          </a:p>
          <a:p>
            <a:pPr algn="just">
              <a:lnSpc>
                <a:spcPts val="6486"/>
              </a:lnSpc>
            </a:pPr>
            <a:r>
              <a:rPr lang="en-US" sz="6828" dirty="0">
                <a:solidFill>
                  <a:srgbClr val="FFFFFF"/>
                </a:solidFill>
                <a:latin typeface="Open Sauce Heavy"/>
              </a:rPr>
              <a:t>Team Name: </a:t>
            </a:r>
            <a:r>
              <a:rPr lang="en-US" sz="6828" dirty="0">
                <a:solidFill>
                  <a:srgbClr val="F9B632"/>
                </a:solidFill>
                <a:latin typeface="Open Sauce Heavy"/>
              </a:rPr>
              <a:t>CODE CRUSADERS</a:t>
            </a:r>
          </a:p>
        </p:txBody>
      </p:sp>
      <p:pic>
        <p:nvPicPr>
          <p:cNvPr id="13" name="Picture 12">
            <a:extLst>
              <a:ext uri="{FF2B5EF4-FFF2-40B4-BE49-F238E27FC236}">
                <a16:creationId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418473" y="2634173"/>
            <a:ext cx="13164081" cy="5654753"/>
          </a:xfrm>
          <a:prstGeom prst="rect">
            <a:avLst/>
          </a:prstGeom>
        </p:spPr>
        <p:txBody>
          <a:bodyPr lIns="0" tIns="0" rIns="0" bIns="0" rtlCol="0" anchor="t">
            <a:spAutoFit/>
          </a:bodyPr>
          <a:lstStyle/>
          <a:p>
            <a:pPr>
              <a:lnSpc>
                <a:spcPts val="6500"/>
              </a:lnSpc>
            </a:pPr>
            <a:r>
              <a:rPr lang="en-US" sz="6000" u="sng" dirty="0">
                <a:solidFill>
                  <a:srgbClr val="F6B032"/>
                </a:solidFill>
                <a:latin typeface="Open Sauce Heavy"/>
              </a:rPr>
              <a:t>Problem Statement: </a:t>
            </a:r>
            <a:r>
              <a:rPr lang="en-IN" sz="6000" b="1" i="0" dirty="0">
                <a:solidFill>
                  <a:schemeClr val="bg2"/>
                </a:solidFill>
                <a:effectLst/>
                <a:latin typeface="docs-Calibri"/>
              </a:rPr>
              <a:t>Multimodal Emotion Recognition in Sign Language</a:t>
            </a:r>
            <a:br>
              <a:rPr lang="en-US" sz="2000" dirty="0">
                <a:solidFill>
                  <a:schemeClr val="bg1"/>
                </a:solidFill>
              </a:rPr>
            </a:br>
            <a:endParaRPr lang="en-US" sz="2000" dirty="0">
              <a:solidFill>
                <a:schemeClr val="bg1"/>
              </a:solidFill>
            </a:endParaRPr>
          </a:p>
          <a:p>
            <a:pPr>
              <a:lnSpc>
                <a:spcPts val="5000"/>
              </a:lnSpc>
            </a:pPr>
            <a:r>
              <a:rPr lang="en-US" sz="3200" i="0" dirty="0">
                <a:solidFill>
                  <a:schemeClr val="bg1"/>
                </a:solidFill>
                <a:effectLst/>
                <a:latin typeface="Söhne"/>
              </a:rPr>
              <a:t>Multimodal emotion recognition in sign language is about understanding emotions expressed through hand gestures, facial expressions, and body language. By analyzing these different aspects together, technology can identify the emotions being conveyed, improving communication for sign language users.</a:t>
            </a:r>
            <a:endParaRPr lang="en-IN" sz="3200" u="sng" dirty="0">
              <a:solidFill>
                <a:schemeClr val="bg1"/>
              </a:solidFill>
              <a:latin typeface="docs-Calibri"/>
            </a:endParaRP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PY23</a:t>
            </a: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3">
              <a:alphaModFix amt="13000"/>
            </a:blip>
            <a:stretch>
              <a:fillRect/>
            </a:stretch>
          </a:blipFill>
        </p:spPr>
      </p:sp>
      <p:sp>
        <p:nvSpPr>
          <p:cNvPr id="8" name="AutoShape 8"/>
          <p:cNvSpPr/>
          <p:nvPr/>
        </p:nvSpPr>
        <p:spPr>
          <a:xfrm rot="-5400000">
            <a:off x="-463662" y="7328887"/>
            <a:ext cx="2422566" cy="9525"/>
          </a:xfrm>
          <a:prstGeom prst="rect">
            <a:avLst/>
          </a:prstGeom>
          <a:solidFill>
            <a:srgbClr val="FFFFFF"/>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3">
              <a:alphaModFix amt="13000"/>
            </a:blip>
            <a:stretch>
              <a:fillRect/>
            </a:stretch>
          </a:blipFill>
        </p:spPr>
      </p:sp>
      <p:sp>
        <p:nvSpPr>
          <p:cNvPr id="7" name="TextBox 7"/>
          <p:cNvSpPr txBox="1"/>
          <p:nvPr/>
        </p:nvSpPr>
        <p:spPr>
          <a:xfrm>
            <a:off x="1986659" y="488188"/>
            <a:ext cx="13164081" cy="5301580"/>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Solution </a:t>
            </a:r>
          </a:p>
          <a:p>
            <a:pPr>
              <a:lnSpc>
                <a:spcPts val="3500"/>
              </a:lnSpc>
            </a:pPr>
            <a:r>
              <a:rPr lang="en-US" sz="2400" dirty="0">
                <a:solidFill>
                  <a:schemeClr val="bg1"/>
                </a:solidFill>
                <a:latin typeface="Söhne"/>
              </a:rPr>
              <a:t>D</a:t>
            </a:r>
            <a:r>
              <a:rPr lang="en-US" sz="2400" b="0" i="0" dirty="0">
                <a:solidFill>
                  <a:schemeClr val="bg1"/>
                </a:solidFill>
                <a:effectLst/>
                <a:latin typeface="Söhne"/>
              </a:rPr>
              <a:t>eveloping a system for multimodal emotion recognition in sign language, several key steps are involved. Initially, data capturing entails recording sign language videos depicting various emotions utilizing a camera. Subsequently, the captured videos undergo processing, wherein to extract significant components like hand gestures and facial expressions. Through feature extraction, pivotal features such as hand movements and facial landmarks are identified from the videos. These features are then fused across different modalities, including hands, face, and body, to comprehensively understand the overall expression. Following this, machine learning models are trained on the extracted features to effectively recognize emotions. The implementation of real-time recognition algorithms enables instantaneous recognition of emotions as they are expressed. To facilitate user interaction, a user-friendly interface is developed to display the recognized emotions captured by the camera</a:t>
            </a:r>
            <a:endParaRPr lang="en-US" sz="2400" u="sng" dirty="0">
              <a:solidFill>
                <a:schemeClr val="bg1"/>
              </a:solidFill>
              <a:latin typeface="Open Sauce Heavy"/>
            </a:endParaRPr>
          </a:p>
        </p:txBody>
      </p:sp>
      <p:sp>
        <p:nvSpPr>
          <p:cNvPr id="9" name="TextBox 9"/>
          <p:cNvSpPr txBox="1"/>
          <p:nvPr/>
        </p:nvSpPr>
        <p:spPr>
          <a:xfrm>
            <a:off x="1676400" y="6189741"/>
            <a:ext cx="13164081" cy="6796732"/>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Technology Stack </a:t>
            </a:r>
          </a:p>
          <a:p>
            <a:pPr marL="457200" indent="-457200">
              <a:lnSpc>
                <a:spcPts val="5000"/>
              </a:lnSpc>
              <a:buFont typeface="+mj-lt"/>
              <a:buAutoNum type="arabicPeriod"/>
            </a:pPr>
            <a:r>
              <a:rPr lang="en-US" sz="2400" u="sng" dirty="0">
                <a:solidFill>
                  <a:schemeClr val="bg1"/>
                </a:solidFill>
                <a:latin typeface="Open Sauce Heavy"/>
              </a:rPr>
              <a:t>OpenCV</a:t>
            </a:r>
          </a:p>
          <a:p>
            <a:pPr marL="457200" indent="-457200">
              <a:lnSpc>
                <a:spcPts val="5000"/>
              </a:lnSpc>
              <a:buFont typeface="+mj-lt"/>
              <a:buAutoNum type="arabicPeriod"/>
            </a:pPr>
            <a:r>
              <a:rPr lang="en-US" sz="2400" u="sng" dirty="0">
                <a:solidFill>
                  <a:schemeClr val="bg1"/>
                </a:solidFill>
                <a:latin typeface="Open Sauce Heavy"/>
              </a:rPr>
              <a:t>Facial Emotion Recognition</a:t>
            </a:r>
          </a:p>
          <a:p>
            <a:pPr marL="457200" indent="-457200">
              <a:lnSpc>
                <a:spcPts val="5000"/>
              </a:lnSpc>
              <a:buFont typeface="+mj-lt"/>
              <a:buAutoNum type="arabicPeriod"/>
            </a:pPr>
            <a:r>
              <a:rPr lang="en-US" sz="2400" u="sng" dirty="0">
                <a:solidFill>
                  <a:schemeClr val="bg1"/>
                </a:solidFill>
                <a:latin typeface="Open Sauce Heavy"/>
              </a:rPr>
              <a:t>Hand Gesture Recognition</a:t>
            </a:r>
          </a:p>
          <a:p>
            <a:pPr marL="457200" indent="-457200">
              <a:lnSpc>
                <a:spcPts val="5000"/>
              </a:lnSpc>
              <a:buFont typeface="+mj-lt"/>
              <a:buAutoNum type="arabicPeriod"/>
            </a:pPr>
            <a:r>
              <a:rPr lang="en-US" sz="2400" u="sng" dirty="0">
                <a:solidFill>
                  <a:schemeClr val="bg1"/>
                </a:solidFill>
                <a:latin typeface="Open Sauce Heavy"/>
              </a:rPr>
              <a:t>Machine Language</a:t>
            </a:r>
          </a:p>
          <a:p>
            <a:pPr marL="457200" indent="-457200">
              <a:lnSpc>
                <a:spcPts val="6608"/>
              </a:lnSpc>
              <a:buFont typeface="+mj-lt"/>
              <a:buAutoNum type="arabicPeriod"/>
            </a:pPr>
            <a:endParaRPr lang="en-US" sz="2400" u="sng" dirty="0">
              <a:solidFill>
                <a:srgbClr val="F6B032"/>
              </a:solidFill>
              <a:latin typeface="Open Sauce Heavy"/>
            </a:endParaRPr>
          </a:p>
          <a:p>
            <a:pPr marL="457200" indent="-457200">
              <a:lnSpc>
                <a:spcPts val="6608"/>
              </a:lnSpc>
              <a:buFont typeface="+mj-lt"/>
              <a:buAutoNum type="arabicPeriod"/>
            </a:pPr>
            <a:endParaRPr lang="en-US" sz="2400" u="sng" dirty="0">
              <a:solidFill>
                <a:srgbClr val="F6B032"/>
              </a:solidFill>
              <a:latin typeface="Open Sauce Heavy"/>
            </a:endParaRPr>
          </a:p>
          <a:p>
            <a:pPr marL="457200" indent="-457200">
              <a:lnSpc>
                <a:spcPts val="6608"/>
              </a:lnSpc>
              <a:buFont typeface="+mj-lt"/>
              <a:buAutoNum type="arabicPeriod"/>
            </a:pPr>
            <a:endParaRPr lang="en-US" sz="2400" u="sng" dirty="0">
              <a:solidFill>
                <a:srgbClr val="F6B032"/>
              </a:solidFill>
              <a:latin typeface="Open Sauce Heavy"/>
            </a:endParaRPr>
          </a:p>
          <a:p>
            <a:pPr>
              <a:lnSpc>
                <a:spcPts val="6608"/>
              </a:lnSpc>
            </a:pPr>
            <a:endParaRPr lang="en-US" sz="5600" u="sng" dirty="0">
              <a:solidFill>
                <a:srgbClr val="F6B032"/>
              </a:solidFill>
              <a:latin typeface="Open Sauce Heavy"/>
            </a:endParaRPr>
          </a:p>
        </p:txBody>
      </p:sp>
      <p:sp>
        <p:nvSpPr>
          <p:cNvPr id="10" name="AutoShape 10"/>
          <p:cNvSpPr/>
          <p:nvPr/>
        </p:nvSpPr>
        <p:spPr>
          <a:xfrm rot="-5400000">
            <a:off x="-463662" y="7328887"/>
            <a:ext cx="2422566" cy="9525"/>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04</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 name="TextBox 5"/>
          <p:cNvSpPr txBox="1"/>
          <p:nvPr/>
        </p:nvSpPr>
        <p:spPr>
          <a:xfrm>
            <a:off x="1828800" y="800100"/>
            <a:ext cx="15701384" cy="2231508"/>
          </a:xfrm>
          <a:prstGeom prst="rect">
            <a:avLst/>
          </a:prstGeom>
        </p:spPr>
        <p:txBody>
          <a:bodyPr lIns="0" tIns="0" rIns="0" bIns="0" rtlCol="0" anchor="t">
            <a:spAutoFit/>
          </a:bodyPr>
          <a:lstStyle/>
          <a:p>
            <a:pPr algn="just">
              <a:lnSpc>
                <a:spcPts val="5880"/>
              </a:lnSpc>
            </a:pPr>
            <a:r>
              <a:rPr lang="en-US" sz="4800" dirty="0">
                <a:solidFill>
                  <a:srgbClr val="FFC000"/>
                </a:solidFill>
                <a:latin typeface="Poppins"/>
              </a:rPr>
              <a:t>Emotion Recognition Flow Diagram </a:t>
            </a:r>
          </a:p>
          <a:p>
            <a:pPr algn="just">
              <a:lnSpc>
                <a:spcPts val="5880"/>
              </a:lnSpc>
            </a:pPr>
            <a:endParaRPr lang="en-US" sz="4800" dirty="0">
              <a:solidFill>
                <a:srgbClr val="FFFFFF"/>
              </a:solidFill>
              <a:latin typeface="Poppins"/>
            </a:endParaRPr>
          </a:p>
          <a:p>
            <a:pPr algn="just">
              <a:lnSpc>
                <a:spcPts val="5880"/>
              </a:lnSpc>
            </a:pPr>
            <a:endParaRPr lang="en-US" sz="4800" dirty="0">
              <a:solidFill>
                <a:srgbClr val="FFFFFF"/>
              </a:solidFill>
              <a:latin typeface="Poppins"/>
            </a:endParaRPr>
          </a:p>
        </p:txBody>
      </p:sp>
      <p:sp>
        <p:nvSpPr>
          <p:cNvPr id="6" name="AutoShape 6"/>
          <p:cNvSpPr/>
          <p:nvPr/>
        </p:nvSpPr>
        <p:spPr>
          <a:xfrm rot="-5400000">
            <a:off x="-463662" y="7328887"/>
            <a:ext cx="2422566" cy="9525"/>
          </a:xfrm>
          <a:prstGeom prst="rect">
            <a:avLst/>
          </a:prstGeom>
          <a:solidFill>
            <a:srgbClr val="FFFFFF"/>
          </a:solidFill>
        </p:spPr>
      </p:sp>
      <p:pic>
        <p:nvPicPr>
          <p:cNvPr id="8" name="Picture 7">
            <a:extLst>
              <a:ext uri="{FF2B5EF4-FFF2-40B4-BE49-F238E27FC236}">
                <a16:creationId xmlns:a16="http://schemas.microsoft.com/office/drawing/2014/main" id="{21F4FE5A-BF44-4187-B369-C2875BFF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692" y="2933701"/>
            <a:ext cx="14614563" cy="42073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p:cNvSpPr/>
          <p:nvPr/>
        </p:nvSpPr>
        <p:spPr>
          <a:xfrm rot="-5400000">
            <a:off x="-463662" y="7328887"/>
            <a:ext cx="2422566" cy="9525"/>
          </a:xfrm>
          <a:prstGeom prst="rect">
            <a:avLst/>
          </a:prstGeom>
          <a:solidFill>
            <a:srgbClr val="FFFFFF"/>
          </a:solidFill>
        </p:spPr>
      </p:sp>
      <p:sp>
        <p:nvSpPr>
          <p:cNvPr id="9" name="TextBox 8">
            <a:extLst>
              <a:ext uri="{FF2B5EF4-FFF2-40B4-BE49-F238E27FC236}">
                <a16:creationId xmlns:a16="http://schemas.microsoft.com/office/drawing/2014/main" id="{397FFC99-3912-4008-88D5-1D69E8D693F5}"/>
              </a:ext>
            </a:extLst>
          </p:cNvPr>
          <p:cNvSpPr txBox="1"/>
          <p:nvPr/>
        </p:nvSpPr>
        <p:spPr>
          <a:xfrm>
            <a:off x="2165966" y="723900"/>
            <a:ext cx="10439400" cy="2331023"/>
          </a:xfrm>
          <a:prstGeom prst="rect">
            <a:avLst/>
          </a:prstGeom>
          <a:noFill/>
        </p:spPr>
        <p:txBody>
          <a:bodyPr wrap="square">
            <a:spAutoFit/>
          </a:bodyPr>
          <a:lstStyle/>
          <a:p>
            <a:pPr algn="just">
              <a:lnSpc>
                <a:spcPts val="5880"/>
              </a:lnSpc>
            </a:pPr>
            <a:r>
              <a:rPr lang="en-US" sz="4800" dirty="0">
                <a:solidFill>
                  <a:srgbClr val="FFC000"/>
                </a:solidFill>
                <a:latin typeface="Poppins"/>
              </a:rPr>
              <a:t>Face Recognition Flow </a:t>
            </a:r>
            <a:r>
              <a:rPr lang="en-US" sz="4800">
                <a:solidFill>
                  <a:srgbClr val="FFC000"/>
                </a:solidFill>
                <a:latin typeface="Poppins"/>
              </a:rPr>
              <a:t>Diagram :</a:t>
            </a:r>
            <a:endParaRPr lang="en-US" sz="4800" dirty="0">
              <a:solidFill>
                <a:srgbClr val="FFC000"/>
              </a:solidFill>
              <a:latin typeface="Poppins"/>
            </a:endParaRPr>
          </a:p>
          <a:p>
            <a:pPr algn="just">
              <a:lnSpc>
                <a:spcPts val="5880"/>
              </a:lnSpc>
            </a:pPr>
            <a:endParaRPr lang="en-US" sz="4800" dirty="0">
              <a:solidFill>
                <a:srgbClr val="FFC000"/>
              </a:solidFill>
              <a:latin typeface="Poppins"/>
            </a:endParaRPr>
          </a:p>
          <a:p>
            <a:pPr algn="just">
              <a:lnSpc>
                <a:spcPts val="5880"/>
              </a:lnSpc>
            </a:pPr>
            <a:endParaRPr lang="en-US" sz="4800" dirty="0">
              <a:solidFill>
                <a:srgbClr val="FFC000"/>
              </a:solidFill>
              <a:latin typeface="Poppins"/>
            </a:endParaRPr>
          </a:p>
        </p:txBody>
      </p:sp>
      <p:pic>
        <p:nvPicPr>
          <p:cNvPr id="10" name="Picture 9">
            <a:extLst>
              <a:ext uri="{FF2B5EF4-FFF2-40B4-BE49-F238E27FC236}">
                <a16:creationId xmlns:a16="http://schemas.microsoft.com/office/drawing/2014/main" id="{3CA6B937-C966-4A3B-B629-1A6C60939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857500"/>
            <a:ext cx="9753600" cy="5105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A7B6D40A-AFB6-4595-88D5-DD0677E54F7B}"/>
              </a:ext>
            </a:extLst>
          </p:cNvPr>
          <p:cNvSpPr/>
          <p:nvPr/>
        </p:nvSpPr>
        <p:spPr>
          <a:xfrm>
            <a:off x="11734800" y="-156210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 name="TextBox 9">
            <a:extLst>
              <a:ext uri="{FF2B5EF4-FFF2-40B4-BE49-F238E27FC236}">
                <a16:creationId xmlns:a16="http://schemas.microsoft.com/office/drawing/2014/main" id="{D9B8BB2C-6C01-4258-A0B7-299D46CC0EDE}"/>
              </a:ext>
            </a:extLst>
          </p:cNvPr>
          <p:cNvSpPr txBox="1"/>
          <p:nvPr/>
        </p:nvSpPr>
        <p:spPr>
          <a:xfrm>
            <a:off x="762000" y="876300"/>
            <a:ext cx="12725400" cy="5911555"/>
          </a:xfrm>
          <a:prstGeom prst="rect">
            <a:avLst/>
          </a:prstGeom>
          <a:noFill/>
        </p:spPr>
        <p:txBody>
          <a:bodyPr wrap="square">
            <a:spAutoFit/>
          </a:bodyPr>
          <a:lstStyle/>
          <a:p>
            <a:pPr>
              <a:lnSpc>
                <a:spcPts val="6608"/>
              </a:lnSpc>
            </a:pPr>
            <a:r>
              <a:rPr lang="en-US" sz="5400" u="sng" dirty="0">
                <a:solidFill>
                  <a:srgbClr val="F6B032"/>
                </a:solidFill>
                <a:latin typeface="Open Sauce Heavy"/>
              </a:rPr>
              <a:t>Team Member Details:</a:t>
            </a:r>
          </a:p>
          <a:p>
            <a:pPr>
              <a:lnSpc>
                <a:spcPts val="6608"/>
              </a:lnSpc>
            </a:pPr>
            <a:endParaRPr lang="en-US" sz="5400" u="sng" dirty="0">
              <a:solidFill>
                <a:srgbClr val="F6B032"/>
              </a:solidFill>
              <a:latin typeface="Open Sauce Heavy"/>
            </a:endParaRPr>
          </a:p>
          <a:p>
            <a:pPr marL="1200150" lvl="1" indent="-742950">
              <a:lnSpc>
                <a:spcPts val="6608"/>
              </a:lnSpc>
              <a:buFont typeface="+mj-lt"/>
              <a:buAutoNum type="arabicPeriod"/>
            </a:pPr>
            <a:r>
              <a:rPr lang="en-US" sz="3600" u="sng" dirty="0">
                <a:solidFill>
                  <a:schemeClr val="bg1"/>
                </a:solidFill>
                <a:latin typeface="Open Sauce Heavy"/>
              </a:rPr>
              <a:t>KAMALIKA . P  -  AI &amp; DS  (TL)</a:t>
            </a:r>
          </a:p>
          <a:p>
            <a:pPr marL="1200150" lvl="1" indent="-742950">
              <a:lnSpc>
                <a:spcPts val="6608"/>
              </a:lnSpc>
              <a:buFont typeface="+mj-lt"/>
              <a:buAutoNum type="arabicPeriod"/>
            </a:pPr>
            <a:r>
              <a:rPr lang="en-US" sz="3600" u="sng" dirty="0">
                <a:solidFill>
                  <a:schemeClr val="bg1"/>
                </a:solidFill>
                <a:latin typeface="Open Sauce Heavy"/>
              </a:rPr>
              <a:t>KANISHKA . C.U  -  AI &amp; DS </a:t>
            </a:r>
          </a:p>
          <a:p>
            <a:pPr marL="1200150" lvl="1" indent="-742950">
              <a:lnSpc>
                <a:spcPts val="6608"/>
              </a:lnSpc>
              <a:buFont typeface="+mj-lt"/>
              <a:buAutoNum type="arabicPeriod"/>
            </a:pPr>
            <a:r>
              <a:rPr lang="en-US" sz="3600" u="sng" dirty="0">
                <a:solidFill>
                  <a:schemeClr val="bg1"/>
                </a:solidFill>
                <a:latin typeface="Open Sauce Heavy"/>
              </a:rPr>
              <a:t>KANISHKA . P  -  AI &amp; DS</a:t>
            </a:r>
          </a:p>
          <a:p>
            <a:pPr marL="1200150" lvl="1" indent="-742950">
              <a:lnSpc>
                <a:spcPts val="6608"/>
              </a:lnSpc>
              <a:buFont typeface="+mj-lt"/>
              <a:buAutoNum type="arabicPeriod"/>
            </a:pPr>
            <a:r>
              <a:rPr lang="en-US" sz="3600" u="sng" dirty="0">
                <a:solidFill>
                  <a:schemeClr val="bg1"/>
                </a:solidFill>
                <a:latin typeface="Open Sauce Heavy"/>
              </a:rPr>
              <a:t>JAIYAKARTHI . S  -  AI &amp; DS</a:t>
            </a:r>
          </a:p>
          <a:p>
            <a:pPr marL="1200150" lvl="1" indent="-742950">
              <a:lnSpc>
                <a:spcPts val="6608"/>
              </a:lnSpc>
              <a:buFont typeface="+mj-lt"/>
              <a:buAutoNum type="arabicPeriod"/>
            </a:pPr>
            <a:r>
              <a:rPr lang="en-US" sz="3600" u="sng" dirty="0">
                <a:solidFill>
                  <a:schemeClr val="bg1"/>
                </a:solidFill>
                <a:latin typeface="Open Sauce Heavy"/>
              </a:rPr>
              <a:t>DANUSH KUMAR . R  -  MECHANICAL </a:t>
            </a:r>
          </a:p>
        </p:txBody>
      </p:sp>
      <p:sp>
        <p:nvSpPr>
          <p:cNvPr id="15" name="TextBox 14">
            <a:extLst>
              <a:ext uri="{FF2B5EF4-FFF2-40B4-BE49-F238E27FC236}">
                <a16:creationId xmlns:a16="http://schemas.microsoft.com/office/drawing/2014/main" id="{3893B221-572F-4F47-B7DC-9E5C366079F4}"/>
              </a:ext>
            </a:extLst>
          </p:cNvPr>
          <p:cNvSpPr txBox="1"/>
          <p:nvPr/>
        </p:nvSpPr>
        <p:spPr>
          <a:xfrm>
            <a:off x="16078200" y="8724900"/>
            <a:ext cx="1828800" cy="1284967"/>
          </a:xfrm>
          <a:prstGeom prst="rect">
            <a:avLst/>
          </a:prstGeom>
          <a:noFill/>
        </p:spPr>
        <p:txBody>
          <a:bodyPr wrap="square">
            <a:spAutoFit/>
          </a:bodyPr>
          <a:lstStyle/>
          <a:p>
            <a:pPr algn="just">
              <a:lnSpc>
                <a:spcPts val="9310"/>
              </a:lnSpc>
            </a:pPr>
            <a:r>
              <a:rPr lang="en-US" sz="8000" dirty="0">
                <a:solidFill>
                  <a:srgbClr val="F6B032"/>
                </a:solidFill>
                <a:latin typeface="Open Sauce Heavy"/>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AutoShape 2">
            <a:extLst>
              <a:ext uri="{FF2B5EF4-FFF2-40B4-BE49-F238E27FC236}">
                <a16:creationId xmlns:a16="http://schemas.microsoft.com/office/drawing/2014/main" id="{8544F633-BB6B-4A50-9906-4E2B12573E94}"/>
              </a:ext>
            </a:extLst>
          </p:cNvPr>
          <p:cNvSpPr/>
          <p:nvPr/>
        </p:nvSpPr>
        <p:spPr>
          <a:xfrm rot="-5400000">
            <a:off x="-3912141" y="5147024"/>
            <a:ext cx="10853325" cy="9525"/>
          </a:xfrm>
          <a:prstGeom prst="rect">
            <a:avLst/>
          </a:prstGeom>
          <a:solidFill>
            <a:srgbClr val="FFFFFF"/>
          </a:solidFill>
        </p:spPr>
      </p:sp>
      <p:sp>
        <p:nvSpPr>
          <p:cNvPr id="15" name="TextBox 3">
            <a:extLst>
              <a:ext uri="{FF2B5EF4-FFF2-40B4-BE49-F238E27FC236}">
                <a16:creationId xmlns:a16="http://schemas.microsoft.com/office/drawing/2014/main" id="{C5E2C36F-E7BF-4CE1-B79B-3DAC33946721}"/>
              </a:ext>
            </a:extLst>
          </p:cNvPr>
          <p:cNvSpPr txBox="1"/>
          <p:nvPr/>
        </p:nvSpPr>
        <p:spPr>
          <a:xfrm>
            <a:off x="3657600" y="4130397"/>
            <a:ext cx="15161570" cy="2026205"/>
          </a:xfrm>
          <a:prstGeom prst="rect">
            <a:avLst/>
          </a:prstGeom>
        </p:spPr>
        <p:txBody>
          <a:bodyPr lIns="0" tIns="0" rIns="0" bIns="0" rtlCol="0" anchor="t">
            <a:spAutoFit/>
          </a:bodyPr>
          <a:lstStyle/>
          <a:p>
            <a:pPr>
              <a:lnSpc>
                <a:spcPts val="15205"/>
              </a:lnSpc>
            </a:pPr>
            <a:r>
              <a:rPr lang="en-US" sz="16006" dirty="0">
                <a:solidFill>
                  <a:srgbClr val="FFFFFF"/>
                </a:solidFill>
                <a:latin typeface="Open Sauce Heavy"/>
              </a:rPr>
              <a:t>Thank You</a:t>
            </a:r>
          </a:p>
        </p:txBody>
      </p:sp>
      <p:sp>
        <p:nvSpPr>
          <p:cNvPr id="18" name="TextBox 6">
            <a:extLst>
              <a:ext uri="{FF2B5EF4-FFF2-40B4-BE49-F238E27FC236}">
                <a16:creationId xmlns:a16="http://schemas.microsoft.com/office/drawing/2014/main" id="{0DEB2CB9-FD49-447F-B54B-D94F0F36EB6A}"/>
              </a:ext>
            </a:extLst>
          </p:cNvPr>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19" name="AutoShape 7">
            <a:extLst>
              <a:ext uri="{FF2B5EF4-FFF2-40B4-BE49-F238E27FC236}">
                <a16:creationId xmlns:a16="http://schemas.microsoft.com/office/drawing/2014/main" id="{05172900-3B38-4A1F-A92B-4378D1E21E55}"/>
              </a:ext>
            </a:extLst>
          </p:cNvPr>
          <p:cNvSpPr/>
          <p:nvPr/>
        </p:nvSpPr>
        <p:spPr>
          <a:xfrm rot="-5400000">
            <a:off x="-463662" y="7328887"/>
            <a:ext cx="2422566" cy="9525"/>
          </a:xfrm>
          <a:prstGeom prst="rect">
            <a:avLst/>
          </a:prstGeom>
          <a:solidFill>
            <a:srgbClr val="FFFFFF"/>
          </a:solidFill>
        </p:spPr>
      </p:sp>
    </p:spTree>
    <p:extLst>
      <p:ext uri="{BB962C8B-B14F-4D97-AF65-F5344CB8AC3E}">
        <p14:creationId xmlns:p14="http://schemas.microsoft.com/office/powerpoint/2010/main" val="853522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310</Words>
  <Application>Microsoft Office PowerPoint</Application>
  <PresentationFormat>Custom</PresentationFormat>
  <Paragraphs>42</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Poppins</vt:lpstr>
      <vt:lpstr>docs-Calibri</vt:lpstr>
      <vt:lpstr>Open Sauce Heavy</vt:lpstr>
      <vt:lpstr>Calibri</vt:lpstr>
      <vt:lpstr>Poppins Light</vt:lpstr>
      <vt:lpstr>Arial</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Kamalika Prabakaran</dc:creator>
  <cp:lastModifiedBy>Kamalika Prabakaran</cp:lastModifiedBy>
  <cp:revision>8</cp:revision>
  <dcterms:created xsi:type="dcterms:W3CDTF">2006-08-16T00:00:00Z</dcterms:created>
  <dcterms:modified xsi:type="dcterms:W3CDTF">2024-03-14T10:39:58Z</dcterms:modified>
  <dc:identifier>DAF3tCRVsYs</dc:identifier>
</cp:coreProperties>
</file>