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Open Sauce Heavy" panose="020B0604020202020204" charset="0"/>
      <p:regular r:id="rId14"/>
    </p:embeddedFont>
    <p:embeddedFont>
      <p:font typeface="Poppins Light" panose="00000400000000000000" pitchFamily="2" charset="0"/>
      <p:regular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34"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1B0BF-C1EA-45A4-AA2F-96727443CF36}" type="slidenum">
              <a:rPr lang="en-IN" smtClean="0"/>
              <a:t>5</a:t>
            </a:fld>
            <a:endParaRPr lang="en-IN"/>
          </a:p>
        </p:txBody>
      </p:sp>
    </p:spTree>
    <p:extLst>
      <p:ext uri="{BB962C8B-B14F-4D97-AF65-F5344CB8AC3E}">
        <p14:creationId xmlns:p14="http://schemas.microsoft.com/office/powerpoint/2010/main" val="128219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12141"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4488402"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a:t>
            </a:r>
          </a:p>
          <a:p>
            <a:pPr algn="just">
              <a:lnSpc>
                <a:spcPts val="6486"/>
              </a:lnSpc>
            </a:pPr>
            <a:r>
              <a:rPr lang="en-US" sz="6828" dirty="0">
                <a:solidFill>
                  <a:srgbClr val="FFFFFF"/>
                </a:solidFill>
                <a:latin typeface="Open Sauce Heavy"/>
              </a:rPr>
              <a:t>Team Name: </a:t>
            </a:r>
            <a:r>
              <a:rPr lang="en-US" sz="6828" dirty="0">
                <a:solidFill>
                  <a:srgbClr val="F9B632"/>
                </a:solidFill>
                <a:latin typeface="Open Sauce Heavy"/>
              </a:rPr>
              <a:t>Crypto Conquerors</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418473" y="2634172"/>
            <a:ext cx="13507327" cy="846386"/>
          </a:xfrm>
          <a:prstGeom prst="rect">
            <a:avLst/>
          </a:prstGeom>
        </p:spPr>
        <p:txBody>
          <a:bodyPr wrap="square" lIns="0" tIns="0" rIns="0" bIns="0" rtlCol="0" anchor="t">
            <a:spAutoFit/>
          </a:bodyPr>
          <a:lstStyle/>
          <a:p>
            <a:pPr>
              <a:lnSpc>
                <a:spcPts val="6608"/>
              </a:lnSpc>
            </a:pPr>
            <a:r>
              <a:rPr lang="en-US" sz="5600" u="sng" dirty="0">
                <a:solidFill>
                  <a:srgbClr val="F6B032"/>
                </a:solidFill>
                <a:latin typeface="Open Sauce Heavy"/>
              </a:rPr>
              <a:t>Problem Statement</a:t>
            </a:r>
            <a:r>
              <a:rPr lang="en-US" sz="5600" dirty="0">
                <a:solidFill>
                  <a:srgbClr val="F6B032"/>
                </a:solidFill>
                <a:latin typeface="Open Sauce Heavy"/>
              </a:rPr>
              <a:t>:  PY app’s    </a:t>
            </a: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PY132</a:t>
            </a: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11506200"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8" name="AutoShape 8"/>
          <p:cNvSpPr/>
          <p:nvPr/>
        </p:nvSpPr>
        <p:spPr>
          <a:xfrm rot="-5400000">
            <a:off x="-463662" y="7328887"/>
            <a:ext cx="2422566" cy="9525"/>
          </a:xfrm>
          <a:prstGeom prst="rect">
            <a:avLst/>
          </a:prstGeom>
          <a:solidFill>
            <a:srgbClr val="FFFFFF"/>
          </a:solidFill>
        </p:spPr>
      </p:sp>
      <p:sp>
        <p:nvSpPr>
          <p:cNvPr id="14" name="TextBox 13">
            <a:extLst>
              <a:ext uri="{FF2B5EF4-FFF2-40B4-BE49-F238E27FC236}">
                <a16:creationId xmlns:a16="http://schemas.microsoft.com/office/drawing/2014/main" id="{9298E23A-1502-2E84-C319-4FBEB9D9FE11}"/>
              </a:ext>
            </a:extLst>
          </p:cNvPr>
          <p:cNvSpPr txBox="1"/>
          <p:nvPr/>
        </p:nvSpPr>
        <p:spPr>
          <a:xfrm>
            <a:off x="2341835" y="3857396"/>
            <a:ext cx="12869152" cy="707886"/>
          </a:xfrm>
          <a:prstGeom prst="rect">
            <a:avLst/>
          </a:prstGeom>
          <a:noFill/>
        </p:spPr>
        <p:txBody>
          <a:bodyPr wrap="square" rtlCol="0">
            <a:spAutoFit/>
          </a:bodyPr>
          <a:lstStyle/>
          <a:p>
            <a:r>
              <a:rPr lang="en-US" sz="4000" dirty="0">
                <a:solidFill>
                  <a:srgbClr val="FFC000"/>
                </a:solidFill>
                <a:latin typeface="Open Sauce Heavy" panose="020B0604020202020204" charset="0"/>
              </a:rPr>
              <a:t>Digital Pet Adoption Monitoring System</a:t>
            </a:r>
            <a:endParaRPr lang="en-IN" sz="4000" dirty="0">
              <a:solidFill>
                <a:srgbClr val="FFC000"/>
              </a:solidFill>
              <a:latin typeface="Open Sauce Heavy" panose="020B0604020202020204" charset="0"/>
            </a:endParaRPr>
          </a:p>
        </p:txBody>
      </p:sp>
      <p:sp>
        <p:nvSpPr>
          <p:cNvPr id="17" name="Rectangle 3">
            <a:extLst>
              <a:ext uri="{FF2B5EF4-FFF2-40B4-BE49-F238E27FC236}">
                <a16:creationId xmlns:a16="http://schemas.microsoft.com/office/drawing/2014/main" id="{24BC070D-F7CC-C7AA-E70B-97C388450C85}"/>
              </a:ext>
            </a:extLst>
          </p:cNvPr>
          <p:cNvSpPr>
            <a:spLocks noChangeArrowheads="1"/>
          </p:cNvSpPr>
          <p:nvPr/>
        </p:nvSpPr>
        <p:spPr bwMode="auto">
          <a:xfrm>
            <a:off x="3505200" y="5509121"/>
            <a:ext cx="21081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01FD08C8-905D-B7F2-3937-5A663E968A90}"/>
              </a:ext>
            </a:extLst>
          </p:cNvPr>
          <p:cNvSpPr txBox="1"/>
          <p:nvPr/>
        </p:nvSpPr>
        <p:spPr>
          <a:xfrm>
            <a:off x="2379705" y="5062829"/>
            <a:ext cx="14563725" cy="4154984"/>
          </a:xfrm>
          <a:prstGeom prst="rect">
            <a:avLst/>
          </a:prstGeom>
          <a:noFill/>
        </p:spPr>
        <p:txBody>
          <a:bodyPr wrap="square" rtlCol="0">
            <a:spAutoFit/>
          </a:bodyPr>
          <a:lstStyle/>
          <a:p>
            <a:r>
              <a:rPr lang="en-US" sz="2400" b="1" dirty="0">
                <a:solidFill>
                  <a:schemeClr val="bg1"/>
                </a:solidFill>
                <a:effectLst/>
              </a:rPr>
              <a:t>The growing trend of pet adoption through online and mobile platforms necessitates improving the adoption experience by giving adopters an easy way to monitor and keep track of the welfare of the animals they have acquired. There are ambiguities and worries about the safety of adopted pets as a result of the opaque nature of traditional adoption procedures and the lack of instantaneous connection between adopters and shelters. Thus, the task is to provide a Python-based solution that makes use of contemporary technology to enable pet adoption through a mobile application or web platform, allowing adopters to remotely monitor and stay updated on their adopted animals. Creating a Python-based application that improves the pet adoption process by giving adopters a digital platform to monitor and get information on the welfare of their new pets is the goal of this hackathon competition. The program ought to facilitate smooth correspondence between adopters and shelters, cultivating openness and confidence in the adoption procedure.</a:t>
            </a:r>
          </a:p>
          <a:p>
            <a:endParaRPr lang="en-IN" sz="2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83639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 name="AutoShape 10"/>
          <p:cNvSpPr/>
          <p:nvPr/>
        </p:nvSpPr>
        <p:spPr>
          <a:xfrm rot="-5400000">
            <a:off x="-463662" y="7328887"/>
            <a:ext cx="2422566" cy="9525"/>
          </a:xfrm>
          <a:prstGeom prst="rect">
            <a:avLst/>
          </a:prstGeom>
          <a:solidFill>
            <a:srgbClr val="FFFFFF"/>
          </a:solidFill>
        </p:spPr>
      </p:sp>
      <p:sp>
        <p:nvSpPr>
          <p:cNvPr id="11" name="TextBox 10">
            <a:extLst>
              <a:ext uri="{FF2B5EF4-FFF2-40B4-BE49-F238E27FC236}">
                <a16:creationId xmlns:a16="http://schemas.microsoft.com/office/drawing/2014/main" id="{6B3619CD-BE63-94B8-3DEB-2F0686DADE3D}"/>
              </a:ext>
            </a:extLst>
          </p:cNvPr>
          <p:cNvSpPr txBox="1"/>
          <p:nvPr/>
        </p:nvSpPr>
        <p:spPr>
          <a:xfrm>
            <a:off x="2979811" y="5725873"/>
            <a:ext cx="13359646" cy="324653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1"/>
                </a:solidFill>
                <a:latin typeface="Times New Roman" panose="02020603050405020304" pitchFamily="18" charset="0"/>
                <a:cs typeface="Times New Roman" panose="02020603050405020304" pitchFamily="18" charset="0"/>
              </a:rPr>
              <a:t>HTML: </a:t>
            </a:r>
            <a:r>
              <a:rPr lang="en-US" sz="2800" dirty="0">
                <a:solidFill>
                  <a:schemeClr val="bg1"/>
                </a:solidFill>
                <a:latin typeface="Times New Roman" panose="02020603050405020304" pitchFamily="18" charset="0"/>
                <a:cs typeface="Times New Roman" panose="02020603050405020304" pitchFamily="18" charset="0"/>
              </a:rPr>
              <a:t>It’s the foundation of all web pages. It creates the structure and content of a site</a:t>
            </a:r>
          </a:p>
          <a:p>
            <a:pPr marL="457200" indent="-457200">
              <a:lnSpc>
                <a:spcPct val="150000"/>
              </a:lnSpc>
              <a:buFont typeface="Wingdings" panose="05000000000000000000" pitchFamily="2" charset="2"/>
              <a:buChar char="§"/>
            </a:pPr>
            <a:r>
              <a:rPr lang="en-US" sz="2800" b="1" dirty="0">
                <a:solidFill>
                  <a:schemeClr val="bg1"/>
                </a:solidFill>
                <a:latin typeface="Times New Roman" panose="02020603050405020304" pitchFamily="18" charset="0"/>
                <a:cs typeface="Times New Roman" panose="02020603050405020304" pitchFamily="18" charset="0"/>
              </a:rPr>
              <a:t>CSS: </a:t>
            </a:r>
            <a:r>
              <a:rPr lang="en-US" sz="2800" dirty="0">
                <a:solidFill>
                  <a:schemeClr val="bg1"/>
                </a:solidFill>
                <a:latin typeface="Times New Roman" panose="02020603050405020304" pitchFamily="18" charset="0"/>
                <a:cs typeface="Times New Roman" panose="02020603050405020304" pitchFamily="18" charset="0"/>
              </a:rPr>
              <a:t>This is what makes websites look good. It styles the HTML with colors, layouts</a:t>
            </a:r>
          </a:p>
          <a:p>
            <a:pPr marL="457200" indent="-457200">
              <a:lnSpc>
                <a:spcPct val="150000"/>
              </a:lnSpc>
              <a:buFont typeface="Wingdings" panose="05000000000000000000" pitchFamily="2" charset="2"/>
              <a:buChar char="§"/>
            </a:pPr>
            <a:r>
              <a:rPr lang="en-US" sz="2800" b="1" dirty="0">
                <a:solidFill>
                  <a:schemeClr val="bg1"/>
                </a:solidFill>
                <a:latin typeface="Times New Roman" panose="02020603050405020304" pitchFamily="18" charset="0"/>
                <a:cs typeface="Times New Roman" panose="02020603050405020304" pitchFamily="18" charset="0"/>
              </a:rPr>
              <a:t>Flask: </a:t>
            </a:r>
            <a:r>
              <a:rPr lang="en-US" sz="2800" dirty="0">
                <a:solidFill>
                  <a:schemeClr val="bg1"/>
                </a:solidFill>
                <a:latin typeface="Times New Roman" panose="02020603050405020304" pitchFamily="18" charset="0"/>
                <a:cs typeface="Times New Roman" panose="02020603050405020304" pitchFamily="18" charset="0"/>
              </a:rPr>
              <a:t>A lightweight Python framework for web development. It’s used to make web apps quickly and with less code3.</a:t>
            </a:r>
          </a:p>
          <a:p>
            <a:pPr marL="457200" indent="-457200">
              <a:lnSpc>
                <a:spcPct val="150000"/>
              </a:lnSpc>
              <a:buFont typeface="Wingdings" panose="05000000000000000000" pitchFamily="2" charset="2"/>
              <a:buChar char="§"/>
            </a:pPr>
            <a:r>
              <a:rPr lang="en-US" sz="2800" b="1" dirty="0" err="1">
                <a:solidFill>
                  <a:schemeClr val="bg1"/>
                </a:solidFill>
                <a:latin typeface="Times New Roman" panose="02020603050405020304" pitchFamily="18" charset="0"/>
                <a:cs typeface="Times New Roman" panose="02020603050405020304" pitchFamily="18" charset="0"/>
              </a:rPr>
              <a:t>Kivy</a:t>
            </a:r>
            <a:r>
              <a:rPr lang="en-US" sz="2800" b="1" dirty="0">
                <a:solidFill>
                  <a:schemeClr val="bg1"/>
                </a:solidFill>
                <a:latin typeface="Times New Roman" panose="02020603050405020304" pitchFamily="18" charset="0"/>
                <a:cs typeface="Times New Roman" panose="02020603050405020304" pitchFamily="18" charset="0"/>
              </a:rPr>
              <a:t> framework: </a:t>
            </a:r>
            <a:r>
              <a:rPr lang="en-US" sz="2800" dirty="0">
                <a:solidFill>
                  <a:schemeClr val="bg1"/>
                </a:solidFill>
                <a:latin typeface="Times New Roman" panose="02020603050405020304" pitchFamily="18" charset="0"/>
                <a:cs typeface="Times New Roman" panose="02020603050405020304" pitchFamily="18" charset="0"/>
              </a:rPr>
              <a:t>A Python library for developing multitouch applications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BDAB035-614A-4B84-0CA6-30036E863CED}"/>
              </a:ext>
            </a:extLst>
          </p:cNvPr>
          <p:cNvSpPr txBox="1"/>
          <p:nvPr/>
        </p:nvSpPr>
        <p:spPr>
          <a:xfrm>
            <a:off x="2497810" y="451203"/>
            <a:ext cx="4601929"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Introduction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5154DB-F14B-A330-C2B9-7739C99D73AD}"/>
              </a:ext>
            </a:extLst>
          </p:cNvPr>
          <p:cNvSpPr txBox="1"/>
          <p:nvPr/>
        </p:nvSpPr>
        <p:spPr>
          <a:xfrm>
            <a:off x="2856144" y="1181100"/>
            <a:ext cx="11421825" cy="375487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Imagine a world where finding the perfect furry companion is not only easy but also deeply fulfilling for both you and the pet. </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 we connect with animals in need of homes</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Introducing our innovative pet adaptation web, designed to match potential adopters with their ideal pets for both the pet and their new family</a:t>
            </a:r>
          </a:p>
          <a:p>
            <a:endParaRPr lang="en-IN" sz="2800" dirty="0">
              <a:solidFill>
                <a:schemeClr val="bg1"/>
              </a:solidFill>
            </a:endParaRPr>
          </a:p>
        </p:txBody>
      </p:sp>
      <p:sp>
        <p:nvSpPr>
          <p:cNvPr id="14" name="TextBox 13">
            <a:extLst>
              <a:ext uri="{FF2B5EF4-FFF2-40B4-BE49-F238E27FC236}">
                <a16:creationId xmlns:a16="http://schemas.microsoft.com/office/drawing/2014/main" id="{AEF39264-AD28-FA0C-1795-188CFB54A22E}"/>
              </a:ext>
            </a:extLst>
          </p:cNvPr>
          <p:cNvSpPr txBox="1"/>
          <p:nvPr/>
        </p:nvSpPr>
        <p:spPr>
          <a:xfrm>
            <a:off x="2486924" y="4935974"/>
            <a:ext cx="470535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Technology used :</a:t>
            </a:r>
            <a:endParaRPr lang="en-IN"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5" name="TextBox 5"/>
          <p:cNvSpPr txBox="1"/>
          <p:nvPr/>
        </p:nvSpPr>
        <p:spPr>
          <a:xfrm>
            <a:off x="1738891" y="914400"/>
            <a:ext cx="15701384" cy="756617"/>
          </a:xfrm>
          <a:prstGeom prst="rect">
            <a:avLst/>
          </a:prstGeom>
        </p:spPr>
        <p:txBody>
          <a:bodyPr lIns="0" tIns="0" rIns="0" bIns="0" rtlCol="0" anchor="t">
            <a:spAutoFit/>
          </a:bodyPr>
          <a:lstStyle/>
          <a:p>
            <a:pPr algn="just">
              <a:lnSpc>
                <a:spcPts val="5880"/>
              </a:lnSpc>
            </a:pPr>
            <a:r>
              <a:rPr lang="en-US" sz="5400" b="1" dirty="0">
                <a:solidFill>
                  <a:schemeClr val="accent6">
                    <a:lumMod val="75000"/>
                  </a:schemeClr>
                </a:solidFill>
                <a:latin typeface="Open Sauce "/>
              </a:rPr>
              <a:t> </a:t>
            </a:r>
          </a:p>
        </p:txBody>
      </p:sp>
      <p:sp>
        <p:nvSpPr>
          <p:cNvPr id="6" name="AutoShape 6"/>
          <p:cNvSpPr/>
          <p:nvPr/>
        </p:nvSpPr>
        <p:spPr>
          <a:xfrm rot="-5400000">
            <a:off x="-463662" y="7328887"/>
            <a:ext cx="2422566" cy="9525"/>
          </a:xfrm>
          <a:prstGeom prst="rect">
            <a:avLst/>
          </a:prstGeom>
          <a:solidFill>
            <a:srgbClr val="FFFFFF"/>
          </a:solidFill>
        </p:spPr>
      </p:sp>
      <p:pic>
        <p:nvPicPr>
          <p:cNvPr id="11" name="Picture 10" descr="A black and white logo&#10;&#10;Description automatically generated">
            <a:extLst>
              <a:ext uri="{FF2B5EF4-FFF2-40B4-BE49-F238E27FC236}">
                <a16:creationId xmlns:a16="http://schemas.microsoft.com/office/drawing/2014/main" id="{EC1DEA96-A3B4-C1CD-1C34-F010A235E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2862726"/>
            <a:ext cx="4781550" cy="1762125"/>
          </a:xfrm>
          <a:prstGeom prst="rect">
            <a:avLst/>
          </a:prstGeom>
        </p:spPr>
      </p:pic>
      <p:sp>
        <p:nvSpPr>
          <p:cNvPr id="13" name="TextBox 12">
            <a:extLst>
              <a:ext uri="{FF2B5EF4-FFF2-40B4-BE49-F238E27FC236}">
                <a16:creationId xmlns:a16="http://schemas.microsoft.com/office/drawing/2014/main" id="{AB4B2458-ABC1-82D4-AB80-106BB41053D2}"/>
              </a:ext>
            </a:extLst>
          </p:cNvPr>
          <p:cNvSpPr txBox="1"/>
          <p:nvPr/>
        </p:nvSpPr>
        <p:spPr>
          <a:xfrm>
            <a:off x="11055306" y="5142411"/>
            <a:ext cx="4896332" cy="374077"/>
          </a:xfrm>
          <a:prstGeom prst="rect">
            <a:avLst/>
          </a:prstGeom>
          <a:noFill/>
        </p:spPr>
        <p:txBody>
          <a:bodyPr wrap="square" rtlCol="0">
            <a:spAutoFit/>
          </a:bodyPr>
          <a:lstStyle/>
          <a:p>
            <a:pPr marL="7620" marR="5080" indent="-6350" algn="just">
              <a:lnSpc>
                <a:spcPct val="107000"/>
              </a:lnSpc>
              <a:spcAft>
                <a:spcPts val="855"/>
              </a:spcAft>
            </a:pPr>
            <a:r>
              <a:rPr lang="en-IN" sz="1800" i="1" dirty="0">
                <a:solidFill>
                  <a:schemeClr val="bg1"/>
                </a:solidFill>
                <a:effectLst/>
                <a:latin typeface="Calibri" panose="020F0502020204030204" pitchFamily="34" charset="0"/>
                <a:ea typeface="Calibri" panose="020F0502020204030204" pitchFamily="34" charset="0"/>
              </a:rPr>
              <a:t>Figure 2: header logo for Pet Adoption System</a:t>
            </a:r>
            <a:r>
              <a:rPr lang="en-IN" sz="1800" i="1"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9189BBB4-245C-ABF1-CDC0-CD7E14A92F7E}"/>
              </a:ext>
            </a:extLst>
          </p:cNvPr>
          <p:cNvSpPr txBox="1"/>
          <p:nvPr/>
        </p:nvSpPr>
        <p:spPr>
          <a:xfrm>
            <a:off x="1911306" y="827988"/>
            <a:ext cx="9144000"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Service We Provided</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0C637-CF67-B314-C1C6-7F15DB2D3C16}"/>
              </a:ext>
            </a:extLst>
          </p:cNvPr>
          <p:cNvSpPr txBox="1"/>
          <p:nvPr/>
        </p:nvSpPr>
        <p:spPr>
          <a:xfrm>
            <a:off x="3200400" y="2268257"/>
            <a:ext cx="9144000" cy="45391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Buying and selling</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Training tutorial</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Pet match making</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Take care center</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 shop location </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Doctor consultation</a:t>
            </a:r>
          </a:p>
          <a:p>
            <a:pPr marL="285750" indent="-28575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Career opportunity </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44326746-1799-903E-212D-CA48492BC01A}"/>
              </a:ext>
            </a:extLst>
          </p:cNvPr>
          <p:cNvSpPr/>
          <p:nvPr/>
        </p:nvSpPr>
        <p:spPr>
          <a:xfrm>
            <a:off x="11658600" y="-1853824"/>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3">
              <a:alphaModFix amt="13000"/>
            </a:blip>
            <a:stretch>
              <a:fillRect/>
            </a:stretch>
          </a:blipFill>
        </p:spPr>
      </p:sp>
      <p:sp>
        <p:nvSpPr>
          <p:cNvPr id="2" name="TextBox 1">
            <a:extLst>
              <a:ext uri="{FF2B5EF4-FFF2-40B4-BE49-F238E27FC236}">
                <a16:creationId xmlns:a16="http://schemas.microsoft.com/office/drawing/2014/main" id="{817204D5-15BE-F906-DDDF-9520A7B3FED9}"/>
              </a:ext>
            </a:extLst>
          </p:cNvPr>
          <p:cNvSpPr txBox="1"/>
          <p:nvPr/>
        </p:nvSpPr>
        <p:spPr>
          <a:xfrm>
            <a:off x="572408" y="435278"/>
            <a:ext cx="502920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SWOT ANALYSIS: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ACD0C8-729B-9EBC-A829-561B2F55EB59}"/>
              </a:ext>
            </a:extLst>
          </p:cNvPr>
          <p:cNvSpPr txBox="1"/>
          <p:nvPr/>
        </p:nvSpPr>
        <p:spPr>
          <a:xfrm>
            <a:off x="572408" y="1239947"/>
            <a:ext cx="2170792"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Strengths</a:t>
            </a:r>
            <a:r>
              <a:rPr lang="en-US" sz="2800" b="1" dirty="0">
                <a:solidFill>
                  <a:schemeClr val="bg1"/>
                </a:solidFill>
                <a:latin typeface="Times New Roman" panose="02020603050405020304" pitchFamily="18" charset="0"/>
                <a:cs typeface="Times New Roman" panose="02020603050405020304" pitchFamily="18" charset="0"/>
              </a:rPr>
              <a:t> :</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E3EB74E-D534-171E-E785-34F9A3EC7657}"/>
              </a:ext>
            </a:extLst>
          </p:cNvPr>
          <p:cNvSpPr txBox="1"/>
          <p:nvPr/>
        </p:nvSpPr>
        <p:spPr>
          <a:xfrm>
            <a:off x="2099664" y="2017836"/>
            <a:ext cx="9493622" cy="324653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Do multiple work on the single platform </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Doctor consultation </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Navigating the costumer to take care center</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Providing tutorial video for pet training </a:t>
            </a:r>
          </a:p>
          <a:p>
            <a:pPr marL="285750" indent="-285750">
              <a:lnSpc>
                <a:spcPct val="150000"/>
              </a:lnSpc>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Providing best breed pet making</a:t>
            </a:r>
          </a:p>
        </p:txBody>
      </p:sp>
      <p:sp>
        <p:nvSpPr>
          <p:cNvPr id="14" name="TextBox 13">
            <a:extLst>
              <a:ext uri="{FF2B5EF4-FFF2-40B4-BE49-F238E27FC236}">
                <a16:creationId xmlns:a16="http://schemas.microsoft.com/office/drawing/2014/main" id="{CB3CEFBA-1C96-0DE8-033B-42F03B2F68C3}"/>
              </a:ext>
            </a:extLst>
          </p:cNvPr>
          <p:cNvSpPr txBox="1"/>
          <p:nvPr/>
        </p:nvSpPr>
        <p:spPr>
          <a:xfrm>
            <a:off x="572408" y="5487155"/>
            <a:ext cx="9774194"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Weakness</a:t>
            </a:r>
            <a:r>
              <a:rPr lang="en-US" sz="2800" b="1" dirty="0">
                <a:solidFill>
                  <a:schemeClr val="bg1"/>
                </a:solidFill>
                <a:latin typeface="Times New Roman" panose="02020603050405020304" pitchFamily="18" charset="0"/>
                <a:cs typeface="Times New Roman" panose="02020603050405020304" pitchFamily="18" charset="0"/>
              </a:rPr>
              <a: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76C880E-DD03-7331-B7DF-4033763AF37D}"/>
              </a:ext>
            </a:extLst>
          </p:cNvPr>
          <p:cNvSpPr txBox="1"/>
          <p:nvPr/>
        </p:nvSpPr>
        <p:spPr>
          <a:xfrm>
            <a:off x="2099664" y="6233164"/>
            <a:ext cx="11123645" cy="389286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800" i="0" dirty="0">
                <a:solidFill>
                  <a:schemeClr val="bg1"/>
                </a:solidFill>
                <a:effectLst/>
                <a:latin typeface="Times New Roman" panose="02020603050405020304" pitchFamily="18" charset="0"/>
                <a:cs typeface="Times New Roman" panose="02020603050405020304" pitchFamily="18" charset="0"/>
              </a:rPr>
              <a:t> People requirement </a:t>
            </a:r>
            <a:r>
              <a:rPr lang="en-US" sz="2800" dirty="0">
                <a:solidFill>
                  <a:schemeClr val="bg1"/>
                </a:solidFill>
                <a:latin typeface="Times New Roman" panose="02020603050405020304" pitchFamily="18" charset="0"/>
                <a:cs typeface="Times New Roman" panose="02020603050405020304" pitchFamily="18" charset="0"/>
              </a:rPr>
              <a:t>at starting .</a:t>
            </a:r>
            <a:endParaRPr lang="en-US" sz="2800" i="0" dirty="0">
              <a:solidFill>
                <a:schemeClr val="bg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2800" i="0" dirty="0">
                <a:solidFill>
                  <a:schemeClr val="bg1"/>
                </a:solidFill>
                <a:effectLst/>
                <a:latin typeface="Times New Roman" panose="02020603050405020304" pitchFamily="18" charset="0"/>
                <a:cs typeface="Times New Roman" panose="02020603050405020304" pitchFamily="18" charset="0"/>
              </a:rPr>
              <a:t> Financial troubles</a:t>
            </a:r>
          </a:p>
          <a:p>
            <a:pPr marL="285750" indent="-285750">
              <a:lnSpc>
                <a:spcPct val="150000"/>
              </a:lnSpc>
              <a:buFont typeface="Wingdings" panose="05000000000000000000" pitchFamily="2" charset="2"/>
              <a:buChar char="§"/>
            </a:pPr>
            <a:r>
              <a:rPr lang="en-US" sz="2800" b="1" i="0" dirty="0">
                <a:solidFill>
                  <a:schemeClr val="bg1"/>
                </a:solidFill>
                <a:effectLst/>
                <a:latin typeface="Times New Roman" panose="02020603050405020304" pitchFamily="18" charset="0"/>
                <a:cs typeface="Times New Roman" panose="02020603050405020304" pitchFamily="18" charset="0"/>
              </a:rPr>
              <a:t>Market Saturation</a:t>
            </a:r>
            <a:r>
              <a:rPr lang="en-US" sz="2800" b="0" i="0" dirty="0">
                <a:solidFill>
                  <a:schemeClr val="bg1"/>
                </a:solidFill>
                <a:effectLst/>
                <a:latin typeface="Times New Roman" panose="02020603050405020304" pitchFamily="18" charset="0"/>
                <a:cs typeface="Times New Roman" panose="02020603050405020304" pitchFamily="18" charset="0"/>
              </a:rPr>
              <a:t>: New businesses entering the industry face challenges due to oversaturation and intense competition</a:t>
            </a:r>
          </a:p>
          <a:p>
            <a:pPr marL="285750" indent="-285750">
              <a:lnSpc>
                <a:spcPct val="150000"/>
              </a:lnSpc>
              <a:buFont typeface="Wingdings" panose="05000000000000000000" pitchFamily="2" charset="2"/>
              <a:buChar char="§"/>
            </a:pPr>
            <a:r>
              <a:rPr lang="en-US" sz="2800" b="1" i="0" dirty="0">
                <a:solidFill>
                  <a:schemeClr val="bg1"/>
                </a:solidFill>
                <a:effectLst/>
                <a:latin typeface="Times New Roman" panose="02020603050405020304" pitchFamily="18" charset="0"/>
                <a:cs typeface="Times New Roman" panose="02020603050405020304" pitchFamily="18" charset="0"/>
              </a:rPr>
              <a:t>Negative Attitudes</a:t>
            </a:r>
            <a:r>
              <a:rPr lang="en-US" sz="2800" b="0" i="0" dirty="0">
                <a:solidFill>
                  <a:schemeClr val="bg1"/>
                </a:solidFill>
                <a:effectLst/>
                <a:latin typeface="Times New Roman" panose="02020603050405020304" pitchFamily="18" charset="0"/>
                <a:cs typeface="Times New Roman" panose="02020603050405020304" pitchFamily="18" charset="0"/>
              </a:rPr>
              <a:t>: Negative perceptions of pet ownership may impact the industry’s reputation.</a:t>
            </a:r>
          </a:p>
        </p:txBody>
      </p:sp>
      <p:pic>
        <p:nvPicPr>
          <p:cNvPr id="17" name="Picture 16" descr="A logo for a pet cart&#10;&#10;Description automatically generated">
            <a:extLst>
              <a:ext uri="{FF2B5EF4-FFF2-40B4-BE49-F238E27FC236}">
                <a16:creationId xmlns:a16="http://schemas.microsoft.com/office/drawing/2014/main" id="{1560EC4F-C01B-1C62-6B50-035831755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8052" y="1501557"/>
            <a:ext cx="4940283" cy="4495800"/>
          </a:xfrm>
          <a:prstGeom prst="rect">
            <a:avLst/>
          </a:prstGeom>
        </p:spPr>
      </p:pic>
      <p:sp>
        <p:nvSpPr>
          <p:cNvPr id="19" name="TextBox 18">
            <a:extLst>
              <a:ext uri="{FF2B5EF4-FFF2-40B4-BE49-F238E27FC236}">
                <a16:creationId xmlns:a16="http://schemas.microsoft.com/office/drawing/2014/main" id="{1E816572-CD98-41FA-86FA-954BEC8421B4}"/>
              </a:ext>
            </a:extLst>
          </p:cNvPr>
          <p:cNvSpPr txBox="1"/>
          <p:nvPr/>
        </p:nvSpPr>
        <p:spPr>
          <a:xfrm>
            <a:off x="11248052" y="6102821"/>
            <a:ext cx="9451910" cy="400110"/>
          </a:xfrm>
          <a:prstGeom prst="rect">
            <a:avLst/>
          </a:prstGeom>
          <a:noFill/>
        </p:spPr>
        <p:txBody>
          <a:bodyPr wrap="square">
            <a:spAutoFit/>
          </a:bodyPr>
          <a:lstStyle/>
          <a:p>
            <a:r>
              <a:rPr lang="en-IN" sz="2000" i="1" dirty="0">
                <a:solidFill>
                  <a:schemeClr val="bg1"/>
                </a:solidFill>
                <a:effectLst/>
                <a:latin typeface="Calibri" panose="020F0502020204030204" pitchFamily="34" charset="0"/>
                <a:ea typeface="Calibri" panose="020F0502020204030204" pitchFamily="34" charset="0"/>
              </a:rPr>
              <a:t>Figure 1: creative logo for Pet Adoption System</a:t>
            </a:r>
            <a:r>
              <a:rPr lang="en-IN" sz="2000" i="1" dirty="0">
                <a:solidFill>
                  <a:schemeClr val="bg1"/>
                </a:solidFill>
                <a:effectLst/>
                <a:latin typeface="Times New Roman" panose="02020603050405020304" pitchFamily="18" charset="0"/>
                <a:ea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35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7" name="AutoShape 7"/>
          <p:cNvSpPr/>
          <p:nvPr/>
        </p:nvSpPr>
        <p:spPr>
          <a:xfrm rot="-5400000">
            <a:off x="-463662" y="7328887"/>
            <a:ext cx="2422566" cy="9525"/>
          </a:xfrm>
          <a:prstGeom prst="rect">
            <a:avLst/>
          </a:prstGeom>
          <a:solidFill>
            <a:srgbClr val="FFFFFF"/>
          </a:solidFill>
        </p:spPr>
      </p:sp>
      <p:sp>
        <p:nvSpPr>
          <p:cNvPr id="10" name="TextBox 9">
            <a:extLst>
              <a:ext uri="{FF2B5EF4-FFF2-40B4-BE49-F238E27FC236}">
                <a16:creationId xmlns:a16="http://schemas.microsoft.com/office/drawing/2014/main" id="{AA98302A-AEEA-DC32-C25A-986943D02D4A}"/>
              </a:ext>
            </a:extLst>
          </p:cNvPr>
          <p:cNvSpPr txBox="1"/>
          <p:nvPr/>
        </p:nvSpPr>
        <p:spPr>
          <a:xfrm>
            <a:off x="2141808" y="800100"/>
            <a:ext cx="9386596"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Opportunities</a:t>
            </a:r>
            <a:r>
              <a:rPr lang="en-US" sz="2800" b="1" dirty="0">
                <a:solidFill>
                  <a:schemeClr val="bg1"/>
                </a:solidFill>
                <a:latin typeface="Times New Roman" panose="02020603050405020304" pitchFamily="18" charset="0"/>
                <a:cs typeface="Times New Roman" panose="02020603050405020304" pitchFamily="18" charset="0"/>
              </a:rPr>
              <a: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98AF5DB-CF91-E47A-5E1F-AD2A931B437E}"/>
              </a:ext>
            </a:extLst>
          </p:cNvPr>
          <p:cNvSpPr txBox="1"/>
          <p:nvPr/>
        </p:nvSpPr>
        <p:spPr>
          <a:xfrm>
            <a:off x="2666999" y="1638300"/>
            <a:ext cx="15001875" cy="3108543"/>
          </a:xfrm>
          <a:prstGeom prst="rect">
            <a:avLst/>
          </a:prstGeom>
          <a:noFill/>
        </p:spPr>
        <p:txBody>
          <a:bodyPr wrap="square">
            <a:spAutoFit/>
          </a:bodyPr>
          <a:lstStyle/>
          <a:p>
            <a:pPr algn="l">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Animal Welfare Focus</a:t>
            </a:r>
            <a:r>
              <a:rPr lang="en-US" sz="2800" b="0" i="0" dirty="0">
                <a:solidFill>
                  <a:schemeClr val="bg1"/>
                </a:solidFill>
                <a:effectLst/>
                <a:latin typeface="Times New Roman" panose="02020603050405020304" pitchFamily="18" charset="0"/>
                <a:cs typeface="Times New Roman" panose="02020603050405020304" pitchFamily="18" charset="0"/>
              </a:rPr>
              <a:t>: Collaborating with adoption centers can help more pets find homes.</a:t>
            </a:r>
          </a:p>
          <a:p>
            <a:pPr algn="l">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Eco-Friendly Practices</a:t>
            </a:r>
            <a:r>
              <a:rPr lang="en-US" sz="2800" b="0" i="0" dirty="0">
                <a:solidFill>
                  <a:schemeClr val="bg1"/>
                </a:solidFill>
                <a:effectLst/>
                <a:latin typeface="Times New Roman" panose="02020603050405020304" pitchFamily="18" charset="0"/>
                <a:cs typeface="Times New Roman" panose="02020603050405020304" pitchFamily="18" charset="0"/>
              </a:rPr>
              <a:t>: Incorporating sustainable practices promotes environmental responsibility.</a:t>
            </a:r>
          </a:p>
          <a:p>
            <a:pPr>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Telemedicine Integration</a:t>
            </a:r>
            <a:r>
              <a:rPr lang="en-US" sz="2800" b="0" i="0" dirty="0">
                <a:solidFill>
                  <a:schemeClr val="bg1"/>
                </a:solidFill>
                <a:effectLst/>
                <a:latin typeface="Times New Roman" panose="02020603050405020304" pitchFamily="18" charset="0"/>
                <a:cs typeface="Times New Roman" panose="02020603050405020304" pitchFamily="18" charset="0"/>
              </a:rPr>
              <a:t>: Leveraging web technology for doctor consultations can enhance pet care.</a:t>
            </a:r>
          </a:p>
          <a:p>
            <a:pPr algn="l">
              <a:lnSpc>
                <a:spcPct val="150000"/>
              </a:lnSpc>
              <a:buFont typeface="Arial" panose="020B0604020202020204" pitchFamily="34" charset="0"/>
              <a:buChar char="•"/>
            </a:pPr>
            <a:r>
              <a:rPr lang="en-US" sz="2800" b="0" i="0" dirty="0">
                <a:solidFill>
                  <a:schemeClr val="bg1"/>
                </a:solidFill>
                <a:effectLst/>
                <a:latin typeface="Times New Roman" panose="02020603050405020304" pitchFamily="18" charset="0"/>
                <a:cs typeface="Times New Roman" panose="02020603050405020304" pitchFamily="18" charset="0"/>
              </a:rPr>
              <a:t>career opportunities in deliver and pet take care and pet breeding platform</a:t>
            </a:r>
          </a:p>
          <a:p>
            <a:endParaRPr lang="en-IN" sz="2800" dirty="0">
              <a:solidFill>
                <a:schemeClr val="bg1"/>
              </a:solidFill>
            </a:endParaRPr>
          </a:p>
        </p:txBody>
      </p:sp>
      <p:sp>
        <p:nvSpPr>
          <p:cNvPr id="14" name="TextBox 13">
            <a:extLst>
              <a:ext uri="{FF2B5EF4-FFF2-40B4-BE49-F238E27FC236}">
                <a16:creationId xmlns:a16="http://schemas.microsoft.com/office/drawing/2014/main" id="{CF5D3470-FA03-0C0B-F22C-DA6CD8D5BB01}"/>
              </a:ext>
            </a:extLst>
          </p:cNvPr>
          <p:cNvSpPr txBox="1"/>
          <p:nvPr/>
        </p:nvSpPr>
        <p:spPr>
          <a:xfrm>
            <a:off x="2141808" y="4774168"/>
            <a:ext cx="9386596"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Threats: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0EA28E2-92E9-5166-EEF7-AC0166F78B5C}"/>
              </a:ext>
            </a:extLst>
          </p:cNvPr>
          <p:cNvSpPr txBox="1"/>
          <p:nvPr/>
        </p:nvSpPr>
        <p:spPr>
          <a:xfrm>
            <a:off x="2662335" y="5548889"/>
            <a:ext cx="14606494" cy="3892861"/>
          </a:xfrm>
          <a:prstGeom prst="rect">
            <a:avLst/>
          </a:prstGeom>
          <a:noFill/>
        </p:spPr>
        <p:txBody>
          <a:bodyPr wrap="square">
            <a:spAutoFit/>
          </a:bodyPr>
          <a:lstStyle/>
          <a:p>
            <a:pPr algn="l">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Market Volatility</a:t>
            </a:r>
            <a:r>
              <a:rPr lang="en-US" sz="2800" b="0" i="0" dirty="0">
                <a:solidFill>
                  <a:schemeClr val="bg1"/>
                </a:solidFill>
                <a:effectLst/>
                <a:latin typeface="Times New Roman" panose="02020603050405020304" pitchFamily="18" charset="0"/>
                <a:cs typeface="Times New Roman" panose="02020603050405020304" pitchFamily="18" charset="0"/>
              </a:rPr>
              <a:t>: Economic fluctuations and changing consumer preferences can affect the industry.</a:t>
            </a:r>
          </a:p>
          <a:p>
            <a:pPr algn="l">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Regulatory Challenges</a:t>
            </a:r>
            <a:r>
              <a:rPr lang="en-US" sz="2800" b="0" i="0" dirty="0">
                <a:solidFill>
                  <a:schemeClr val="bg1"/>
                </a:solidFill>
                <a:effectLst/>
                <a:latin typeface="Times New Roman" panose="02020603050405020304" pitchFamily="18" charset="0"/>
                <a:cs typeface="Times New Roman" panose="02020603050405020304" pitchFamily="18" charset="0"/>
              </a:rPr>
              <a:t>: Compliance with evolving regulations related to pet care and health.</a:t>
            </a:r>
          </a:p>
          <a:p>
            <a:pPr algn="l">
              <a:lnSpc>
                <a:spcPct val="150000"/>
              </a:lnSpc>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Health Concerns</a:t>
            </a:r>
            <a:r>
              <a:rPr lang="en-US" sz="2800" b="0" i="0" dirty="0">
                <a:solidFill>
                  <a:schemeClr val="bg1"/>
                </a:solidFill>
                <a:effectLst/>
                <a:latin typeface="Times New Roman" panose="02020603050405020304" pitchFamily="18" charset="0"/>
                <a:cs typeface="Times New Roman" panose="02020603050405020304" pitchFamily="18" charset="0"/>
              </a:rPr>
              <a:t>: Outbreaks, diseases, and health risks impact pet adoption and monitoring systems</a:t>
            </a:r>
          </a:p>
          <a:p>
            <a:pPr>
              <a:lnSpc>
                <a:spcPct val="150000"/>
              </a:lnSpc>
            </a:pP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565</Words>
  <Application>Microsoft Office PowerPoint</Application>
  <PresentationFormat>Custom</PresentationFormat>
  <Paragraphs>65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Open Sauce Heavy</vt:lpstr>
      <vt:lpstr>Poppins Light</vt:lpstr>
      <vt:lpstr>Calibri</vt:lpstr>
      <vt:lpstr>Arial</vt:lpstr>
      <vt:lpstr>Open Sauce </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cp:lastModifiedBy>rahul s</cp:lastModifiedBy>
  <cp:revision>6</cp:revision>
  <dcterms:created xsi:type="dcterms:W3CDTF">2006-08-16T00:00:00Z</dcterms:created>
  <dcterms:modified xsi:type="dcterms:W3CDTF">2024-03-14T09:56:37Z</dcterms:modified>
  <dc:identifier>DAF3tCRVsYs</dc:identifier>
</cp:coreProperties>
</file>