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sldIdLst>
    <p:sldId id="345" r:id="rId2"/>
    <p:sldId id="346" r:id="rId3"/>
    <p:sldId id="347" r:id="rId4"/>
    <p:sldId id="348" r:id="rId5"/>
    <p:sldId id="349" r:id="rId6"/>
    <p:sldId id="352" r:id="rId7"/>
  </p:sldIdLst>
  <p:sldSz cx="18288000" cy="10287000"/>
  <p:notesSz cx="6858000" cy="9144000"/>
  <p:embeddedFontLst>
    <p:embeddedFont>
      <p:font typeface="Poppins" panose="00000500000000000000" pitchFamily="2" charset="0"/>
      <p:regular r:id="rId9"/>
      <p:bold r:id="rId10"/>
      <p:italic r:id="rId11"/>
      <p:boldItalic r:id="rId12"/>
    </p:embeddedFont>
    <p:embeddedFont>
      <p:font typeface="Poppins Light" panose="00000400000000000000" pitchFamily="2" charset="0"/>
      <p:regular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78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0771F6-F4E9-4F4C-B023-EAA5A42A4B9D}" type="datetimeFigureOut">
              <a:rPr lang="en-IN" smtClean="0"/>
              <a:t>14-03-2024</a:t>
            </a:fld>
            <a:endParaRPr lang="en-IN"/>
          </a:p>
        </p:txBody>
      </p:sp>
      <p:sp>
        <p:nvSpPr>
          <p:cNvPr id="1048707"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1B0BF-C1EA-45A4-AA2F-96727443CF3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Notes Placeholder 1048610"/>
          <p:cNvSpPr>
            <a:spLocks noGrp="1"/>
          </p:cNvSpPr>
          <p:nvPr>
            <p:ph type="body"/>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50"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51"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52"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53" name="Footer Placeholder 4"/>
          <p:cNvSpPr>
            <a:spLocks noGrp="1"/>
          </p:cNvSpPr>
          <p:nvPr>
            <p:ph type="ftr" sz="quarter" idx="11"/>
          </p:nvPr>
        </p:nvSpPr>
        <p:spPr/>
        <p:txBody>
          <a:bodyPr/>
          <a:lstStyle/>
          <a:p>
            <a:endParaRPr lang="en-US"/>
          </a:p>
        </p:txBody>
      </p:sp>
      <p:sp>
        <p:nvSpPr>
          <p:cNvPr id="104865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a:t>Click to edit Master title style</a:t>
            </a:r>
          </a:p>
        </p:txBody>
      </p:sp>
      <p:sp>
        <p:nvSpPr>
          <p:cNvPr id="104867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78" name="Footer Placeholder 4"/>
          <p:cNvSpPr>
            <a:spLocks noGrp="1"/>
          </p:cNvSpPr>
          <p:nvPr>
            <p:ph type="ftr" sz="quarter" idx="11"/>
          </p:nvPr>
        </p:nvSpPr>
        <p:spPr/>
        <p:txBody>
          <a:bodyPr/>
          <a:lstStyle/>
          <a:p>
            <a:endParaRPr lang="en-US"/>
          </a:p>
        </p:txBody>
      </p:sp>
      <p:sp>
        <p:nvSpPr>
          <p:cNvPr id="104867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9"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60"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1"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62" name="Footer Placeholder 4"/>
          <p:cNvSpPr>
            <a:spLocks noGrp="1"/>
          </p:cNvSpPr>
          <p:nvPr>
            <p:ph type="ftr" sz="quarter" idx="11"/>
          </p:nvPr>
        </p:nvSpPr>
        <p:spPr/>
        <p:txBody>
          <a:bodyPr/>
          <a:lstStyle/>
          <a:p>
            <a:endParaRPr lang="en-US"/>
          </a:p>
        </p:txBody>
      </p:sp>
      <p:sp>
        <p:nvSpPr>
          <p:cNvPr id="104866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p>
        </p:txBody>
      </p:sp>
      <p:sp>
        <p:nvSpPr>
          <p:cNvPr id="1048665"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6"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67" name="Footer Placeholder 4"/>
          <p:cNvSpPr>
            <a:spLocks noGrp="1"/>
          </p:cNvSpPr>
          <p:nvPr>
            <p:ph type="ftr" sz="quarter" idx="11"/>
          </p:nvPr>
        </p:nvSpPr>
        <p:spPr/>
        <p:txBody>
          <a:bodyPr/>
          <a:lstStyle/>
          <a:p>
            <a:endParaRPr lang="en-US"/>
          </a:p>
        </p:txBody>
      </p:sp>
      <p:sp>
        <p:nvSpPr>
          <p:cNvPr id="104866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80"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81"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2" name="Date Placeholder 3"/>
          <p:cNvSpPr>
            <a:spLocks noGrp="1"/>
          </p:cNvSpPr>
          <p:nvPr>
            <p:ph type="dt" sz="half" idx="10"/>
          </p:nvPr>
        </p:nvSpPr>
        <p:spPr/>
        <p:txBody>
          <a:bodyPr/>
          <a:lstStyle/>
          <a:p>
            <a:fld id="{1D8BD707-D9CF-40AE-B4C6-C98DA3205C09}" type="datetimeFigureOut">
              <a:rPr lang="en-US" smtClean="0"/>
              <a:t>3/14/2024</a:t>
            </a:fld>
            <a:endParaRPr lang="en-US"/>
          </a:p>
        </p:txBody>
      </p:sp>
      <p:sp>
        <p:nvSpPr>
          <p:cNvPr id="1048683" name="Footer Placeholder 4"/>
          <p:cNvSpPr>
            <a:spLocks noGrp="1"/>
          </p:cNvSpPr>
          <p:nvPr>
            <p:ph type="ftr" sz="quarter" idx="11"/>
          </p:nvPr>
        </p:nvSpPr>
        <p:spPr/>
        <p:txBody>
          <a:bodyPr/>
          <a:lstStyle/>
          <a:p>
            <a:endParaRPr lang="en-US"/>
          </a:p>
        </p:txBody>
      </p:sp>
      <p:sp>
        <p:nvSpPr>
          <p:cNvPr id="104868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a:t>Click to edit Master title style</a:t>
            </a:r>
          </a:p>
        </p:txBody>
      </p:sp>
      <p:sp>
        <p:nvSpPr>
          <p:cNvPr id="1048686"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4"/>
          <p:cNvSpPr>
            <a:spLocks noGrp="1"/>
          </p:cNvSpPr>
          <p:nvPr>
            <p:ph type="dt" sz="half" idx="10"/>
          </p:nvPr>
        </p:nvSpPr>
        <p:spPr/>
        <p:txBody>
          <a:bodyPr/>
          <a:lstStyle/>
          <a:p>
            <a:fld id="{1D8BD707-D9CF-40AE-B4C6-C98DA3205C09}" type="datetimeFigureOut">
              <a:rPr lang="en-US" smtClean="0"/>
              <a:t>3/14/2024</a:t>
            </a:fld>
            <a:endParaRPr lang="en-US"/>
          </a:p>
        </p:txBody>
      </p:sp>
      <p:sp>
        <p:nvSpPr>
          <p:cNvPr id="1048689" name="Footer Placeholder 5"/>
          <p:cNvSpPr>
            <a:spLocks noGrp="1"/>
          </p:cNvSpPr>
          <p:nvPr>
            <p:ph type="ftr" sz="quarter" idx="11"/>
          </p:nvPr>
        </p:nvSpPr>
        <p:spPr/>
        <p:txBody>
          <a:bodyPr/>
          <a:lstStyle/>
          <a:p>
            <a:endParaRPr lang="en-US"/>
          </a:p>
        </p:txBody>
      </p:sp>
      <p:sp>
        <p:nvSpPr>
          <p:cNvPr id="1048690"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1" name="Title 1"/>
          <p:cNvSpPr>
            <a:spLocks noGrp="1"/>
          </p:cNvSpPr>
          <p:nvPr>
            <p:ph type="title"/>
          </p:nvPr>
        </p:nvSpPr>
        <p:spPr/>
        <p:txBody>
          <a:bodyPr/>
          <a:lstStyle/>
          <a:p>
            <a:r>
              <a:rPr lang="en-US"/>
              <a:t>Click to edit Master title style</a:t>
            </a:r>
          </a:p>
        </p:txBody>
      </p:sp>
      <p:sp>
        <p:nvSpPr>
          <p:cNvPr id="1048692"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3"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5"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6" name="Date Placeholder 6"/>
          <p:cNvSpPr>
            <a:spLocks noGrp="1"/>
          </p:cNvSpPr>
          <p:nvPr>
            <p:ph type="dt" sz="half" idx="10"/>
          </p:nvPr>
        </p:nvSpPr>
        <p:spPr/>
        <p:txBody>
          <a:bodyPr/>
          <a:lstStyle/>
          <a:p>
            <a:fld id="{1D8BD707-D9CF-40AE-B4C6-C98DA3205C09}" type="datetimeFigureOut">
              <a:rPr lang="en-US" smtClean="0"/>
              <a:t>3/14/2024</a:t>
            </a:fld>
            <a:endParaRPr lang="en-US"/>
          </a:p>
        </p:txBody>
      </p:sp>
      <p:sp>
        <p:nvSpPr>
          <p:cNvPr id="1048697" name="Footer Placeholder 7"/>
          <p:cNvSpPr>
            <a:spLocks noGrp="1"/>
          </p:cNvSpPr>
          <p:nvPr>
            <p:ph type="ftr" sz="quarter" idx="11"/>
          </p:nvPr>
        </p:nvSpPr>
        <p:spPr/>
        <p:txBody>
          <a:bodyPr/>
          <a:lstStyle/>
          <a:p>
            <a:endParaRPr lang="en-US"/>
          </a:p>
        </p:txBody>
      </p:sp>
      <p:sp>
        <p:nvSpPr>
          <p:cNvPr id="1048698"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a:t>Click to edit Master title style</a:t>
            </a:r>
          </a:p>
        </p:txBody>
      </p:sp>
      <p:sp>
        <p:nvSpPr>
          <p:cNvPr id="1048656" name="Date Placeholder 2"/>
          <p:cNvSpPr>
            <a:spLocks noGrp="1"/>
          </p:cNvSpPr>
          <p:nvPr>
            <p:ph type="dt" sz="half" idx="10"/>
          </p:nvPr>
        </p:nvSpPr>
        <p:spPr/>
        <p:txBody>
          <a:bodyPr/>
          <a:lstStyle/>
          <a:p>
            <a:fld id="{1D8BD707-D9CF-40AE-B4C6-C98DA3205C09}" type="datetimeFigureOut">
              <a:rPr lang="en-US" smtClean="0"/>
              <a:t>3/14/2024</a:t>
            </a:fld>
            <a:endParaRPr lang="en-US"/>
          </a:p>
        </p:txBody>
      </p:sp>
      <p:sp>
        <p:nvSpPr>
          <p:cNvPr id="1048657" name="Footer Placeholder 3"/>
          <p:cNvSpPr>
            <a:spLocks noGrp="1"/>
          </p:cNvSpPr>
          <p:nvPr>
            <p:ph type="ftr" sz="quarter" idx="11"/>
          </p:nvPr>
        </p:nvSpPr>
        <p:spPr/>
        <p:txBody>
          <a:bodyPr/>
          <a:lstStyle/>
          <a:p>
            <a:endParaRPr lang="en-US"/>
          </a:p>
        </p:txBody>
      </p:sp>
      <p:sp>
        <p:nvSpPr>
          <p:cNvPr id="1048658"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3/14/2024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00"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2" name="Date Placeholder 4"/>
          <p:cNvSpPr>
            <a:spLocks noGrp="1"/>
          </p:cNvSpPr>
          <p:nvPr>
            <p:ph type="dt" sz="half" idx="10"/>
          </p:nvPr>
        </p:nvSpPr>
        <p:spPr/>
        <p:txBody>
          <a:bodyPr/>
          <a:lstStyle/>
          <a:p>
            <a:fld id="{1D8BD707-D9CF-40AE-B4C6-C98DA3205C09}" type="datetimeFigureOut">
              <a:rPr lang="en-US" smtClean="0"/>
              <a:t>3/14/2024</a:t>
            </a:fld>
            <a:endParaRPr lang="en-US"/>
          </a:p>
        </p:txBody>
      </p:sp>
      <p:sp>
        <p:nvSpPr>
          <p:cNvPr id="1048703" name="Footer Placeholder 5"/>
          <p:cNvSpPr>
            <a:spLocks noGrp="1"/>
          </p:cNvSpPr>
          <p:nvPr>
            <p:ph type="ftr" sz="quarter" idx="11"/>
          </p:nvPr>
        </p:nvSpPr>
        <p:spPr/>
        <p:txBody>
          <a:bodyPr/>
          <a:lstStyle/>
          <a:p>
            <a:endParaRPr lang="en-US"/>
          </a:p>
        </p:txBody>
      </p:sp>
      <p:sp>
        <p:nvSpPr>
          <p:cNvPr id="104870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9"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70"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71"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2" name="Date Placeholder 4"/>
          <p:cNvSpPr>
            <a:spLocks noGrp="1"/>
          </p:cNvSpPr>
          <p:nvPr>
            <p:ph type="dt" sz="half" idx="10"/>
          </p:nvPr>
        </p:nvSpPr>
        <p:spPr/>
        <p:txBody>
          <a:bodyPr/>
          <a:lstStyle/>
          <a:p>
            <a:fld id="{1D8BD707-D9CF-40AE-B4C6-C98DA3205C09}" type="datetimeFigureOut">
              <a:rPr lang="en-US" smtClean="0"/>
              <a:t>3/14/2024</a:t>
            </a:fld>
            <a:endParaRPr lang="en-US"/>
          </a:p>
        </p:txBody>
      </p:sp>
      <p:sp>
        <p:nvSpPr>
          <p:cNvPr id="1048673" name="Footer Placeholder 5"/>
          <p:cNvSpPr>
            <a:spLocks noGrp="1"/>
          </p:cNvSpPr>
          <p:nvPr>
            <p:ph type="ftr" sz="quarter" idx="11"/>
          </p:nvPr>
        </p:nvSpPr>
        <p:spPr/>
        <p:txBody>
          <a:bodyPr/>
          <a:lstStyle/>
          <a:p>
            <a:endParaRPr lang="en-US"/>
          </a:p>
        </p:txBody>
      </p:sp>
      <p:sp>
        <p:nvSpPr>
          <p:cNvPr id="1048674"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3/14/2024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4" name="AutoShape 2"/>
          <p:cNvSpPr/>
          <p:nvPr/>
        </p:nvSpPr>
        <p:spPr>
          <a:xfrm>
            <a:off x="2570872" y="8061710"/>
            <a:ext cx="13272938" cy="10020"/>
          </a:xfrm>
          <a:prstGeom prst="rect">
            <a:avLst/>
          </a:prstGeom>
          <a:solidFill>
            <a:srgbClr val="FFFFFF"/>
          </a:solidFill>
        </p:spPr>
      </p:sp>
      <p:sp>
        <p:nvSpPr>
          <p:cNvPr id="1048585" name="AutoShape 3"/>
          <p:cNvSpPr/>
          <p:nvPr/>
        </p:nvSpPr>
        <p:spPr>
          <a:xfrm rot="-5400000">
            <a:off x="-3912141" y="5147024"/>
            <a:ext cx="10853325" cy="9525"/>
          </a:xfrm>
          <a:prstGeom prst="rect">
            <a:avLst/>
          </a:prstGeom>
          <a:solidFill>
            <a:srgbClr val="FFFFFF"/>
          </a:solidFill>
        </p:spPr>
      </p:sp>
      <p:sp>
        <p:nvSpPr>
          <p:cNvPr id="1048586" name="AutoShape 4"/>
          <p:cNvSpPr/>
          <p:nvPr/>
        </p:nvSpPr>
        <p:spPr>
          <a:xfrm rot="-5400000">
            <a:off x="-463662" y="7328887"/>
            <a:ext cx="2422566" cy="9525"/>
          </a:xfrm>
          <a:prstGeom prst="rect">
            <a:avLst/>
          </a:prstGeom>
          <a:solidFill>
            <a:srgbClr val="FFFFFF"/>
          </a:solidFill>
        </p:spPr>
      </p:sp>
      <p:sp>
        <p:nvSpPr>
          <p:cNvPr id="1048587" name="Freeform 5"/>
          <p:cNvSpPr/>
          <p:nvPr/>
        </p:nvSpPr>
        <p:spPr>
          <a:xfrm>
            <a:off x="11800308" y="762510"/>
            <a:ext cx="3026031" cy="2905519"/>
          </a:xfrm>
          <a:custGeom>
            <a:avLst/>
            <a:gdLst/>
            <a:ahLst/>
            <a:cxnLst/>
            <a:rect l="l" t="t" r="r" b="b"/>
            <a:pathLst>
              <a:path w="5801481" h="5743698">
                <a:moveTo>
                  <a:pt x="0" y="0"/>
                </a:moveTo>
                <a:lnTo>
                  <a:pt x="5801482" y="0"/>
                </a:lnTo>
                <a:lnTo>
                  <a:pt x="5801482" y="5743697"/>
                </a:lnTo>
                <a:lnTo>
                  <a:pt x="0" y="5743697"/>
                </a:lnTo>
                <a:lnTo>
                  <a:pt x="0" y="0"/>
                </a:lnTo>
                <a:close/>
              </a:path>
            </a:pathLst>
          </a:custGeom>
          <a:blipFill>
            <a:blip r:embed="rId2"/>
            <a:stretch>
              <a:fillRect/>
            </a:stretch>
          </a:blipFill>
        </p:spPr>
      </p:sp>
      <p:grpSp>
        <p:nvGrpSpPr>
          <p:cNvPr id="23" name="Group 6"/>
          <p:cNvGrpSpPr/>
          <p:nvPr/>
        </p:nvGrpSpPr>
        <p:grpSpPr>
          <a:xfrm>
            <a:off x="2118995" y="1271270"/>
            <a:ext cx="10876280" cy="2629686"/>
            <a:chOff x="0" y="323850"/>
            <a:chExt cx="12511193" cy="5890648"/>
          </a:xfrm>
        </p:grpSpPr>
        <p:sp>
          <p:nvSpPr>
            <p:cNvPr id="1048588" name="TextBox 7"/>
            <p:cNvSpPr txBox="1"/>
            <p:nvPr/>
          </p:nvSpPr>
          <p:spPr>
            <a:xfrm>
              <a:off x="0" y="2578750"/>
              <a:ext cx="6407088" cy="3635748"/>
            </a:xfrm>
            <a:prstGeom prst="rect">
              <a:avLst/>
            </a:prstGeom>
          </p:spPr>
          <p:txBody>
            <a:bodyPr wrap="square" lIns="0" tIns="0" rIns="0" bIns="0" rtlCol="0" anchor="t">
              <a:spAutoFit/>
            </a:bodyPr>
            <a:lstStyle/>
            <a:p>
              <a:pPr>
                <a:lnSpc>
                  <a:spcPts val="12660"/>
                </a:lnSpc>
              </a:pPr>
              <a:r>
                <a:rPr lang="en-US" sz="13325" dirty="0">
                  <a:solidFill>
                    <a:srgbClr val="F6B032"/>
                  </a:solidFill>
                  <a:latin typeface="Open Sauce Heavy" panose="00000A00000000000000"/>
                </a:rPr>
                <a:t>2K24</a:t>
              </a:r>
            </a:p>
          </p:txBody>
        </p:sp>
        <p:sp>
          <p:nvSpPr>
            <p:cNvPr id="1048589" name="TextBox 8"/>
            <p:cNvSpPr txBox="1"/>
            <p:nvPr/>
          </p:nvSpPr>
          <p:spPr>
            <a:xfrm>
              <a:off x="0" y="323850"/>
              <a:ext cx="12511193" cy="3635748"/>
            </a:xfrm>
            <a:prstGeom prst="rect">
              <a:avLst/>
            </a:prstGeom>
          </p:spPr>
          <p:txBody>
            <a:bodyPr wrap="square" lIns="0" tIns="0" rIns="0" bIns="0" rtlCol="0" anchor="t">
              <a:spAutoFit/>
            </a:bodyPr>
            <a:lstStyle/>
            <a:p>
              <a:pPr algn="just">
                <a:lnSpc>
                  <a:spcPts val="12660"/>
                </a:lnSpc>
              </a:pPr>
              <a:r>
                <a:rPr lang="en-US" sz="13325" dirty="0">
                  <a:solidFill>
                    <a:srgbClr val="FFFFFF"/>
                  </a:solidFill>
                  <a:latin typeface="Open Sauce Heavy" panose="00000A00000000000000"/>
                </a:rPr>
                <a:t>PY-EXPO </a:t>
              </a:r>
            </a:p>
          </p:txBody>
        </p:sp>
      </p:grpSp>
      <p:sp>
        <p:nvSpPr>
          <p:cNvPr id="1048590" name="TextBox 9"/>
          <p:cNvSpPr txBox="1"/>
          <p:nvPr/>
        </p:nvSpPr>
        <p:spPr>
          <a:xfrm>
            <a:off x="3499105" y="8516358"/>
            <a:ext cx="7639102" cy="447675"/>
          </a:xfrm>
          <a:prstGeom prst="rect">
            <a:avLst/>
          </a:prstGeom>
        </p:spPr>
        <p:txBody>
          <a:bodyPr lIns="0" tIns="0" rIns="0" bIns="0" rtlCol="0" anchor="t">
            <a:spAutoFit/>
          </a:bodyPr>
          <a:lstStyle/>
          <a:p>
            <a:pPr>
              <a:lnSpc>
                <a:spcPts val="3360"/>
              </a:lnSpc>
            </a:pPr>
            <a:r>
              <a:rPr lang="en-US" sz="2800">
                <a:solidFill>
                  <a:srgbClr val="FFFFFF"/>
                </a:solidFill>
                <a:latin typeface="Poppins Light" panose="00000400000000000000"/>
              </a:rPr>
              <a:t>Genius innovation leaves behind a legacy...</a:t>
            </a:r>
          </a:p>
        </p:txBody>
      </p:sp>
      <p:sp>
        <p:nvSpPr>
          <p:cNvPr id="1048591" name="TextBox 10"/>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dirty="0">
                <a:solidFill>
                  <a:srgbClr val="FEBF00"/>
                </a:solidFill>
                <a:latin typeface="Open Sauce Heavy" panose="00000A00000000000000"/>
              </a:rPr>
              <a:t>PYEXPO 2K24</a:t>
            </a:r>
          </a:p>
        </p:txBody>
      </p:sp>
      <p:sp>
        <p:nvSpPr>
          <p:cNvPr id="1048592" name="TextBox 11"/>
          <p:cNvSpPr txBox="1"/>
          <p:nvPr/>
        </p:nvSpPr>
        <p:spPr>
          <a:xfrm>
            <a:off x="2743200" y="5524500"/>
            <a:ext cx="13700760" cy="2494915"/>
          </a:xfrm>
          <a:prstGeom prst="rect">
            <a:avLst/>
          </a:prstGeom>
        </p:spPr>
        <p:txBody>
          <a:bodyPr wrap="square" lIns="0" tIns="0" rIns="0" bIns="0" rtlCol="0" anchor="t">
            <a:spAutoFit/>
          </a:bodyPr>
          <a:lstStyle/>
          <a:p>
            <a:pPr algn="just">
              <a:lnSpc>
                <a:spcPts val="6485"/>
              </a:lnSpc>
            </a:pPr>
            <a:endParaRPr dirty="0"/>
          </a:p>
          <a:p>
            <a:pPr algn="just">
              <a:lnSpc>
                <a:spcPts val="6485"/>
              </a:lnSpc>
            </a:pPr>
            <a:r>
              <a:rPr lang="en-US" sz="6830" dirty="0">
                <a:solidFill>
                  <a:srgbClr val="FFFFFF"/>
                </a:solidFill>
                <a:latin typeface="Open Sauce Heavy" panose="00000A00000000000000"/>
              </a:rPr>
              <a:t>Team Id:</a:t>
            </a:r>
            <a:r>
              <a:rPr lang="en-US" sz="6830" dirty="0">
                <a:solidFill>
                  <a:srgbClr val="FFC000"/>
                </a:solidFill>
                <a:latin typeface="Open Sauce Heavy" panose="00000A00000000000000"/>
              </a:rPr>
              <a:t>12738056a</a:t>
            </a:r>
          </a:p>
          <a:p>
            <a:pPr algn="just">
              <a:lnSpc>
                <a:spcPts val="6485"/>
              </a:lnSpc>
            </a:pPr>
            <a:r>
              <a:rPr lang="en-US" sz="6830" dirty="0">
                <a:solidFill>
                  <a:srgbClr val="FFFFFF"/>
                </a:solidFill>
                <a:latin typeface="Open Sauce Heavy" panose="00000A00000000000000"/>
              </a:rPr>
              <a:t>Team Name: </a:t>
            </a:r>
            <a:r>
              <a:rPr lang="en-IN" altLang="en-US" sz="6000" dirty="0">
                <a:solidFill>
                  <a:srgbClr val="FFC000"/>
                </a:solidFill>
                <a:latin typeface="Open Sauce Heavy" panose="00000A00000000000000"/>
              </a:rPr>
              <a:t>CYBER EXPERTS</a:t>
            </a:r>
          </a:p>
        </p:txBody>
      </p:sp>
      <p:pic>
        <p:nvPicPr>
          <p:cNvPr id="2097152" name="Picture 12"/>
          <p:cNvPicPr>
            <a:picLocks noChangeAspect="1"/>
          </p:cNvPicPr>
          <p:nvPr/>
        </p:nvPicPr>
        <p:blipFill>
          <a:blip r:embed="rId3" cstate="print"/>
          <a:stretch>
            <a:fillRect/>
          </a:stretch>
        </p:blipFill>
        <p:spPr>
          <a:xfrm>
            <a:off x="15510787" y="1145741"/>
            <a:ext cx="2403335" cy="2347481"/>
          </a:xfrm>
          <a:prstGeom prst="rect">
            <a:avLst/>
          </a:prstGeom>
        </p:spPr>
      </p:pic>
      <p:sp>
        <p:nvSpPr>
          <p:cNvPr id="1048593" name="AutoShape 4"/>
          <p:cNvSpPr/>
          <p:nvPr/>
        </p:nvSpPr>
        <p:spPr>
          <a:xfrm rot="-5400000">
            <a:off x="13957280" y="2314720"/>
            <a:ext cx="2422566" cy="9525"/>
          </a:xfrm>
          <a:prstGeom prst="rect">
            <a:avLst/>
          </a:prstGeom>
          <a:solidFill>
            <a:srgbClr val="FFFFFF"/>
          </a:solid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4" name="AutoShape 2"/>
          <p:cNvSpPr/>
          <p:nvPr/>
        </p:nvSpPr>
        <p:spPr>
          <a:xfrm rot="-5400000">
            <a:off x="-3912141" y="5147024"/>
            <a:ext cx="10853325" cy="9525"/>
          </a:xfrm>
          <a:prstGeom prst="rect">
            <a:avLst/>
          </a:prstGeom>
          <a:solidFill>
            <a:srgbClr val="FFFFFF"/>
          </a:solidFill>
        </p:spPr>
      </p:sp>
      <p:sp>
        <p:nvSpPr>
          <p:cNvPr id="1048595" name="TextBox 3"/>
          <p:cNvSpPr txBox="1"/>
          <p:nvPr/>
        </p:nvSpPr>
        <p:spPr>
          <a:xfrm>
            <a:off x="1795923" y="947108"/>
            <a:ext cx="13120758" cy="1599092"/>
          </a:xfrm>
          <a:prstGeom prst="rect">
            <a:avLst/>
          </a:prstGeom>
        </p:spPr>
        <p:txBody>
          <a:bodyPr wrap="square" lIns="0" tIns="0" rIns="0" bIns="0" rtlCol="0" anchor="t">
            <a:spAutoFit/>
          </a:bodyPr>
          <a:lstStyle/>
          <a:p>
            <a:pPr>
              <a:lnSpc>
                <a:spcPts val="6610"/>
              </a:lnSpc>
            </a:pPr>
            <a:r>
              <a:rPr lang="en-US" sz="4000" u="sng" dirty="0">
                <a:solidFill>
                  <a:srgbClr val="F6B032"/>
                </a:solidFill>
                <a:latin typeface="Open Sauce Heavy" panose="00000A00000000000000"/>
              </a:rPr>
              <a:t>Problem Statement</a:t>
            </a:r>
            <a:r>
              <a:rPr lang="en-US" sz="4000" dirty="0">
                <a:solidFill>
                  <a:srgbClr val="F6B032"/>
                </a:solidFill>
                <a:latin typeface="Open Sauce Heavy" panose="00000A00000000000000"/>
              </a:rPr>
              <a:t>:  Basic Healthcare Data Analysis using Electronic Medical Record</a:t>
            </a:r>
          </a:p>
        </p:txBody>
      </p:sp>
      <p:sp>
        <p:nvSpPr>
          <p:cNvPr id="1048596" name="TextBox 4"/>
          <p:cNvSpPr txBox="1"/>
          <p:nvPr/>
        </p:nvSpPr>
        <p:spPr>
          <a:xfrm>
            <a:off x="1767348" y="204019"/>
            <a:ext cx="7553600" cy="820420"/>
          </a:xfrm>
          <a:prstGeom prst="rect">
            <a:avLst/>
          </a:prstGeom>
        </p:spPr>
        <p:txBody>
          <a:bodyPr lIns="0" tIns="0" rIns="0" bIns="0" rtlCol="0" anchor="t">
            <a:spAutoFit/>
          </a:bodyPr>
          <a:lstStyle/>
          <a:p>
            <a:pPr>
              <a:lnSpc>
                <a:spcPts val="6460"/>
              </a:lnSpc>
            </a:pPr>
            <a:r>
              <a:rPr lang="en-US" sz="4000" dirty="0">
                <a:solidFill>
                  <a:srgbClr val="FFC000"/>
                </a:solidFill>
                <a:latin typeface="Open Sauce Heavy" panose="00000A00000000000000"/>
              </a:rPr>
              <a:t>PS Code: PY-11</a:t>
            </a:r>
          </a:p>
        </p:txBody>
      </p:sp>
      <p:sp>
        <p:nvSpPr>
          <p:cNvPr id="1048597" name="TextBox 5"/>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A00000000000000"/>
              </a:rPr>
              <a:t>02</a:t>
            </a:r>
          </a:p>
        </p:txBody>
      </p:sp>
      <p:sp>
        <p:nvSpPr>
          <p:cNvPr id="1048598" name="TextBox 6"/>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A00000000000000"/>
              </a:rPr>
              <a:t>PYEXPO 2K24</a:t>
            </a:r>
          </a:p>
        </p:txBody>
      </p:sp>
      <p:sp>
        <p:nvSpPr>
          <p:cNvPr id="1048599" name="Freeform 7"/>
          <p:cNvSpPr/>
          <p:nvPr/>
        </p:nvSpPr>
        <p:spPr>
          <a:xfrm>
            <a:off x="13706468" y="-266273"/>
            <a:ext cx="4752281" cy="5409773"/>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48600" name="AutoShape 8"/>
          <p:cNvSpPr/>
          <p:nvPr/>
        </p:nvSpPr>
        <p:spPr>
          <a:xfrm rot="-5400000">
            <a:off x="-463662" y="7328887"/>
            <a:ext cx="2422566" cy="9525"/>
          </a:xfrm>
          <a:prstGeom prst="rect">
            <a:avLst/>
          </a:prstGeom>
          <a:solidFill>
            <a:srgbClr val="FFFFFF"/>
          </a:solidFill>
        </p:spPr>
      </p:sp>
      <p:sp>
        <p:nvSpPr>
          <p:cNvPr id="1048601" name="TextBox 8"/>
          <p:cNvSpPr txBox="1"/>
          <p:nvPr/>
        </p:nvSpPr>
        <p:spPr>
          <a:xfrm>
            <a:off x="1767348" y="5133894"/>
            <a:ext cx="8067675" cy="4345940"/>
          </a:xfrm>
          <a:prstGeom prst="rect">
            <a:avLst/>
          </a:prstGeom>
          <a:noFill/>
        </p:spPr>
        <p:txBody>
          <a:bodyPr wrap="square" rtlCol="0">
            <a:spAutoFit/>
          </a:bodyPr>
          <a:lstStyle/>
          <a:p>
            <a:r>
              <a:rPr lang="en-IN" sz="4000" b="1" u="sng" dirty="0">
                <a:solidFill>
                  <a:srgbClr val="FFC000"/>
                </a:solidFill>
              </a:rPr>
              <a:t>WHERE IS THE PROBLEM?</a:t>
            </a:r>
          </a:p>
          <a:p>
            <a:endParaRPr lang="en-IN" sz="2000" dirty="0">
              <a:solidFill>
                <a:srgbClr val="FFC000"/>
              </a:solidFill>
            </a:endParaRPr>
          </a:p>
          <a:p>
            <a:r>
              <a:rPr lang="en-IN" sz="2000" dirty="0">
                <a:solidFill>
                  <a:srgbClr val="FFC000"/>
                </a:solidFill>
              </a:rPr>
              <a:t>*FRAGMENTED MEDICAL RECORDS</a:t>
            </a:r>
          </a:p>
          <a:p>
            <a:endParaRPr lang="en-IN" sz="2000" dirty="0">
              <a:solidFill>
                <a:srgbClr val="FFC000"/>
              </a:solidFill>
            </a:endParaRPr>
          </a:p>
          <a:p>
            <a:r>
              <a:rPr lang="en-IN" sz="2000" dirty="0">
                <a:solidFill>
                  <a:srgbClr val="FFC000"/>
                </a:solidFill>
              </a:rPr>
              <a:t>*LACK OF TRANSPARENCY AND PATIENT CONTROL</a:t>
            </a:r>
          </a:p>
          <a:p>
            <a:endParaRPr lang="en-IN" sz="2000" dirty="0">
              <a:solidFill>
                <a:srgbClr val="FFC000"/>
              </a:solidFill>
            </a:endParaRPr>
          </a:p>
          <a:p>
            <a:r>
              <a:rPr lang="en-IN" sz="2000" dirty="0">
                <a:solidFill>
                  <a:srgbClr val="FFC000"/>
                </a:solidFill>
              </a:rPr>
              <a:t>*INEFFICIENT COMMUNICATION</a:t>
            </a:r>
          </a:p>
          <a:p>
            <a:endParaRPr lang="en-IN" sz="2000" dirty="0">
              <a:solidFill>
                <a:srgbClr val="FFC000"/>
              </a:solidFill>
            </a:endParaRPr>
          </a:p>
          <a:p>
            <a:r>
              <a:rPr lang="en-IN" sz="2000" dirty="0">
                <a:solidFill>
                  <a:srgbClr val="FFC000"/>
                </a:solidFill>
              </a:rPr>
              <a:t>*LACK OF INTEROPERABILITY</a:t>
            </a:r>
          </a:p>
          <a:p>
            <a:endParaRPr lang="en-IN" sz="2000" dirty="0">
              <a:solidFill>
                <a:srgbClr val="FFC000"/>
              </a:solidFill>
            </a:endParaRPr>
          </a:p>
          <a:p>
            <a:r>
              <a:rPr lang="en-IN" sz="2000" dirty="0">
                <a:solidFill>
                  <a:srgbClr val="FFC000"/>
                </a:solidFill>
              </a:rPr>
              <a:t>*PRIVACY AND SECURITY CONCERNS</a:t>
            </a:r>
          </a:p>
          <a:p>
            <a:endParaRPr lang="en-IN" sz="2000" dirty="0">
              <a:solidFill>
                <a:srgbClr val="FFC000"/>
              </a:solidFill>
            </a:endParaRPr>
          </a:p>
          <a:p>
            <a:r>
              <a:rPr lang="en-IN" sz="2000" dirty="0">
                <a:solidFill>
                  <a:srgbClr val="FFC000"/>
                </a:solidFill>
              </a:rPr>
              <a:t>*INEFFECTIVE HEALTHCARE MANAGEMENT</a:t>
            </a:r>
          </a:p>
        </p:txBody>
      </p:sp>
      <p:sp>
        <p:nvSpPr>
          <p:cNvPr id="1048602" name="TextBox 9"/>
          <p:cNvSpPr txBox="1"/>
          <p:nvPr/>
        </p:nvSpPr>
        <p:spPr>
          <a:xfrm>
            <a:off x="1795923" y="2918719"/>
            <a:ext cx="10715623" cy="1869441"/>
          </a:xfrm>
          <a:prstGeom prst="rect">
            <a:avLst/>
          </a:prstGeom>
          <a:noFill/>
        </p:spPr>
        <p:txBody>
          <a:bodyPr wrap="square" rtlCol="0">
            <a:spAutoFit/>
          </a:bodyPr>
          <a:lstStyle/>
          <a:p>
            <a:r>
              <a:rPr lang="en-US" sz="2400" dirty="0">
                <a:solidFill>
                  <a:srgbClr val="FFC000"/>
                </a:solidFill>
              </a:rPr>
              <a:t>Every year nearly 98,000 Indians die due to misdiagnosis and medical errors. . A number that could be significantly reduced with better access to comprehensive medical record keeping systems. Our Healthcare sector is plagued by fragmented and often incompatible electronic record keeping systems leading to inefficiencies and risk to patients lives.</a:t>
            </a:r>
            <a:endParaRPr lang="en-IN" sz="2400" dirty="0"/>
          </a:p>
        </p:txBody>
      </p:sp>
      <p:pic>
        <p:nvPicPr>
          <p:cNvPr id="108" name="Picture 107"/>
          <p:cNvPicPr/>
          <p:nvPr/>
        </p:nvPicPr>
        <p:blipFill>
          <a:blip r:embed="rId3"/>
          <a:stretch>
            <a:fillRect/>
          </a:stretch>
        </p:blipFill>
        <p:spPr>
          <a:xfrm>
            <a:off x="8229600" y="4838700"/>
            <a:ext cx="3723005" cy="2618105"/>
          </a:xfrm>
          <a:prstGeom prst="rect">
            <a:avLst/>
          </a:prstGeom>
          <a:noFill/>
          <a:ln w="9525">
            <a:noFill/>
          </a:ln>
        </p:spPr>
      </p:pic>
      <p:pic>
        <p:nvPicPr>
          <p:cNvPr id="109" name="Picture 108"/>
          <p:cNvPicPr/>
          <p:nvPr/>
        </p:nvPicPr>
        <p:blipFill>
          <a:blip r:embed="rId4"/>
          <a:stretch>
            <a:fillRect/>
          </a:stretch>
        </p:blipFill>
        <p:spPr>
          <a:xfrm>
            <a:off x="12573000" y="4914900"/>
            <a:ext cx="3119120" cy="26492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03" name="AutoShape 2"/>
          <p:cNvSpPr/>
          <p:nvPr/>
        </p:nvSpPr>
        <p:spPr>
          <a:xfrm rot="-5400000">
            <a:off x="-3912141" y="5147024"/>
            <a:ext cx="10853325" cy="9525"/>
          </a:xfrm>
          <a:prstGeom prst="rect">
            <a:avLst/>
          </a:prstGeom>
          <a:solidFill>
            <a:srgbClr val="FFFFFF"/>
          </a:solidFill>
        </p:spPr>
      </p:sp>
      <p:sp>
        <p:nvSpPr>
          <p:cNvPr id="1048604" name="TextBox 4"/>
          <p:cNvSpPr txBox="1"/>
          <p:nvPr/>
        </p:nvSpPr>
        <p:spPr>
          <a:xfrm>
            <a:off x="16306800"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A00000000000000"/>
              </a:rPr>
              <a:t>03</a:t>
            </a:r>
          </a:p>
        </p:txBody>
      </p:sp>
      <p:sp>
        <p:nvSpPr>
          <p:cNvPr id="1048605"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A00000000000000"/>
              </a:rPr>
              <a:t>PYEXPO 2K24</a:t>
            </a:r>
          </a:p>
        </p:txBody>
      </p:sp>
      <p:sp>
        <p:nvSpPr>
          <p:cNvPr id="1048606" name="Freeform 6"/>
          <p:cNvSpPr/>
          <p:nvPr/>
        </p:nvSpPr>
        <p:spPr>
          <a:xfrm>
            <a:off x="9238598" y="1160861"/>
            <a:ext cx="7146134" cy="7879351"/>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3">
              <a:alphaModFix amt="13000"/>
            </a:blip>
            <a:stretch>
              <a:fillRect/>
            </a:stretch>
          </a:blipFill>
        </p:spPr>
      </p:sp>
      <p:sp>
        <p:nvSpPr>
          <p:cNvPr id="1048607" name="TextBox 7"/>
          <p:cNvSpPr txBox="1"/>
          <p:nvPr/>
        </p:nvSpPr>
        <p:spPr>
          <a:xfrm>
            <a:off x="1765226" y="107813"/>
            <a:ext cx="7147816" cy="852424"/>
          </a:xfrm>
          <a:prstGeom prst="rect">
            <a:avLst/>
          </a:prstGeom>
        </p:spPr>
        <p:txBody>
          <a:bodyPr wrap="square" lIns="0" tIns="0" rIns="0" bIns="0" rtlCol="0" anchor="t">
            <a:spAutoFit/>
          </a:bodyPr>
          <a:lstStyle/>
          <a:p>
            <a:pPr>
              <a:lnSpc>
                <a:spcPts val="6610"/>
              </a:lnSpc>
            </a:pPr>
            <a:r>
              <a:rPr lang="en-US" sz="5400" u="sng" dirty="0">
                <a:solidFill>
                  <a:srgbClr val="F6B032"/>
                </a:solidFill>
                <a:latin typeface="Open Sauce Heavy" panose="00000A00000000000000"/>
              </a:rPr>
              <a:t>Solution</a:t>
            </a:r>
            <a:r>
              <a:rPr lang="en-US" sz="5600" u="sng" dirty="0">
                <a:solidFill>
                  <a:srgbClr val="F6B032"/>
                </a:solidFill>
                <a:latin typeface="Open Sauce Heavy" panose="00000A00000000000000"/>
              </a:rPr>
              <a:t> </a:t>
            </a:r>
          </a:p>
        </p:txBody>
      </p:sp>
      <p:sp>
        <p:nvSpPr>
          <p:cNvPr id="1048608" name="AutoShape 10"/>
          <p:cNvSpPr/>
          <p:nvPr/>
        </p:nvSpPr>
        <p:spPr>
          <a:xfrm rot="-5400000">
            <a:off x="-463662" y="7328887"/>
            <a:ext cx="2422566" cy="9525"/>
          </a:xfrm>
          <a:prstGeom prst="rect">
            <a:avLst/>
          </a:prstGeom>
          <a:solidFill>
            <a:srgbClr val="FFFFFF"/>
          </a:solidFill>
        </p:spPr>
      </p:sp>
      <p:sp>
        <p:nvSpPr>
          <p:cNvPr id="1048609" name="TextBox 1048608"/>
          <p:cNvSpPr txBox="1"/>
          <p:nvPr/>
        </p:nvSpPr>
        <p:spPr>
          <a:xfrm>
            <a:off x="1958375" y="2376542"/>
            <a:ext cx="6761516" cy="6168390"/>
          </a:xfrm>
          <a:prstGeom prst="rect">
            <a:avLst/>
          </a:prstGeom>
        </p:spPr>
        <p:txBody>
          <a:bodyPr wrap="square" rtlCol="0">
            <a:spAutoFit/>
          </a:bodyPr>
          <a:lstStyle/>
          <a:p>
            <a:pPr>
              <a:lnSpc>
                <a:spcPct val="50000"/>
              </a:lnSpc>
            </a:pPr>
            <a:r>
              <a:rPr lang="en-IN" sz="2800" b="1">
                <a:solidFill>
                  <a:srgbClr val="FFC000"/>
                </a:solidFill>
              </a:rPr>
              <a:t>Here's a step-by-step process to create a </a:t>
            </a:r>
          </a:p>
          <a:p>
            <a:pPr>
              <a:lnSpc>
                <a:spcPct val="50000"/>
              </a:lnSpc>
            </a:pPr>
            <a:endParaRPr lang="en-IN" sz="2800" b="1">
              <a:solidFill>
                <a:srgbClr val="FFC000"/>
              </a:solidFill>
            </a:endParaRPr>
          </a:p>
          <a:p>
            <a:pPr>
              <a:lnSpc>
                <a:spcPct val="50000"/>
              </a:lnSpc>
            </a:pPr>
            <a:r>
              <a:rPr lang="en-IN" sz="2800" b="1">
                <a:solidFill>
                  <a:srgbClr val="FFC000"/>
                </a:solidFill>
              </a:rPr>
              <a:t>simple EMR solution using Python:</a:t>
            </a:r>
          </a:p>
          <a:p>
            <a:pPr>
              <a:lnSpc>
                <a:spcPct val="50000"/>
              </a:lnSpc>
            </a:pPr>
            <a:endParaRPr lang="en-IN" sz="2800" b="1">
              <a:solidFill>
                <a:srgbClr val="FFC000"/>
              </a:solidFill>
            </a:endParaRPr>
          </a:p>
          <a:p>
            <a:pPr>
              <a:lnSpc>
                <a:spcPct val="50000"/>
              </a:lnSpc>
            </a:pPr>
            <a:endParaRPr lang="en-IN" sz="2800" b="1">
              <a:solidFill>
                <a:srgbClr val="FFC000"/>
              </a:solidFill>
            </a:endParaRPr>
          </a:p>
          <a:p>
            <a:pPr>
              <a:lnSpc>
                <a:spcPct val="50000"/>
              </a:lnSpc>
            </a:pPr>
            <a:endParaRPr lang="en-IN" sz="2800" b="1">
              <a:solidFill>
                <a:srgbClr val="FFC000"/>
              </a:solidFill>
            </a:endParaRPr>
          </a:p>
          <a:p>
            <a:pPr>
              <a:lnSpc>
                <a:spcPct val="50000"/>
              </a:lnSpc>
            </a:pPr>
            <a:r>
              <a:rPr lang="en-IN" sz="2800" b="1">
                <a:solidFill>
                  <a:srgbClr val="FFC000"/>
                </a:solidFill>
              </a:rPr>
              <a:t>1. Define Requirements</a:t>
            </a:r>
          </a:p>
          <a:p>
            <a:pPr>
              <a:lnSpc>
                <a:spcPct val="50000"/>
              </a:lnSpc>
            </a:pPr>
            <a:endParaRPr lang="en-IN" sz="2800" b="1">
              <a:solidFill>
                <a:srgbClr val="FFC000"/>
              </a:solidFill>
            </a:endParaRPr>
          </a:p>
          <a:p>
            <a:pPr>
              <a:lnSpc>
                <a:spcPct val="50000"/>
              </a:lnSpc>
            </a:pPr>
            <a:r>
              <a:rPr lang="en-IN" sz="2800" b="1">
                <a:solidFill>
                  <a:srgbClr val="FFC000"/>
                </a:solidFill>
              </a:rPr>
              <a:t>2. Choose a Database</a:t>
            </a:r>
          </a:p>
          <a:p>
            <a:pPr>
              <a:lnSpc>
                <a:spcPct val="50000"/>
              </a:lnSpc>
            </a:pPr>
            <a:endParaRPr lang="en-IN" sz="2800" b="1">
              <a:solidFill>
                <a:srgbClr val="FFC000"/>
              </a:solidFill>
            </a:endParaRPr>
          </a:p>
          <a:p>
            <a:pPr>
              <a:lnSpc>
                <a:spcPct val="50000"/>
              </a:lnSpc>
            </a:pPr>
            <a:r>
              <a:rPr lang="en-IN" sz="2800" b="1">
                <a:solidFill>
                  <a:srgbClr val="FFC000"/>
                </a:solidFill>
              </a:rPr>
              <a:t>3. Setup Database</a:t>
            </a:r>
          </a:p>
          <a:p>
            <a:pPr>
              <a:lnSpc>
                <a:spcPct val="50000"/>
              </a:lnSpc>
            </a:pPr>
            <a:r>
              <a:rPr lang="en-IN" sz="2800" b="1">
                <a:solidFill>
                  <a:srgbClr val="FFC000"/>
                </a:solidFill>
              </a:rPr>
              <a:t>   </a:t>
            </a:r>
          </a:p>
          <a:p>
            <a:pPr>
              <a:lnSpc>
                <a:spcPct val="50000"/>
              </a:lnSpc>
            </a:pPr>
            <a:r>
              <a:rPr lang="en-IN" sz="2800" b="1">
                <a:solidFill>
                  <a:srgbClr val="FFC000"/>
                </a:solidFill>
              </a:rPr>
              <a:t>4. Choose a Web Framework</a:t>
            </a:r>
          </a:p>
          <a:p>
            <a:pPr>
              <a:lnSpc>
                <a:spcPct val="50000"/>
              </a:lnSpc>
            </a:pPr>
            <a:endParaRPr lang="en-IN" sz="2800" b="1">
              <a:solidFill>
                <a:srgbClr val="FFC000"/>
              </a:solidFill>
            </a:endParaRPr>
          </a:p>
          <a:p>
            <a:pPr>
              <a:lnSpc>
                <a:spcPct val="50000"/>
              </a:lnSpc>
            </a:pPr>
            <a:r>
              <a:rPr lang="en-IN" sz="2800" b="1">
                <a:solidFill>
                  <a:srgbClr val="FFC000"/>
                </a:solidFill>
              </a:rPr>
              <a:t>5. Model Creation</a:t>
            </a:r>
          </a:p>
          <a:p>
            <a:pPr>
              <a:lnSpc>
                <a:spcPct val="50000"/>
              </a:lnSpc>
            </a:pPr>
            <a:r>
              <a:rPr lang="en-IN" sz="2800" b="1">
                <a:solidFill>
                  <a:srgbClr val="FFC000"/>
                </a:solidFill>
              </a:rPr>
              <a:t>   </a:t>
            </a:r>
          </a:p>
          <a:p>
            <a:pPr>
              <a:lnSpc>
                <a:spcPct val="50000"/>
              </a:lnSpc>
            </a:pPr>
            <a:r>
              <a:rPr lang="en-IN" sz="2800" b="1">
                <a:solidFill>
                  <a:srgbClr val="FFC000"/>
                </a:solidFill>
              </a:rPr>
              <a:t>6. Create Views/Routes</a:t>
            </a:r>
          </a:p>
          <a:p>
            <a:pPr>
              <a:lnSpc>
                <a:spcPct val="50000"/>
              </a:lnSpc>
            </a:pPr>
            <a:r>
              <a:rPr lang="en-IN" sz="2800" b="1">
                <a:solidFill>
                  <a:srgbClr val="FFC000"/>
                </a:solidFill>
              </a:rPr>
              <a:t>   </a:t>
            </a:r>
          </a:p>
          <a:p>
            <a:pPr>
              <a:lnSpc>
                <a:spcPct val="50000"/>
              </a:lnSpc>
            </a:pPr>
            <a:r>
              <a:rPr lang="en-IN" sz="2800" b="1">
                <a:solidFill>
                  <a:srgbClr val="FFC000"/>
                </a:solidFill>
              </a:rPr>
              <a:t>7. User Authentication</a:t>
            </a:r>
          </a:p>
          <a:p>
            <a:pPr>
              <a:lnSpc>
                <a:spcPct val="50000"/>
              </a:lnSpc>
            </a:pPr>
            <a:r>
              <a:rPr lang="en-IN" sz="2800" b="1">
                <a:solidFill>
                  <a:srgbClr val="FFC000"/>
                </a:solidFill>
              </a:rPr>
              <a:t>   </a:t>
            </a:r>
          </a:p>
          <a:p>
            <a:pPr>
              <a:lnSpc>
                <a:spcPct val="50000"/>
              </a:lnSpc>
            </a:pPr>
            <a:r>
              <a:rPr lang="en-IN" sz="2800" b="1">
                <a:solidFill>
                  <a:srgbClr val="FFC000"/>
                </a:solidFill>
              </a:rPr>
              <a:t>8. Frontend Development</a:t>
            </a:r>
          </a:p>
          <a:p>
            <a:pPr>
              <a:lnSpc>
                <a:spcPct val="50000"/>
              </a:lnSpc>
            </a:pPr>
            <a:r>
              <a:rPr lang="en-IN" sz="2800" b="1">
                <a:solidFill>
                  <a:srgbClr val="FFC000"/>
                </a:solidFill>
              </a:rPr>
              <a:t>   </a:t>
            </a:r>
          </a:p>
          <a:p>
            <a:pPr>
              <a:lnSpc>
                <a:spcPct val="50000"/>
              </a:lnSpc>
            </a:pPr>
            <a:r>
              <a:rPr lang="en-IN" sz="2800" b="1">
                <a:solidFill>
                  <a:srgbClr val="FFC000"/>
                </a:solidFill>
              </a:rPr>
              <a:t>9. Testing the units</a:t>
            </a:r>
          </a:p>
          <a:p>
            <a:pPr>
              <a:lnSpc>
                <a:spcPct val="50000"/>
              </a:lnSpc>
            </a:pPr>
            <a:r>
              <a:rPr lang="en-IN" sz="2800" b="1">
                <a:solidFill>
                  <a:srgbClr val="FFC000"/>
                </a:solidFill>
              </a:rPr>
              <a:t>    </a:t>
            </a:r>
          </a:p>
          <a:p>
            <a:pPr>
              <a:lnSpc>
                <a:spcPct val="50000"/>
              </a:lnSpc>
            </a:pPr>
            <a:r>
              <a:rPr lang="en-IN" sz="2800" b="1">
                <a:solidFill>
                  <a:srgbClr val="FFC000"/>
                </a:solidFill>
              </a:rPr>
              <a:t>10. Deployment </a:t>
            </a:r>
          </a:p>
          <a:p>
            <a:pPr>
              <a:lnSpc>
                <a:spcPct val="50000"/>
              </a:lnSpc>
            </a:pPr>
            <a:r>
              <a:rPr lang="en-IN" sz="2800" b="1">
                <a:solidFill>
                  <a:srgbClr val="FFC000"/>
                </a:solidFill>
              </a:rPr>
              <a:t>    </a:t>
            </a:r>
          </a:p>
          <a:p>
            <a:pPr>
              <a:lnSpc>
                <a:spcPct val="50000"/>
              </a:lnSpc>
            </a:pPr>
            <a:r>
              <a:rPr lang="en-IN" sz="2800" b="1">
                <a:solidFill>
                  <a:srgbClr val="FFC000"/>
                </a:solidFill>
              </a:rPr>
              <a:t>11. Implement Security Compliances</a:t>
            </a:r>
          </a:p>
          <a:p>
            <a:pPr>
              <a:lnSpc>
                <a:spcPct val="50000"/>
              </a:lnSpc>
            </a:pPr>
            <a:r>
              <a:rPr lang="en-IN" sz="2800" b="1">
                <a:solidFill>
                  <a:srgbClr val="FFC000"/>
                </a:solidFill>
              </a:rPr>
              <a:t>    </a:t>
            </a:r>
          </a:p>
          <a:p>
            <a:pPr>
              <a:lnSpc>
                <a:spcPct val="50000"/>
              </a:lnSpc>
            </a:pPr>
            <a:r>
              <a:rPr lang="en-IN" sz="2800" b="1">
                <a:solidFill>
                  <a:srgbClr val="FFC000"/>
                </a:solidFill>
              </a:rPr>
              <a:t>12. Maintenance and Updates</a:t>
            </a:r>
          </a:p>
        </p:txBody>
      </p:sp>
      <p:sp>
        <p:nvSpPr>
          <p:cNvPr id="1048610" name="TextBox 15"/>
          <p:cNvSpPr txBox="1"/>
          <p:nvPr/>
        </p:nvSpPr>
        <p:spPr>
          <a:xfrm>
            <a:off x="10589417" y="4448209"/>
            <a:ext cx="9448801" cy="2984500"/>
          </a:xfrm>
          <a:prstGeom prst="rect">
            <a:avLst/>
          </a:prstGeom>
          <a:noFill/>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IN" sz="4400" b="1" u="sng" dirty="0">
                <a:solidFill>
                  <a:srgbClr val="FFC000"/>
                </a:solidFill>
                <a:latin typeface="Calibri" panose="020F0502020204030204"/>
              </a:rPr>
              <a:t>TECHNOLOGY STACK :</a:t>
            </a:r>
          </a:p>
          <a:p>
            <a:endParaRPr lang="en-IN" sz="2400" b="1" dirty="0">
              <a:solidFill>
                <a:srgbClr val="FFC000"/>
              </a:solidFill>
            </a:endParaRPr>
          </a:p>
          <a:p>
            <a:r>
              <a:rPr lang="en-IN" sz="2400" dirty="0">
                <a:solidFill>
                  <a:srgbClr val="FFC000"/>
                </a:solidFill>
                <a:latin typeface="Calibri" panose="020F0502020204030204"/>
              </a:rPr>
              <a:t>*Html </a:t>
            </a:r>
          </a:p>
          <a:p>
            <a:r>
              <a:rPr lang="en-IN" sz="2400" dirty="0">
                <a:solidFill>
                  <a:srgbClr val="FFC000"/>
                </a:solidFill>
                <a:latin typeface="Calibri" panose="020F0502020204030204"/>
              </a:rPr>
              <a:t>*CSS</a:t>
            </a:r>
          </a:p>
          <a:p>
            <a:r>
              <a:rPr lang="en-IN" sz="2400" dirty="0">
                <a:solidFill>
                  <a:srgbClr val="FFC000"/>
                </a:solidFill>
                <a:latin typeface="Calibri" panose="020F0502020204030204"/>
              </a:rPr>
              <a:t>*FLASK</a:t>
            </a:r>
          </a:p>
          <a:p>
            <a:r>
              <a:rPr lang="en-IN" sz="2400" dirty="0">
                <a:solidFill>
                  <a:srgbClr val="FFC000"/>
                </a:solidFill>
                <a:latin typeface="Calibri" panose="020F0502020204030204"/>
              </a:rPr>
              <a:t>*PYTHON</a:t>
            </a:r>
          </a:p>
          <a:p>
            <a:r>
              <a:rPr lang="en-IN" sz="2400" dirty="0">
                <a:solidFill>
                  <a:srgbClr val="FFC000"/>
                </a:solidFill>
                <a:latin typeface="Calibri" panose="020F0502020204030204"/>
              </a:rPr>
              <a:t>*JAVA</a:t>
            </a:r>
            <a:r>
              <a:rPr lang="en-US" sz="2400" dirty="0">
                <a:solidFill>
                  <a:srgbClr val="FFC000"/>
                </a:solidFill>
                <a:latin typeface="Calibri" panose="020F0502020204030204"/>
              </a:rPr>
              <a:t> Script </a:t>
            </a:r>
            <a:endParaRPr lang="zh-CN" altLang="en-US"/>
          </a:p>
        </p:txBody>
      </p:sp>
      <p:pic>
        <p:nvPicPr>
          <p:cNvPr id="2" name="Picture 1"/>
          <p:cNvPicPr>
            <a:picLocks noChangeAspect="1"/>
          </p:cNvPicPr>
          <p:nvPr/>
        </p:nvPicPr>
        <p:blipFill>
          <a:blip r:embed="rId4"/>
          <a:stretch>
            <a:fillRect/>
          </a:stretch>
        </p:blipFill>
        <p:spPr>
          <a:xfrm>
            <a:off x="9352132" y="534025"/>
            <a:ext cx="4516267" cy="3618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12" name="AutoShape 2"/>
          <p:cNvSpPr/>
          <p:nvPr/>
        </p:nvSpPr>
        <p:spPr>
          <a:xfrm rot="-5400000">
            <a:off x="-3912141" y="5147024"/>
            <a:ext cx="10853325" cy="9525"/>
          </a:xfrm>
          <a:prstGeom prst="rect">
            <a:avLst/>
          </a:prstGeom>
          <a:solidFill>
            <a:srgbClr val="FFFFFF"/>
          </a:solidFill>
        </p:spPr>
      </p:sp>
      <p:sp>
        <p:nvSpPr>
          <p:cNvPr id="1048613" name="TextBox 3"/>
          <p:cNvSpPr txBox="1"/>
          <p:nvPr/>
        </p:nvSpPr>
        <p:spPr>
          <a:xfrm>
            <a:off x="16107561"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A00000000000000"/>
              </a:rPr>
              <a:t>04</a:t>
            </a:r>
          </a:p>
        </p:txBody>
      </p:sp>
      <p:sp>
        <p:nvSpPr>
          <p:cNvPr id="1048614" name="TextBox 4"/>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A00000000000000"/>
              </a:rPr>
              <a:t>PYEXPO 2K24</a:t>
            </a:r>
          </a:p>
        </p:txBody>
      </p:sp>
      <p:sp>
        <p:nvSpPr>
          <p:cNvPr id="1048615" name="TextBox 5"/>
          <p:cNvSpPr txBox="1"/>
          <p:nvPr/>
        </p:nvSpPr>
        <p:spPr>
          <a:xfrm>
            <a:off x="1738891" y="914400"/>
            <a:ext cx="15701384" cy="746760"/>
          </a:xfrm>
          <a:prstGeom prst="rect">
            <a:avLst/>
          </a:prstGeom>
        </p:spPr>
        <p:txBody>
          <a:bodyPr lIns="0" tIns="0" rIns="0" bIns="0" rtlCol="0" anchor="t">
            <a:spAutoFit/>
          </a:bodyPr>
          <a:lstStyle/>
          <a:p>
            <a:pPr algn="just">
              <a:lnSpc>
                <a:spcPts val="5880"/>
              </a:lnSpc>
            </a:pPr>
            <a:endParaRPr lang="en-US" sz="4200" dirty="0">
              <a:solidFill>
                <a:srgbClr val="FFFFFF"/>
              </a:solidFill>
              <a:latin typeface="Poppins" panose="00000500000000000000"/>
            </a:endParaRPr>
          </a:p>
        </p:txBody>
      </p:sp>
      <p:sp>
        <p:nvSpPr>
          <p:cNvPr id="1048616" name="AutoShape 6"/>
          <p:cNvSpPr/>
          <p:nvPr/>
        </p:nvSpPr>
        <p:spPr>
          <a:xfrm rot="-5400000">
            <a:off x="-463662" y="7328887"/>
            <a:ext cx="2422566" cy="9525"/>
          </a:xfrm>
          <a:prstGeom prst="rect">
            <a:avLst/>
          </a:prstGeom>
          <a:solidFill>
            <a:srgbClr val="FFFFFF"/>
          </a:solidFill>
        </p:spPr>
      </p:sp>
      <p:pic>
        <p:nvPicPr>
          <p:cNvPr id="2097153" name="Graphic 7" descr="Document with solid fill"/>
          <p:cNvPicPr>
            <a:picLocks noChangeAspect="1"/>
          </p:cNvPicPr>
          <p:nvPr/>
        </p:nvPicPr>
        <p:blipFill>
          <a:blip r:embed="rId2"/>
          <a:stretch>
            <a:fillRect/>
          </a:stretch>
        </p:blipFill>
        <p:spPr>
          <a:xfrm>
            <a:off x="9296400" y="4076700"/>
            <a:ext cx="914400" cy="914400"/>
          </a:xfrm>
          <a:prstGeom prst="rect">
            <a:avLst/>
          </a:prstGeom>
        </p:spPr>
      </p:pic>
      <p:pic>
        <p:nvPicPr>
          <p:cNvPr id="2097154" name="Graphic 9" descr="Document with solid fill"/>
          <p:cNvPicPr>
            <a:picLocks noChangeAspect="1"/>
          </p:cNvPicPr>
          <p:nvPr/>
        </p:nvPicPr>
        <p:blipFill>
          <a:blip r:embed="rId3"/>
          <a:stretch>
            <a:fillRect/>
          </a:stretch>
        </p:blipFill>
        <p:spPr>
          <a:xfrm>
            <a:off x="1905000" y="3627786"/>
            <a:ext cx="1905569" cy="1910942"/>
          </a:xfrm>
          <a:prstGeom prst="rect">
            <a:avLst/>
          </a:prstGeom>
        </p:spPr>
      </p:pic>
      <p:pic>
        <p:nvPicPr>
          <p:cNvPr id="2097155" name="Graphic 11" descr="Male profile with solid fill"/>
          <p:cNvPicPr>
            <a:picLocks noChangeAspect="1"/>
          </p:cNvPicPr>
          <p:nvPr/>
        </p:nvPicPr>
        <p:blipFill>
          <a:blip r:embed="rId4"/>
          <a:stretch>
            <a:fillRect/>
          </a:stretch>
        </p:blipFill>
        <p:spPr>
          <a:xfrm>
            <a:off x="4907210" y="3678176"/>
            <a:ext cx="1915094" cy="1910943"/>
          </a:xfrm>
          <a:prstGeom prst="rect">
            <a:avLst/>
          </a:prstGeom>
        </p:spPr>
      </p:pic>
      <p:pic>
        <p:nvPicPr>
          <p:cNvPr id="2097156" name="Graphic 17" descr="Medical with solid fill"/>
          <p:cNvPicPr>
            <a:picLocks noChangeAspect="1"/>
          </p:cNvPicPr>
          <p:nvPr/>
        </p:nvPicPr>
        <p:blipFill>
          <a:blip r:embed="rId5"/>
          <a:stretch>
            <a:fillRect/>
          </a:stretch>
        </p:blipFill>
        <p:spPr>
          <a:xfrm>
            <a:off x="12125325" y="6903819"/>
            <a:ext cx="1809746" cy="1641114"/>
          </a:xfrm>
          <a:prstGeom prst="rect">
            <a:avLst/>
          </a:prstGeom>
        </p:spPr>
      </p:pic>
      <p:pic>
        <p:nvPicPr>
          <p:cNvPr id="2097157" name="Graphic 19" descr="Clipboard with solid fill"/>
          <p:cNvPicPr>
            <a:picLocks noChangeAspect="1"/>
          </p:cNvPicPr>
          <p:nvPr/>
        </p:nvPicPr>
        <p:blipFill>
          <a:blip r:embed="rId6"/>
          <a:stretch>
            <a:fillRect/>
          </a:stretch>
        </p:blipFill>
        <p:spPr>
          <a:xfrm>
            <a:off x="8138590" y="3687907"/>
            <a:ext cx="1695450" cy="1790699"/>
          </a:xfrm>
          <a:prstGeom prst="rect">
            <a:avLst/>
          </a:prstGeom>
        </p:spPr>
      </p:pic>
      <p:pic>
        <p:nvPicPr>
          <p:cNvPr id="2097158" name="Graphic 21" descr="Schoolhouse with solid fill"/>
          <p:cNvPicPr>
            <a:picLocks noChangeAspect="1"/>
          </p:cNvPicPr>
          <p:nvPr/>
        </p:nvPicPr>
        <p:blipFill>
          <a:blip r:embed="rId7"/>
          <a:stretch>
            <a:fillRect/>
          </a:stretch>
        </p:blipFill>
        <p:spPr>
          <a:xfrm>
            <a:off x="12125325" y="3627786"/>
            <a:ext cx="2181223" cy="1910943"/>
          </a:xfrm>
          <a:prstGeom prst="rect">
            <a:avLst/>
          </a:prstGeom>
        </p:spPr>
      </p:pic>
      <p:pic>
        <p:nvPicPr>
          <p:cNvPr id="2097159" name="Graphic 23" descr="Stethoscope with solid fill"/>
          <p:cNvPicPr>
            <a:picLocks noChangeAspect="1"/>
          </p:cNvPicPr>
          <p:nvPr/>
        </p:nvPicPr>
        <p:blipFill>
          <a:blip r:embed="rId8"/>
          <a:stretch>
            <a:fillRect/>
          </a:stretch>
        </p:blipFill>
        <p:spPr>
          <a:xfrm>
            <a:off x="12125325" y="1181100"/>
            <a:ext cx="1733549" cy="1474324"/>
          </a:xfrm>
          <a:prstGeom prst="rect">
            <a:avLst/>
          </a:prstGeom>
        </p:spPr>
      </p:pic>
      <p:sp>
        <p:nvSpPr>
          <p:cNvPr id="1048617" name="Arrow: Right 26"/>
          <p:cNvSpPr/>
          <p:nvPr/>
        </p:nvSpPr>
        <p:spPr>
          <a:xfrm>
            <a:off x="3879318" y="4628535"/>
            <a:ext cx="872850" cy="304800"/>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8" name="Arrow: Right 27"/>
          <p:cNvSpPr/>
          <p:nvPr/>
        </p:nvSpPr>
        <p:spPr>
          <a:xfrm>
            <a:off x="6842979" y="4678925"/>
            <a:ext cx="872850" cy="304800"/>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19" name="Arrow: Right 29"/>
          <p:cNvSpPr/>
          <p:nvPr/>
        </p:nvSpPr>
        <p:spPr>
          <a:xfrm rot="19297854">
            <a:off x="9948434" y="2992242"/>
            <a:ext cx="1825730" cy="358337"/>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0" name="Arrow: Right 30"/>
          <p:cNvSpPr/>
          <p:nvPr/>
        </p:nvSpPr>
        <p:spPr>
          <a:xfrm>
            <a:off x="10149448" y="4653115"/>
            <a:ext cx="1599117" cy="286365"/>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48621" name="Arrow: Right 31"/>
          <p:cNvSpPr/>
          <p:nvPr/>
        </p:nvSpPr>
        <p:spPr>
          <a:xfrm rot="2327957">
            <a:off x="10059347" y="6249492"/>
            <a:ext cx="1693141" cy="315176"/>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8622" name="TextBox 32"/>
          <p:cNvSpPr txBox="1"/>
          <p:nvPr/>
        </p:nvSpPr>
        <p:spPr>
          <a:xfrm>
            <a:off x="14078481" y="1590050"/>
            <a:ext cx="2029080" cy="400110"/>
          </a:xfrm>
          <a:prstGeom prst="rect">
            <a:avLst/>
          </a:prstGeom>
          <a:noFill/>
        </p:spPr>
        <p:txBody>
          <a:bodyPr wrap="square" rtlCol="0">
            <a:spAutoFit/>
          </a:bodyPr>
          <a:lstStyle/>
          <a:p>
            <a:r>
              <a:rPr lang="en-IN" sz="2000" b="1" dirty="0">
                <a:solidFill>
                  <a:srgbClr val="FFC000"/>
                </a:solidFill>
              </a:rPr>
              <a:t>DOCTORS</a:t>
            </a:r>
          </a:p>
        </p:txBody>
      </p:sp>
      <p:sp>
        <p:nvSpPr>
          <p:cNvPr id="1048623" name="TextBox 33"/>
          <p:cNvSpPr txBox="1"/>
          <p:nvPr/>
        </p:nvSpPr>
        <p:spPr>
          <a:xfrm>
            <a:off x="14306548" y="4473131"/>
            <a:ext cx="2471693" cy="646331"/>
          </a:xfrm>
          <a:prstGeom prst="rect">
            <a:avLst/>
          </a:prstGeom>
          <a:noFill/>
        </p:spPr>
        <p:txBody>
          <a:bodyPr wrap="square" rtlCol="0">
            <a:spAutoFit/>
          </a:bodyPr>
          <a:lstStyle/>
          <a:p>
            <a:r>
              <a:rPr lang="en-IN" b="1" dirty="0">
                <a:solidFill>
                  <a:srgbClr val="FFC000"/>
                </a:solidFill>
              </a:rPr>
              <a:t>HEALTHCARE PROVIDERS</a:t>
            </a:r>
          </a:p>
        </p:txBody>
      </p:sp>
      <p:sp>
        <p:nvSpPr>
          <p:cNvPr id="1048624" name="TextBox 34"/>
          <p:cNvSpPr txBox="1"/>
          <p:nvPr/>
        </p:nvSpPr>
        <p:spPr>
          <a:xfrm>
            <a:off x="14306548" y="7505701"/>
            <a:ext cx="1466852" cy="369332"/>
          </a:xfrm>
          <a:prstGeom prst="rect">
            <a:avLst/>
          </a:prstGeom>
          <a:noFill/>
        </p:spPr>
        <p:txBody>
          <a:bodyPr wrap="square" rtlCol="0">
            <a:spAutoFit/>
          </a:bodyPr>
          <a:lstStyle/>
          <a:p>
            <a:r>
              <a:rPr lang="en-IN" b="1" dirty="0">
                <a:solidFill>
                  <a:srgbClr val="FFC000"/>
                </a:solidFill>
              </a:rPr>
              <a:t>PHARMACY</a:t>
            </a:r>
          </a:p>
        </p:txBody>
      </p:sp>
      <p:sp>
        <p:nvSpPr>
          <p:cNvPr id="1048625" name="TextBox 35"/>
          <p:cNvSpPr txBox="1"/>
          <p:nvPr/>
        </p:nvSpPr>
        <p:spPr>
          <a:xfrm>
            <a:off x="5275124" y="5671076"/>
            <a:ext cx="1179265" cy="369332"/>
          </a:xfrm>
          <a:prstGeom prst="rect">
            <a:avLst/>
          </a:prstGeom>
          <a:noFill/>
        </p:spPr>
        <p:txBody>
          <a:bodyPr wrap="square" rtlCol="0">
            <a:spAutoFit/>
          </a:bodyPr>
          <a:lstStyle/>
          <a:p>
            <a:r>
              <a:rPr lang="en-IN" b="1" dirty="0">
                <a:solidFill>
                  <a:srgbClr val="FFC000"/>
                </a:solidFill>
              </a:rPr>
              <a:t>PATIENT</a:t>
            </a:r>
          </a:p>
        </p:txBody>
      </p:sp>
      <p:sp>
        <p:nvSpPr>
          <p:cNvPr id="1048626" name="TextBox 36"/>
          <p:cNvSpPr txBox="1"/>
          <p:nvPr/>
        </p:nvSpPr>
        <p:spPr>
          <a:xfrm>
            <a:off x="8501716" y="5753808"/>
            <a:ext cx="1160213" cy="646331"/>
          </a:xfrm>
          <a:prstGeom prst="rect">
            <a:avLst/>
          </a:prstGeom>
          <a:noFill/>
        </p:spPr>
        <p:txBody>
          <a:bodyPr wrap="square" rtlCol="0">
            <a:spAutoFit/>
          </a:bodyPr>
          <a:lstStyle/>
          <a:p>
            <a:r>
              <a:rPr lang="en-IN" b="1" dirty="0">
                <a:solidFill>
                  <a:srgbClr val="FFC000"/>
                </a:solidFill>
              </a:rPr>
              <a:t>MEDICAL REPORT</a:t>
            </a:r>
          </a:p>
        </p:txBody>
      </p:sp>
      <p:sp>
        <p:nvSpPr>
          <p:cNvPr id="1048627" name="TextBox 37"/>
          <p:cNvSpPr txBox="1"/>
          <p:nvPr/>
        </p:nvSpPr>
        <p:spPr>
          <a:xfrm>
            <a:off x="2450690" y="5671076"/>
            <a:ext cx="789397" cy="400110"/>
          </a:xfrm>
          <a:prstGeom prst="rect">
            <a:avLst/>
          </a:prstGeom>
          <a:noFill/>
        </p:spPr>
        <p:txBody>
          <a:bodyPr wrap="square" rtlCol="0">
            <a:spAutoFit/>
          </a:bodyPr>
          <a:lstStyle/>
          <a:p>
            <a:r>
              <a:rPr lang="en-IN" sz="2000" b="1" dirty="0">
                <a:solidFill>
                  <a:srgbClr val="FFC000"/>
                </a:solidFill>
              </a:rPr>
              <a:t>EMR</a:t>
            </a:r>
          </a:p>
        </p:txBody>
      </p:sp>
      <p:sp>
        <p:nvSpPr>
          <p:cNvPr id="1048628" name="TextBox 38"/>
          <p:cNvSpPr txBox="1"/>
          <p:nvPr/>
        </p:nvSpPr>
        <p:spPr>
          <a:xfrm>
            <a:off x="2050517" y="354690"/>
            <a:ext cx="3657601" cy="646331"/>
          </a:xfrm>
          <a:prstGeom prst="rect">
            <a:avLst/>
          </a:prstGeom>
          <a:noFill/>
        </p:spPr>
        <p:txBody>
          <a:bodyPr wrap="square" rtlCol="0">
            <a:spAutoFit/>
          </a:bodyPr>
          <a:lstStyle/>
          <a:p>
            <a:r>
              <a:rPr lang="en-IN" sz="3600" b="1" u="sng" dirty="0">
                <a:solidFill>
                  <a:srgbClr val="FFC000"/>
                </a:solidFill>
              </a:rPr>
              <a:t>FLOWCHART:</a:t>
            </a:r>
          </a:p>
        </p:txBody>
      </p:sp>
      <p:sp>
        <p:nvSpPr>
          <p:cNvPr id="1048629" name="TextBox 40"/>
          <p:cNvSpPr txBox="1"/>
          <p:nvPr/>
        </p:nvSpPr>
        <p:spPr>
          <a:xfrm>
            <a:off x="2188398" y="6718232"/>
            <a:ext cx="5182177" cy="3126740"/>
          </a:xfrm>
          <a:prstGeom prst="rect">
            <a:avLst/>
          </a:prstGeom>
          <a:noFill/>
        </p:spPr>
        <p:txBody>
          <a:bodyPr wrap="square" rtlCol="0">
            <a:spAutoFit/>
          </a:bodyPr>
          <a:lstStyle/>
          <a:p>
            <a:r>
              <a:rPr lang="en-IN" sz="4000" b="1" u="sng" dirty="0">
                <a:solidFill>
                  <a:srgbClr val="FFC000"/>
                </a:solidFill>
              </a:rPr>
              <a:t>OBJECTIVE:</a:t>
            </a:r>
          </a:p>
          <a:p>
            <a:endParaRPr lang="en-IN" sz="2000" b="1" dirty="0">
              <a:solidFill>
                <a:srgbClr val="FFC000"/>
              </a:solidFill>
            </a:endParaRPr>
          </a:p>
          <a:p>
            <a:r>
              <a:rPr lang="en-IN" sz="2000" b="1" dirty="0">
                <a:solidFill>
                  <a:srgbClr val="FFC000"/>
                </a:solidFill>
              </a:rPr>
              <a:t>Main point of this platform is to ensure quick details of patients in case of emergency situations and giving them the optimal treatment rather than spending time on manual health records. Thus this helps to save so many lives and helps to avoid misdiagnosis and medical errors…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30" name="AutoShape 2"/>
          <p:cNvSpPr/>
          <p:nvPr/>
        </p:nvSpPr>
        <p:spPr>
          <a:xfrm rot="-5400000">
            <a:off x="-3912141" y="5147024"/>
            <a:ext cx="10853325" cy="9525"/>
          </a:xfrm>
          <a:prstGeom prst="rect">
            <a:avLst/>
          </a:prstGeom>
          <a:solidFill>
            <a:srgbClr val="FFFFFF"/>
          </a:solidFill>
        </p:spPr>
      </p:sp>
      <p:sp>
        <p:nvSpPr>
          <p:cNvPr id="1048632" name="TextBox 4"/>
          <p:cNvSpPr txBox="1"/>
          <p:nvPr/>
        </p:nvSpPr>
        <p:spPr>
          <a:xfrm>
            <a:off x="16094646" y="8767625"/>
            <a:ext cx="2180439" cy="1192634"/>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A00000000000000"/>
              </a:rPr>
              <a:t>05</a:t>
            </a:r>
          </a:p>
        </p:txBody>
      </p:sp>
      <p:sp>
        <p:nvSpPr>
          <p:cNvPr id="1048633"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A00000000000000"/>
              </a:rPr>
              <a:t>PYEXPO 2K24</a:t>
            </a:r>
          </a:p>
        </p:txBody>
      </p:sp>
      <p:sp>
        <p:nvSpPr>
          <p:cNvPr id="1048634" name="Freeform 6"/>
          <p:cNvSpPr/>
          <p:nvPr/>
        </p:nvSpPr>
        <p:spPr>
          <a:xfrm>
            <a:off x="13668375" y="86854"/>
            <a:ext cx="4606710" cy="4828046"/>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48635" name="AutoShape 7"/>
          <p:cNvSpPr/>
          <p:nvPr/>
        </p:nvSpPr>
        <p:spPr>
          <a:xfrm rot="-5400000">
            <a:off x="-463662" y="7328887"/>
            <a:ext cx="2422566" cy="9525"/>
          </a:xfrm>
          <a:prstGeom prst="rect">
            <a:avLst/>
          </a:prstGeom>
          <a:solidFill>
            <a:srgbClr val="FFFFFF"/>
          </a:solidFill>
        </p:spPr>
      </p:sp>
      <p:pic>
        <p:nvPicPr>
          <p:cNvPr id="3" name="Picture 2" descr="mano"/>
          <p:cNvPicPr>
            <a:picLocks noChangeAspect="1"/>
          </p:cNvPicPr>
          <p:nvPr/>
        </p:nvPicPr>
        <p:blipFill>
          <a:blip r:embed="rId3"/>
          <a:stretch>
            <a:fillRect/>
          </a:stretch>
        </p:blipFill>
        <p:spPr>
          <a:xfrm>
            <a:off x="2842260" y="800100"/>
            <a:ext cx="13622020" cy="7930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30" name="AutoShape 2"/>
          <p:cNvSpPr/>
          <p:nvPr/>
        </p:nvSpPr>
        <p:spPr>
          <a:xfrm rot="-5400000">
            <a:off x="-3912141" y="5147024"/>
            <a:ext cx="10853325" cy="9525"/>
          </a:xfrm>
          <a:prstGeom prst="rect">
            <a:avLst/>
          </a:prstGeom>
          <a:solidFill>
            <a:srgbClr val="FFFFFF"/>
          </a:solidFill>
        </p:spPr>
      </p:sp>
      <p:sp>
        <p:nvSpPr>
          <p:cNvPr id="1048631" name="TextBox 3"/>
          <p:cNvSpPr txBox="1"/>
          <p:nvPr/>
        </p:nvSpPr>
        <p:spPr>
          <a:xfrm>
            <a:off x="2362044" y="1714373"/>
            <a:ext cx="13164081" cy="4237990"/>
          </a:xfrm>
          <a:prstGeom prst="rect">
            <a:avLst/>
          </a:prstGeom>
        </p:spPr>
        <p:txBody>
          <a:bodyPr lIns="0" tIns="0" rIns="0" bIns="0" rtlCol="0" anchor="t">
            <a:spAutoFit/>
          </a:bodyPr>
          <a:lstStyle/>
          <a:p>
            <a:pPr>
              <a:lnSpc>
                <a:spcPts val="6610"/>
              </a:lnSpc>
            </a:pPr>
            <a:r>
              <a:rPr lang="en-IN" altLang="en-US" sz="4000" i="1" dirty="0">
                <a:solidFill>
                  <a:schemeClr val="bg1"/>
                </a:solidFill>
                <a:latin typeface="Open Sauce Heavy" panose="00000A00000000000000"/>
              </a:rPr>
              <a:t>TEAM MEMBERS NAME</a:t>
            </a:r>
            <a:r>
              <a:rPr lang="en-IN" altLang="en-US" sz="4000" i="1" dirty="0">
                <a:solidFill>
                  <a:srgbClr val="F6B032"/>
                </a:solidFill>
                <a:highlight>
                  <a:srgbClr val="C0C0C0"/>
                </a:highlight>
                <a:latin typeface="Open Sauce Heavy" panose="00000A00000000000000"/>
              </a:rPr>
              <a:t>:</a:t>
            </a:r>
          </a:p>
          <a:p>
            <a:pPr marL="571500" indent="-571500">
              <a:lnSpc>
                <a:spcPts val="6610"/>
              </a:lnSpc>
              <a:buFont typeface="Wingdings" panose="05000000000000000000" charset="0"/>
              <a:buChar char="q"/>
            </a:pPr>
            <a:r>
              <a:rPr lang="en-IN" altLang="en-US" sz="4000" b="1" i="1" dirty="0">
                <a:solidFill>
                  <a:srgbClr val="F6B032"/>
                </a:solidFill>
                <a:latin typeface="Open Sauce Heavy" panose="00000A00000000000000"/>
              </a:rPr>
              <a:t>SAIF S </a:t>
            </a:r>
            <a:r>
              <a:rPr lang="en-IN" altLang="en-US" sz="4000" i="1" dirty="0">
                <a:solidFill>
                  <a:srgbClr val="F6B032"/>
                </a:solidFill>
                <a:latin typeface="Open Sauce Heavy" panose="00000A00000000000000"/>
              </a:rPr>
              <a:t> (23ECB21)</a:t>
            </a:r>
            <a:endParaRPr lang="en-IN" altLang="en-US" sz="4000" u="sng" dirty="0">
              <a:solidFill>
                <a:srgbClr val="F6B032"/>
              </a:solidFill>
              <a:latin typeface="Open Sauce Heavy" panose="00000A00000000000000"/>
            </a:endParaRPr>
          </a:p>
          <a:p>
            <a:pPr marL="571500" indent="-571500">
              <a:lnSpc>
                <a:spcPts val="6610"/>
              </a:lnSpc>
              <a:buFont typeface="Wingdings" panose="05000000000000000000" charset="0"/>
              <a:buChar char="q"/>
            </a:pPr>
            <a:r>
              <a:rPr lang="en-IN" altLang="en-US" sz="4000" i="1" dirty="0">
                <a:solidFill>
                  <a:srgbClr val="F6B032"/>
                </a:solidFill>
                <a:latin typeface="Open Sauce Heavy" panose="00000A00000000000000"/>
              </a:rPr>
              <a:t>MANOAJKUMAR  R (23ECB01)</a:t>
            </a:r>
          </a:p>
          <a:p>
            <a:pPr marL="571500" indent="-571500">
              <a:lnSpc>
                <a:spcPts val="6610"/>
              </a:lnSpc>
              <a:buFont typeface="Wingdings" panose="05000000000000000000" charset="0"/>
              <a:buChar char="q"/>
            </a:pPr>
            <a:r>
              <a:rPr lang="en-IN" altLang="en-US" sz="4000" i="1" dirty="0">
                <a:solidFill>
                  <a:srgbClr val="F6B032"/>
                </a:solidFill>
                <a:latin typeface="Open Sauce Heavy" panose="00000A00000000000000"/>
              </a:rPr>
              <a:t>SAKTHIVIYASH G (23ECB22)</a:t>
            </a:r>
          </a:p>
          <a:p>
            <a:pPr marL="571500" indent="-571500">
              <a:lnSpc>
                <a:spcPts val="6610"/>
              </a:lnSpc>
              <a:buFont typeface="Wingdings" panose="05000000000000000000" charset="0"/>
              <a:buChar char="q"/>
            </a:pPr>
            <a:r>
              <a:rPr lang="en-IN" altLang="en-US" sz="4000" i="1" dirty="0">
                <a:solidFill>
                  <a:srgbClr val="F6B032"/>
                </a:solidFill>
                <a:latin typeface="Open Sauce Heavy" panose="00000A00000000000000"/>
              </a:rPr>
              <a:t>PRADEEP P   (23ECB12)</a:t>
            </a:r>
            <a:r>
              <a:rPr lang="en-IN" altLang="en-US" sz="4000" dirty="0">
                <a:solidFill>
                  <a:srgbClr val="F6B032"/>
                </a:solidFill>
                <a:latin typeface="Open Sauce Heavy" panose="00000A00000000000000"/>
              </a:rPr>
              <a:t> </a:t>
            </a:r>
            <a:r>
              <a:rPr lang="en-IN" altLang="en-US" sz="4000" u="sng" dirty="0">
                <a:solidFill>
                  <a:srgbClr val="F6B032"/>
                </a:solidFill>
                <a:latin typeface="Open Sauce Heavy" panose="00000A00000000000000"/>
              </a:rPr>
              <a:t>     </a:t>
            </a:r>
          </a:p>
        </p:txBody>
      </p:sp>
      <p:sp>
        <p:nvSpPr>
          <p:cNvPr id="1048632" name="TextBox 4"/>
          <p:cNvSpPr txBox="1"/>
          <p:nvPr/>
        </p:nvSpPr>
        <p:spPr>
          <a:xfrm>
            <a:off x="16094646" y="8767625"/>
            <a:ext cx="2180439" cy="1193800"/>
          </a:xfrm>
          <a:prstGeom prst="rect">
            <a:avLst/>
          </a:prstGeom>
        </p:spPr>
        <p:txBody>
          <a:bodyPr lIns="0" tIns="0" rIns="0" bIns="0" rtlCol="0" anchor="t">
            <a:spAutoFit/>
          </a:bodyPr>
          <a:lstStyle/>
          <a:p>
            <a:pPr algn="just">
              <a:lnSpc>
                <a:spcPts val="9310"/>
              </a:lnSpc>
            </a:pPr>
            <a:r>
              <a:rPr lang="en-US" sz="8000" dirty="0">
                <a:solidFill>
                  <a:srgbClr val="F6B032"/>
                </a:solidFill>
                <a:latin typeface="Open Sauce Heavy" panose="00000A00000000000000"/>
              </a:rPr>
              <a:t>0</a:t>
            </a:r>
            <a:r>
              <a:rPr lang="en-IN" altLang="en-US" sz="8000" dirty="0">
                <a:solidFill>
                  <a:srgbClr val="F6B032"/>
                </a:solidFill>
                <a:latin typeface="Open Sauce Heavy" panose="00000A00000000000000"/>
              </a:rPr>
              <a:t>6</a:t>
            </a:r>
          </a:p>
        </p:txBody>
      </p:sp>
      <p:sp>
        <p:nvSpPr>
          <p:cNvPr id="1048633" name="TextBox 5"/>
          <p:cNvSpPr txBox="1"/>
          <p:nvPr/>
        </p:nvSpPr>
        <p:spPr>
          <a:xfrm rot="-5400000">
            <a:off x="-40146" y="9071324"/>
            <a:ext cx="1537434" cy="240436"/>
          </a:xfrm>
          <a:prstGeom prst="rect">
            <a:avLst/>
          </a:prstGeom>
        </p:spPr>
        <p:txBody>
          <a:bodyPr lIns="0" tIns="0" rIns="0" bIns="0" rtlCol="0" anchor="t">
            <a:spAutoFit/>
          </a:bodyPr>
          <a:lstStyle/>
          <a:p>
            <a:pPr>
              <a:lnSpc>
                <a:spcPts val="1960"/>
              </a:lnSpc>
            </a:pPr>
            <a:r>
              <a:rPr lang="en-US" sz="1400">
                <a:solidFill>
                  <a:srgbClr val="F6B032"/>
                </a:solidFill>
                <a:latin typeface="Open Sauce Heavy" panose="00000A00000000000000"/>
              </a:rPr>
              <a:t>PYEXPO 2K24</a:t>
            </a:r>
          </a:p>
        </p:txBody>
      </p:sp>
      <p:sp>
        <p:nvSpPr>
          <p:cNvPr id="1048634" name="Freeform 6"/>
          <p:cNvSpPr/>
          <p:nvPr/>
        </p:nvSpPr>
        <p:spPr>
          <a:xfrm>
            <a:off x="13668375" y="86854"/>
            <a:ext cx="4606710" cy="4828046"/>
          </a:xfrm>
          <a:custGeom>
            <a:avLst/>
            <a:gdLst/>
            <a:ahLst/>
            <a:cxnLst/>
            <a:rect l="l" t="t" r="r" b="b"/>
            <a:pathLst>
              <a:path w="7244671" h="7172513">
                <a:moveTo>
                  <a:pt x="0" y="0"/>
                </a:moveTo>
                <a:lnTo>
                  <a:pt x="7244671" y="0"/>
                </a:lnTo>
                <a:lnTo>
                  <a:pt x="7244671" y="7172513"/>
                </a:lnTo>
                <a:lnTo>
                  <a:pt x="0" y="7172513"/>
                </a:lnTo>
                <a:lnTo>
                  <a:pt x="0" y="0"/>
                </a:lnTo>
                <a:close/>
              </a:path>
            </a:pathLst>
          </a:custGeom>
          <a:blipFill>
            <a:blip r:embed="rId2">
              <a:alphaModFix amt="13000"/>
            </a:blip>
            <a:stretch>
              <a:fillRect/>
            </a:stretch>
          </a:blipFill>
        </p:spPr>
      </p:sp>
      <p:sp>
        <p:nvSpPr>
          <p:cNvPr id="1048635" name="AutoShape 7"/>
          <p:cNvSpPr/>
          <p:nvPr/>
        </p:nvSpPr>
        <p:spPr>
          <a:xfrm rot="-5400000">
            <a:off x="-463662" y="7328887"/>
            <a:ext cx="2422566" cy="9525"/>
          </a:xfrm>
          <a:prstGeom prst="rect">
            <a:avLst/>
          </a:prstGeom>
          <a:solidFill>
            <a:srgbClr val="FFFFFF"/>
          </a:solidFill>
        </p:spPr>
      </p:sp>
      <p:pic>
        <p:nvPicPr>
          <p:cNvPr id="111" name="Picture 110"/>
          <p:cNvPicPr/>
          <p:nvPr/>
        </p:nvPicPr>
        <p:blipFill>
          <a:blip r:embed="rId3"/>
          <a:stretch>
            <a:fillRect/>
          </a:stretch>
        </p:blipFill>
        <p:spPr>
          <a:xfrm>
            <a:off x="12725400" y="5100955"/>
            <a:ext cx="4517390" cy="3480435"/>
          </a:xfrm>
          <a:prstGeom prst="rect">
            <a:avLst/>
          </a:prstGeom>
          <a:noFill/>
          <a:ln w="9525">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313</Words>
  <Application>Microsoft Office PowerPoint</Application>
  <PresentationFormat>Custom</PresentationFormat>
  <Paragraphs>85</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Open Sauce Heavy</vt:lpstr>
      <vt:lpstr>Wingdings</vt:lpstr>
      <vt:lpstr>Arial</vt:lpstr>
      <vt:lpstr>Poppins Light</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Py-Expo 2024</dc:title>
  <dc:creator>USER</dc:creator>
  <cp:lastModifiedBy>obitorinuchihauzumaki@gmail.com</cp:lastModifiedBy>
  <cp:revision>4</cp:revision>
  <dcterms:created xsi:type="dcterms:W3CDTF">2006-08-15T02:00:00Z</dcterms:created>
  <dcterms:modified xsi:type="dcterms:W3CDTF">2024-03-14T08:11:48Z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b27b09343e914431bc5ee25ff7bb20bb</vt:lpwstr>
  </property>
  <property fmtid="{D5CDD505-2E9C-101B-9397-08002B2CF9AE}" pid="3" name="KSOProductBuildVer">
    <vt:lpwstr>1033-11.2.0.11225</vt:lpwstr>
  </property>
</Properties>
</file>