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5"/>
    <p:sldId id="257" r:id="rId46"/>
    <p:sldId id="258" r:id="rId47"/>
    <p:sldId id="259" r:id="rId48"/>
    <p:sldId id="260" r:id="rId49"/>
    <p:sldId id="261" r:id="rId50"/>
    <p:sldId id="262" r:id="rId51"/>
  </p:sldIdLst>
  <p:sldSz cx="18288000" cy="10287000"/>
  <p:notesSz cx="6858000" cy="9144000"/>
  <p:embeddedFontLst>
    <p:embeddedFont>
      <p:font typeface="Tenor Sans" charset="1" panose="020000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Archivo Black" charset="1" panose="020B0A03020202020B04"/>
      <p:regular r:id="rId11"/>
    </p:embeddedFont>
    <p:embeddedFont>
      <p:font typeface="Shrikhand" charset="1" panose="02000000000000000000"/>
      <p:regular r:id="rId12"/>
    </p:embeddedFont>
    <p:embeddedFont>
      <p:font typeface="DM Serif Display" charset="1" panose="00000000000000000000"/>
      <p:regular r:id="rId13"/>
    </p:embeddedFont>
    <p:embeddedFont>
      <p:font typeface="DM Serif Display Italics" charset="1" panose="00000000000000000000"/>
      <p:regular r:id="rId14"/>
    </p:embeddedFont>
    <p:embeddedFont>
      <p:font typeface="Poppins" charset="1" panose="000005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 Italics" charset="1" panose="00000500000000000000"/>
      <p:regular r:id="rId17"/>
    </p:embeddedFont>
    <p:embeddedFont>
      <p:font typeface="Poppins Bold Italics" charset="1" panose="00000800000000000000"/>
      <p:regular r:id="rId18"/>
    </p:embeddedFont>
    <p:embeddedFont>
      <p:font typeface="Poppins Thin" charset="1" panose="00000300000000000000"/>
      <p:regular r:id="rId19"/>
    </p:embeddedFont>
    <p:embeddedFont>
      <p:font typeface="Poppins Thin Italics" charset="1" panose="00000300000000000000"/>
      <p:regular r:id="rId20"/>
    </p:embeddedFont>
    <p:embeddedFont>
      <p:font typeface="Poppins Extra-Light" charset="1" panose="00000300000000000000"/>
      <p:regular r:id="rId21"/>
    </p:embeddedFont>
    <p:embeddedFont>
      <p:font typeface="Poppins Extra-Light Italics" charset="1" panose="00000300000000000000"/>
      <p:regular r:id="rId22"/>
    </p:embeddedFont>
    <p:embeddedFont>
      <p:font typeface="Poppins Light" charset="1" panose="00000400000000000000"/>
      <p:regular r:id="rId23"/>
    </p:embeddedFont>
    <p:embeddedFont>
      <p:font typeface="Poppins Light Italics" charset="1" panose="00000400000000000000"/>
      <p:regular r:id="rId24"/>
    </p:embeddedFont>
    <p:embeddedFont>
      <p:font typeface="Poppins Medium" charset="1" panose="00000600000000000000"/>
      <p:regular r:id="rId25"/>
    </p:embeddedFont>
    <p:embeddedFont>
      <p:font typeface="Poppins Medium Italics" charset="1" panose="00000600000000000000"/>
      <p:regular r:id="rId26"/>
    </p:embeddedFont>
    <p:embeddedFont>
      <p:font typeface="Poppins Semi-Bold" charset="1" panose="00000700000000000000"/>
      <p:regular r:id="rId27"/>
    </p:embeddedFont>
    <p:embeddedFont>
      <p:font typeface="Poppins Semi-Bold Italics" charset="1" panose="00000700000000000000"/>
      <p:regular r:id="rId28"/>
    </p:embeddedFont>
    <p:embeddedFont>
      <p:font typeface="Poppins Ultra-Bold" charset="1" panose="00000900000000000000"/>
      <p:regular r:id="rId29"/>
    </p:embeddedFont>
    <p:embeddedFont>
      <p:font typeface="Poppins Ultra-Bold Italics" charset="1" panose="00000900000000000000"/>
      <p:regular r:id="rId30"/>
    </p:embeddedFont>
    <p:embeddedFont>
      <p:font typeface="Poppins Heavy" charset="1" panose="00000A00000000000000"/>
      <p:regular r:id="rId31"/>
    </p:embeddedFont>
    <p:embeddedFont>
      <p:font typeface="Poppins Heavy Italics" charset="1" panose="00000A00000000000000"/>
      <p:regular r:id="rId32"/>
    </p:embeddedFont>
    <p:embeddedFont>
      <p:font typeface="Open Sauce" charset="1" panose="00000500000000000000"/>
      <p:regular r:id="rId33"/>
    </p:embeddedFont>
    <p:embeddedFont>
      <p:font typeface="Open Sauce Bold" charset="1" panose="00000800000000000000"/>
      <p:regular r:id="rId34"/>
    </p:embeddedFont>
    <p:embeddedFont>
      <p:font typeface="Open Sauce Italics" charset="1" panose="00000500000000000000"/>
      <p:regular r:id="rId35"/>
    </p:embeddedFont>
    <p:embeddedFont>
      <p:font typeface="Open Sauce Bold Italics" charset="1" panose="00000800000000000000"/>
      <p:regular r:id="rId36"/>
    </p:embeddedFont>
    <p:embeddedFont>
      <p:font typeface="Open Sauce Light" charset="1" panose="00000400000000000000"/>
      <p:regular r:id="rId37"/>
    </p:embeddedFont>
    <p:embeddedFont>
      <p:font typeface="Open Sauce Light Italics" charset="1" panose="00000400000000000000"/>
      <p:regular r:id="rId38"/>
    </p:embeddedFont>
    <p:embeddedFont>
      <p:font typeface="Open Sauce Medium" charset="1" panose="00000600000000000000"/>
      <p:regular r:id="rId39"/>
    </p:embeddedFont>
    <p:embeddedFont>
      <p:font typeface="Open Sauce Medium Italics" charset="1" panose="00000600000000000000"/>
      <p:regular r:id="rId40"/>
    </p:embeddedFont>
    <p:embeddedFont>
      <p:font typeface="Open Sauce Semi-Bold" charset="1" panose="00000700000000000000"/>
      <p:regular r:id="rId41"/>
    </p:embeddedFont>
    <p:embeddedFont>
      <p:font typeface="Open Sauce Semi-Bold Italics" charset="1" panose="00000700000000000000"/>
      <p:regular r:id="rId42"/>
    </p:embeddedFont>
    <p:embeddedFont>
      <p:font typeface="Open Sauce Heavy" charset="1" panose="00000A00000000000000"/>
      <p:regular r:id="rId43"/>
    </p:embeddedFont>
    <p:embeddedFont>
      <p:font typeface="Open Sauce Heavy Italics" charset="1" panose="00000A0000000000000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slides/slide1.xml" Type="http://schemas.openxmlformats.org/officeDocument/2006/relationships/slide"/><Relationship Id="rId46" Target="slides/slide2.xml" Type="http://schemas.openxmlformats.org/officeDocument/2006/relationships/slide"/><Relationship Id="rId47" Target="slides/slide3.xml" Type="http://schemas.openxmlformats.org/officeDocument/2006/relationships/slide"/><Relationship Id="rId48" Target="slides/slide4.xml" Type="http://schemas.openxmlformats.org/officeDocument/2006/relationships/slide"/><Relationship Id="rId49" Target="slides/slide5.xml" Type="http://schemas.openxmlformats.org/officeDocument/2006/relationships/slide"/><Relationship Id="rId5" Target="tableStyles.xml" Type="http://schemas.openxmlformats.org/officeDocument/2006/relationships/tableStyles"/><Relationship Id="rId50" Target="slides/slide6.xml" Type="http://schemas.openxmlformats.org/officeDocument/2006/relationships/slide"/><Relationship Id="rId51" Target="slides/slide7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0872" y="8061710"/>
            <a:ext cx="13272938" cy="10020"/>
            <a:chOff x="0" y="0"/>
            <a:chExt cx="17697251" cy="13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97196" cy="13335"/>
            </a:xfrm>
            <a:custGeom>
              <a:avLst/>
              <a:gdLst/>
              <a:ahLst/>
              <a:cxnLst/>
              <a:rect r="r" b="b" t="t" l="l"/>
              <a:pathLst>
                <a:path h="13335" w="17697196">
                  <a:moveTo>
                    <a:pt x="0" y="0"/>
                  </a:moveTo>
                  <a:lnTo>
                    <a:pt x="17697196" y="0"/>
                  </a:lnTo>
                  <a:lnTo>
                    <a:pt x="17697196" y="13335"/>
                  </a:lnTo>
                  <a:lnTo>
                    <a:pt x="0" y="133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3912141" y="5147024"/>
            <a:ext cx="10853325" cy="9525"/>
            <a:chOff x="0" y="0"/>
            <a:chExt cx="1447110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471142" cy="12700"/>
            </a:xfrm>
            <a:custGeom>
              <a:avLst/>
              <a:gdLst/>
              <a:ahLst/>
              <a:cxnLst/>
              <a:rect r="r" b="b" t="t" l="l"/>
              <a:pathLst>
                <a:path h="12700" w="14471142">
                  <a:moveTo>
                    <a:pt x="0" y="0"/>
                  </a:moveTo>
                  <a:lnTo>
                    <a:pt x="14471142" y="0"/>
                  </a:lnTo>
                  <a:lnTo>
                    <a:pt x="14471142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-463662" y="7328887"/>
            <a:ext cx="2422566" cy="9525"/>
            <a:chOff x="0" y="0"/>
            <a:chExt cx="3230088" cy="127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30118" cy="12700"/>
            </a:xfrm>
            <a:custGeom>
              <a:avLst/>
              <a:gdLst/>
              <a:ahLst/>
              <a:cxnLst/>
              <a:rect r="r" b="b" t="t" l="l"/>
              <a:pathLst>
                <a:path h="12700" w="3230118">
                  <a:moveTo>
                    <a:pt x="0" y="0"/>
                  </a:moveTo>
                  <a:lnTo>
                    <a:pt x="3230118" y="0"/>
                  </a:lnTo>
                  <a:lnTo>
                    <a:pt x="3230118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800308" y="762510"/>
            <a:ext cx="3026031" cy="2905519"/>
            <a:chOff x="0" y="0"/>
            <a:chExt cx="4034708" cy="38740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34663" cy="3874008"/>
            </a:xfrm>
            <a:custGeom>
              <a:avLst/>
              <a:gdLst/>
              <a:ahLst/>
              <a:cxnLst/>
              <a:rect r="r" b="b" t="t" l="l"/>
              <a:pathLst>
                <a:path h="3874008" w="4034663">
                  <a:moveTo>
                    <a:pt x="0" y="0"/>
                  </a:moveTo>
                  <a:lnTo>
                    <a:pt x="4034663" y="0"/>
                  </a:lnTo>
                  <a:lnTo>
                    <a:pt x="4034663" y="3874008"/>
                  </a:lnTo>
                  <a:lnTo>
                    <a:pt x="0" y="3874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555" r="-1" b="-1555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281284" y="3286613"/>
            <a:ext cx="5233774" cy="1430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60"/>
              </a:lnSpc>
            </a:pPr>
            <a:r>
              <a:rPr lang="en-US" sz="13326">
                <a:solidFill>
                  <a:srgbClr val="F6B032"/>
                </a:solidFill>
                <a:latin typeface="Open Sauce Heavy"/>
              </a:rPr>
              <a:t>2K24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81284" y="1595438"/>
            <a:ext cx="7897117" cy="1430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660"/>
              </a:lnSpc>
            </a:pPr>
            <a:r>
              <a:rPr lang="en-US" sz="13326">
                <a:solidFill>
                  <a:srgbClr val="FFFFFF"/>
                </a:solidFill>
                <a:latin typeface="Open Sauce Heavy"/>
              </a:rPr>
              <a:t>PY-EXPO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99105" y="8487783"/>
            <a:ext cx="763910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-54434" y="9057036"/>
            <a:ext cx="1537434" cy="26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70872" y="5099568"/>
            <a:ext cx="12255467" cy="223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64"/>
              </a:lnSpc>
            </a:pPr>
          </a:p>
          <a:p>
            <a:pPr algn="just">
              <a:lnSpc>
                <a:spcPts val="5764"/>
              </a:lnSpc>
            </a:pPr>
            <a:r>
              <a:rPr lang="en-US" sz="6068">
                <a:solidFill>
                  <a:srgbClr val="FFFFFF"/>
                </a:solidFill>
                <a:latin typeface="Open Sauce Heavy"/>
              </a:rPr>
              <a:t>Team ID:T043</a:t>
            </a:r>
          </a:p>
          <a:p>
            <a:pPr algn="just">
              <a:lnSpc>
                <a:spcPts val="5764"/>
              </a:lnSpc>
            </a:pPr>
            <a:r>
              <a:rPr lang="en-US" sz="6068">
                <a:solidFill>
                  <a:srgbClr val="FFFFFF"/>
                </a:solidFill>
                <a:latin typeface="Open Sauce Heavy"/>
                <a:ea typeface="Open Sauce Heavy"/>
              </a:rPr>
              <a:t>Team Name:Cyber ﻿Wolves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10787" y="1145741"/>
            <a:ext cx="2403335" cy="2347481"/>
          </a:xfrm>
          <a:custGeom>
            <a:avLst/>
            <a:gdLst/>
            <a:ahLst/>
            <a:cxnLst/>
            <a:rect r="r" b="b" t="t" l="l"/>
            <a:pathLst>
              <a:path h="2347481" w="2403335">
                <a:moveTo>
                  <a:pt x="0" y="0"/>
                </a:moveTo>
                <a:lnTo>
                  <a:pt x="2403335" y="0"/>
                </a:lnTo>
                <a:lnTo>
                  <a:pt x="2403335" y="2347481"/>
                </a:lnTo>
                <a:lnTo>
                  <a:pt x="0" y="2347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" r="0" b="-38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-5400000">
            <a:off x="13957280" y="2314720"/>
            <a:ext cx="2422566" cy="9525"/>
            <a:chOff x="0" y="0"/>
            <a:chExt cx="3230088" cy="127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30118" cy="12700"/>
            </a:xfrm>
            <a:custGeom>
              <a:avLst/>
              <a:gdLst/>
              <a:ahLst/>
              <a:cxnLst/>
              <a:rect r="r" b="b" t="t" l="l"/>
              <a:pathLst>
                <a:path h="12700" w="3230118">
                  <a:moveTo>
                    <a:pt x="0" y="0"/>
                  </a:moveTo>
                  <a:lnTo>
                    <a:pt x="3230118" y="0"/>
                  </a:lnTo>
                  <a:lnTo>
                    <a:pt x="3230118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912141" y="5147024"/>
            <a:ext cx="10853325" cy="9525"/>
            <a:chOff x="0" y="0"/>
            <a:chExt cx="14471100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71142" cy="12700"/>
            </a:xfrm>
            <a:custGeom>
              <a:avLst/>
              <a:gdLst/>
              <a:ahLst/>
              <a:cxnLst/>
              <a:rect r="r" b="b" t="t" l="l"/>
              <a:pathLst>
                <a:path h="12700" w="14471142">
                  <a:moveTo>
                    <a:pt x="0" y="0"/>
                  </a:moveTo>
                  <a:lnTo>
                    <a:pt x="14471142" y="0"/>
                  </a:lnTo>
                  <a:lnTo>
                    <a:pt x="14471142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418473" y="2634173"/>
            <a:ext cx="13164081" cy="85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7"/>
              </a:lnSpc>
            </a:pPr>
            <a:r>
              <a:rPr lang="en-US" sz="5599" u="sng">
                <a:solidFill>
                  <a:srgbClr val="F6B032"/>
                </a:solidFill>
                <a:latin typeface="Open Sauce Heavy"/>
              </a:rPr>
              <a:t>Problem Statement: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54434" y="9057036"/>
            <a:ext cx="1537434" cy="26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542106" y="-274876"/>
            <a:ext cx="5745894" cy="5688664"/>
            <a:chOff x="0" y="0"/>
            <a:chExt cx="9659561" cy="95633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59620" cy="9563354"/>
            </a:xfrm>
            <a:custGeom>
              <a:avLst/>
              <a:gdLst/>
              <a:ahLst/>
              <a:cxnLst/>
              <a:rect r="r" b="b" t="t" l="l"/>
              <a:pathLst>
                <a:path h="9563354" w="9659620">
                  <a:moveTo>
                    <a:pt x="0" y="0"/>
                  </a:moveTo>
                  <a:lnTo>
                    <a:pt x="9659620" y="0"/>
                  </a:lnTo>
                  <a:lnTo>
                    <a:pt x="9659620" y="9563354"/>
                  </a:lnTo>
                  <a:lnTo>
                    <a:pt x="0" y="9563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4252" t="0" r="-24252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463662" y="7328887"/>
            <a:ext cx="2422566" cy="9525"/>
            <a:chOff x="0" y="0"/>
            <a:chExt cx="3230088" cy="12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30118" cy="12700"/>
            </a:xfrm>
            <a:custGeom>
              <a:avLst/>
              <a:gdLst/>
              <a:ahLst/>
              <a:cxnLst/>
              <a:rect r="r" b="b" t="t" l="l"/>
              <a:pathLst>
                <a:path h="12700" w="3230118">
                  <a:moveTo>
                    <a:pt x="0" y="0"/>
                  </a:moveTo>
                  <a:lnTo>
                    <a:pt x="3230118" y="0"/>
                  </a:lnTo>
                  <a:lnTo>
                    <a:pt x="3230118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418473" y="1371600"/>
            <a:ext cx="7553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9"/>
              </a:lnSpc>
            </a:pPr>
            <a:r>
              <a:rPr lang="en-US" sz="6800">
                <a:solidFill>
                  <a:srgbClr val="FFFFFF"/>
                </a:solidFill>
                <a:latin typeface="Open Sauce Heavy"/>
              </a:rPr>
              <a:t>PS Code: py16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20186" y="5019675"/>
            <a:ext cx="9647628" cy="3106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7"/>
              </a:lnSpc>
            </a:pPr>
            <a:r>
              <a:rPr lang="en-US" sz="5876">
                <a:solidFill>
                  <a:srgbClr val="FFFFFF"/>
                </a:solidFill>
                <a:latin typeface="Archivo Black"/>
              </a:rPr>
              <a:t>Vehicle Counting </a:t>
            </a:r>
          </a:p>
          <a:p>
            <a:pPr algn="ctr">
              <a:lnSpc>
                <a:spcPts val="8227"/>
              </a:lnSpc>
            </a:pPr>
            <a:r>
              <a:rPr lang="en-US" sz="5876">
                <a:solidFill>
                  <a:srgbClr val="FFFFFF"/>
                </a:solidFill>
                <a:latin typeface="Archivo Black"/>
              </a:rPr>
              <a:t>&amp;</a:t>
            </a:r>
          </a:p>
          <a:p>
            <a:pPr algn="ctr">
              <a:lnSpc>
                <a:spcPts val="8227"/>
              </a:lnSpc>
              <a:spcBef>
                <a:spcPct val="0"/>
              </a:spcBef>
            </a:pPr>
            <a:r>
              <a:rPr lang="en-US" sz="5876">
                <a:solidFill>
                  <a:srgbClr val="FFFFFF"/>
                </a:solidFill>
                <a:latin typeface="Archivo Black"/>
              </a:rPr>
              <a:t>Detection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912141" y="5147024"/>
            <a:ext cx="10853325" cy="9525"/>
            <a:chOff x="0" y="0"/>
            <a:chExt cx="14471100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71142" cy="12700"/>
            </a:xfrm>
            <a:custGeom>
              <a:avLst/>
              <a:gdLst/>
              <a:ahLst/>
              <a:cxnLst/>
              <a:rect r="r" b="b" t="t" l="l"/>
              <a:pathLst>
                <a:path h="12700" w="14471142">
                  <a:moveTo>
                    <a:pt x="0" y="0"/>
                  </a:moveTo>
                  <a:lnTo>
                    <a:pt x="14471142" y="0"/>
                  </a:lnTo>
                  <a:lnTo>
                    <a:pt x="14471142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-5400000">
            <a:off x="-54434" y="9057036"/>
            <a:ext cx="1537434" cy="26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242568" y="-274876"/>
            <a:ext cx="7244671" cy="7172513"/>
            <a:chOff x="0" y="0"/>
            <a:chExt cx="9659561" cy="95633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59620" cy="9563354"/>
            </a:xfrm>
            <a:custGeom>
              <a:avLst/>
              <a:gdLst/>
              <a:ahLst/>
              <a:cxnLst/>
              <a:rect r="r" b="b" t="t" l="l"/>
              <a:pathLst>
                <a:path h="9563354" w="9659620">
                  <a:moveTo>
                    <a:pt x="0" y="0"/>
                  </a:moveTo>
                  <a:lnTo>
                    <a:pt x="9659620" y="0"/>
                  </a:lnTo>
                  <a:lnTo>
                    <a:pt x="9659620" y="9563354"/>
                  </a:lnTo>
                  <a:lnTo>
                    <a:pt x="0" y="9563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616105" y="3706819"/>
            <a:ext cx="16871134" cy="1436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6"/>
              </a:lnSpc>
              <a:spcBef>
                <a:spcPct val="0"/>
              </a:spcBef>
            </a:pPr>
            <a:r>
              <a:rPr lang="en-US" sz="2754">
                <a:solidFill>
                  <a:srgbClr val="FFFFFF"/>
                </a:solidFill>
                <a:latin typeface="Tenor Sans"/>
              </a:rPr>
              <a:t>2.Computer Vision with OpenCV: This approach is more sophisticated and involves using OpenCV library for image processing and object   detection. You can train an object detection model toidentify vehicles in a video stream and then count the number of detected vehicles.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86659" y="602488"/>
            <a:ext cx="13164081" cy="85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7"/>
              </a:lnSpc>
            </a:pPr>
            <a:r>
              <a:rPr lang="en-US" sz="5599" u="sng">
                <a:solidFill>
                  <a:srgbClr val="F6B032"/>
                </a:solidFill>
                <a:latin typeface="Open Sauce Heavy"/>
              </a:rPr>
              <a:t>Solution 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-463662" y="7328887"/>
            <a:ext cx="2422566" cy="9525"/>
            <a:chOff x="0" y="0"/>
            <a:chExt cx="3230088" cy="12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30118" cy="12700"/>
            </a:xfrm>
            <a:custGeom>
              <a:avLst/>
              <a:gdLst/>
              <a:ahLst/>
              <a:cxnLst/>
              <a:rect r="r" b="b" t="t" l="l"/>
              <a:pathLst>
                <a:path h="12700" w="3230118">
                  <a:moveTo>
                    <a:pt x="0" y="0"/>
                  </a:moveTo>
                  <a:lnTo>
                    <a:pt x="3230118" y="0"/>
                  </a:lnTo>
                  <a:lnTo>
                    <a:pt x="3230118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37133" y="1836068"/>
            <a:ext cx="16267304" cy="1086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8"/>
              </a:lnSpc>
            </a:pPr>
            <a:r>
              <a:rPr lang="en-US" sz="3098">
                <a:solidFill>
                  <a:srgbClr val="FFFFFF"/>
                </a:solidFill>
                <a:latin typeface="Tenor Sans"/>
              </a:rPr>
              <a:t>1.Simple counter:This method works for basic scenarios where you only need to Keep </a:t>
            </a:r>
          </a:p>
          <a:p>
            <a:pPr algn="ctr">
              <a:lnSpc>
                <a:spcPts val="4338"/>
              </a:lnSpc>
              <a:spcBef>
                <a:spcPct val="0"/>
              </a:spcBef>
            </a:pPr>
            <a:r>
              <a:rPr lang="en-US" sz="3098">
                <a:solidFill>
                  <a:srgbClr val="FFFFFF"/>
                </a:solidFill>
                <a:latin typeface="Tenor Sans"/>
              </a:rPr>
              <a:t>track of the total vehicle count. It doesn't involve any image or video processing.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9284" y="5871463"/>
            <a:ext cx="15594892" cy="285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1"/>
              </a:lnSpc>
            </a:pPr>
            <a:r>
              <a:rPr lang="en-US" sz="2708">
                <a:solidFill>
                  <a:srgbClr val="FFFFFF"/>
                </a:solidFill>
                <a:latin typeface="Tenor Sans"/>
              </a:rPr>
              <a:t>Here's a general outline of the steps involved:</a:t>
            </a:r>
          </a:p>
          <a:p>
            <a:pPr algn="ctr">
              <a:lnSpc>
                <a:spcPts val="3791"/>
              </a:lnSpc>
            </a:pPr>
            <a:r>
              <a:rPr lang="en-US" sz="2708">
                <a:solidFill>
                  <a:srgbClr val="FFFFFF"/>
                </a:solidFill>
                <a:latin typeface="Tenor Sans"/>
              </a:rPr>
              <a:t> </a:t>
            </a:r>
          </a:p>
          <a:p>
            <a:pPr algn="ctr">
              <a:lnSpc>
                <a:spcPts val="3791"/>
              </a:lnSpc>
            </a:pPr>
            <a:r>
              <a:rPr lang="en-US" sz="2708">
                <a:solidFill>
                  <a:srgbClr val="FFFFFF"/>
                </a:solidFill>
                <a:latin typeface="Tenor Sans"/>
              </a:rPr>
              <a:t>i</a:t>
            </a:r>
            <a:r>
              <a:rPr lang="en-US" sz="2708">
                <a:solidFill>
                  <a:srgbClr val="FFFFFF"/>
                </a:solidFill>
                <a:latin typeface="Tenor Sans"/>
              </a:rPr>
              <a:t>mport necessary libraries (OpenCV, etc.)Load the video or configure the camera for live feed.</a:t>
            </a:r>
          </a:p>
          <a:p>
            <a:pPr algn="ctr">
              <a:lnSpc>
                <a:spcPts val="3791"/>
              </a:lnSpc>
            </a:pPr>
            <a:r>
              <a:rPr lang="en-US" sz="2708">
                <a:solidFill>
                  <a:srgbClr val="FFFFFF"/>
                </a:solidFill>
                <a:latin typeface="Tenor Sans"/>
              </a:rPr>
              <a:t>Pre-process the video frames (resizing, filtering).Use a pre-trained object detection model</a:t>
            </a:r>
          </a:p>
          <a:p>
            <a:pPr algn="ctr">
              <a:lnSpc>
                <a:spcPts val="3791"/>
              </a:lnSpc>
            </a:pPr>
            <a:r>
              <a:rPr lang="en-US" sz="2708">
                <a:solidFill>
                  <a:srgbClr val="FFFFFF"/>
                </a:solidFill>
                <a:latin typeface="Tenor Sans"/>
              </a:rPr>
              <a:t> (YOLO, etc.) to identify vehicles in each frame.Implement logic to track and count the </a:t>
            </a:r>
          </a:p>
          <a:p>
            <a:pPr algn="ctr">
              <a:lnSpc>
                <a:spcPts val="3791"/>
              </a:lnSpc>
              <a:spcBef>
                <a:spcPct val="0"/>
              </a:spcBef>
            </a:pPr>
            <a:r>
              <a:rPr lang="en-US" sz="2708">
                <a:solidFill>
                  <a:srgbClr val="FFFFFF"/>
                </a:solidFill>
                <a:latin typeface="Tenor Sans"/>
              </a:rPr>
              <a:t>detected vehicles(avoid double counting).Display the results (optional).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912141" y="5147024"/>
            <a:ext cx="10853325" cy="9525"/>
            <a:chOff x="0" y="0"/>
            <a:chExt cx="14471100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71142" cy="12700"/>
            </a:xfrm>
            <a:custGeom>
              <a:avLst/>
              <a:gdLst/>
              <a:ahLst/>
              <a:cxnLst/>
              <a:rect r="r" b="b" t="t" l="l"/>
              <a:pathLst>
                <a:path h="12700" w="14471142">
                  <a:moveTo>
                    <a:pt x="0" y="0"/>
                  </a:moveTo>
                  <a:lnTo>
                    <a:pt x="14471142" y="0"/>
                  </a:lnTo>
                  <a:lnTo>
                    <a:pt x="14471142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-5400000">
            <a:off x="-54434" y="9057036"/>
            <a:ext cx="1537434" cy="26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-463662" y="7328887"/>
            <a:ext cx="2422566" cy="9525"/>
            <a:chOff x="0" y="0"/>
            <a:chExt cx="3230088" cy="12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0118" cy="12700"/>
            </a:xfrm>
            <a:custGeom>
              <a:avLst/>
              <a:gdLst/>
              <a:ahLst/>
              <a:cxnLst/>
              <a:rect r="r" b="b" t="t" l="l"/>
              <a:pathLst>
                <a:path h="12700" w="3230118">
                  <a:moveTo>
                    <a:pt x="0" y="0"/>
                  </a:moveTo>
                  <a:lnTo>
                    <a:pt x="3230118" y="0"/>
                  </a:lnTo>
                  <a:lnTo>
                    <a:pt x="3230118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300205" y="923925"/>
            <a:ext cx="5811441" cy="94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2"/>
              </a:lnSpc>
              <a:spcBef>
                <a:spcPct val="0"/>
              </a:spcBef>
            </a:pPr>
            <a:r>
              <a:rPr lang="en-US" sz="5530">
                <a:solidFill>
                  <a:srgbClr val="F6B032"/>
                </a:solidFill>
                <a:latin typeface="DM Serif Display"/>
              </a:rPr>
              <a:t>Technology stacks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0205" y="1171235"/>
            <a:ext cx="5863117" cy="69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6"/>
              </a:lnSpc>
              <a:spcBef>
                <a:spcPct val="0"/>
              </a:spcBef>
            </a:pPr>
            <a:r>
              <a:rPr lang="en-US" sz="4104">
                <a:solidFill>
                  <a:srgbClr val="F6B032"/>
                </a:solidFill>
                <a:latin typeface="Open Sauce"/>
              </a:rPr>
              <a:t>_________________  _________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00205" y="2292832"/>
            <a:ext cx="6228182" cy="67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  <a:spcBef>
                <a:spcPct val="0"/>
              </a:spcBef>
            </a:pPr>
            <a:r>
              <a:rPr lang="en-US" sz="3929">
                <a:solidFill>
                  <a:srgbClr val="EEECE1"/>
                </a:solidFill>
                <a:latin typeface="Open Sauce Heavy"/>
              </a:rPr>
              <a:t>Technology stacks used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14296" y="3449306"/>
            <a:ext cx="2344516" cy="583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5"/>
              </a:lnSpc>
              <a:spcBef>
                <a:spcPct val="0"/>
              </a:spcBef>
            </a:pPr>
            <a:r>
              <a:rPr lang="en-US" sz="3475">
                <a:solidFill>
                  <a:srgbClr val="FFFFFF"/>
                </a:solidFill>
                <a:latin typeface="Shrikhand"/>
                <a:ea typeface="Shrikhand"/>
              </a:rPr>
              <a:t>✿.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4771" y="4715007"/>
            <a:ext cx="2549525" cy="77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4"/>
              </a:lnSpc>
              <a:spcBef>
                <a:spcPct val="0"/>
              </a:spcBef>
            </a:pPr>
            <a:r>
              <a:rPr lang="en-US" sz="4510">
                <a:solidFill>
                  <a:srgbClr val="FFFFFF"/>
                </a:solidFill>
                <a:latin typeface="DM Serif Display"/>
              </a:rPr>
              <a:t>Packages: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09830" y="5962518"/>
            <a:ext cx="3424423" cy="557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3"/>
              </a:lnSpc>
              <a:spcBef>
                <a:spcPct val="0"/>
              </a:spcBef>
            </a:pPr>
            <a:r>
              <a:rPr lang="en-US" sz="3238">
                <a:solidFill>
                  <a:srgbClr val="FFFFFF"/>
                </a:solidFill>
                <a:latin typeface="Shrikhand"/>
                <a:ea typeface="Shrikhand"/>
              </a:rPr>
              <a:t>✿. OpenCV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85270" y="6740968"/>
            <a:ext cx="1234366" cy="562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2"/>
              </a:lnSpc>
              <a:spcBef>
                <a:spcPct val="0"/>
              </a:spcBef>
            </a:pPr>
            <a:r>
              <a:rPr lang="en-US" sz="3330">
                <a:solidFill>
                  <a:srgbClr val="FFFFFF"/>
                </a:solidFill>
                <a:latin typeface="Shrikhand"/>
                <a:ea typeface="Shrikhand"/>
              </a:rPr>
              <a:t>✿. 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2340" y="7514624"/>
            <a:ext cx="2279403" cy="582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9"/>
              </a:lnSpc>
              <a:spcBef>
                <a:spcPct val="0"/>
              </a:spcBef>
            </a:pPr>
            <a:r>
              <a:rPr lang="en-US" sz="3406">
                <a:solidFill>
                  <a:srgbClr val="FFFFFF"/>
                </a:solidFill>
                <a:latin typeface="Shrikhand"/>
                <a:ea typeface="Shrikhand"/>
              </a:rPr>
              <a:t>✿. Numpy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5526" y="1663794"/>
            <a:ext cx="3838219" cy="7594506"/>
          </a:xfrm>
          <a:custGeom>
            <a:avLst/>
            <a:gdLst/>
            <a:ahLst/>
            <a:cxnLst/>
            <a:rect r="r" b="b" t="t" l="l"/>
            <a:pathLst>
              <a:path h="7594506" w="3838219">
                <a:moveTo>
                  <a:pt x="0" y="0"/>
                </a:moveTo>
                <a:lnTo>
                  <a:pt x="3838219" y="0"/>
                </a:lnTo>
                <a:lnTo>
                  <a:pt x="3838219" y="7594506"/>
                </a:lnTo>
                <a:lnTo>
                  <a:pt x="0" y="759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7049" y="594464"/>
            <a:ext cx="3021459" cy="7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1"/>
              </a:lnSpc>
              <a:spcBef>
                <a:spcPct val="0"/>
              </a:spcBef>
            </a:pPr>
            <a:r>
              <a:rPr lang="en-US" sz="4601">
                <a:solidFill>
                  <a:srgbClr val="F6B032"/>
                </a:solidFill>
                <a:latin typeface="DM Serif Display"/>
              </a:rPr>
              <a:t>Flow Chart: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912141" y="5147024"/>
            <a:ext cx="10853325" cy="9525"/>
            <a:chOff x="0" y="0"/>
            <a:chExt cx="14471100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71142" cy="12700"/>
            </a:xfrm>
            <a:custGeom>
              <a:avLst/>
              <a:gdLst/>
              <a:ahLst/>
              <a:cxnLst/>
              <a:rect r="r" b="b" t="t" l="l"/>
              <a:pathLst>
                <a:path h="12700" w="14471142">
                  <a:moveTo>
                    <a:pt x="0" y="0"/>
                  </a:moveTo>
                  <a:lnTo>
                    <a:pt x="14471142" y="0"/>
                  </a:lnTo>
                  <a:lnTo>
                    <a:pt x="14471142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53739" y="602488"/>
            <a:ext cx="13164081" cy="85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7"/>
              </a:lnSpc>
            </a:pPr>
            <a:r>
              <a:rPr lang="en-US" sz="5599" u="sng">
                <a:solidFill>
                  <a:srgbClr val="F6B032"/>
                </a:solidFill>
                <a:latin typeface="Open Sauce Heavy"/>
              </a:rPr>
              <a:t>Team Member Details: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54434" y="9057036"/>
            <a:ext cx="1537434" cy="26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528404" y="-1522506"/>
            <a:ext cx="7244671" cy="7172513"/>
            <a:chOff x="0" y="0"/>
            <a:chExt cx="9659561" cy="95633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59620" cy="9563354"/>
            </a:xfrm>
            <a:custGeom>
              <a:avLst/>
              <a:gdLst/>
              <a:ahLst/>
              <a:cxnLst/>
              <a:rect r="r" b="b" t="t" l="l"/>
              <a:pathLst>
                <a:path h="9563354" w="9659620">
                  <a:moveTo>
                    <a:pt x="0" y="0"/>
                  </a:moveTo>
                  <a:lnTo>
                    <a:pt x="9659620" y="0"/>
                  </a:lnTo>
                  <a:lnTo>
                    <a:pt x="9659620" y="9563354"/>
                  </a:lnTo>
                  <a:lnTo>
                    <a:pt x="0" y="9563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463662" y="7328887"/>
            <a:ext cx="2422566" cy="9525"/>
            <a:chOff x="0" y="0"/>
            <a:chExt cx="3230088" cy="12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30118" cy="12700"/>
            </a:xfrm>
            <a:custGeom>
              <a:avLst/>
              <a:gdLst/>
              <a:ahLst/>
              <a:cxnLst/>
              <a:rect r="r" b="b" t="t" l="l"/>
              <a:pathLst>
                <a:path h="12700" w="3230118">
                  <a:moveTo>
                    <a:pt x="0" y="0"/>
                  </a:moveTo>
                  <a:lnTo>
                    <a:pt x="3230118" y="0"/>
                  </a:lnTo>
                  <a:lnTo>
                    <a:pt x="3230118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683580" y="2586414"/>
            <a:ext cx="4454497" cy="58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DM Serif Display"/>
                <a:ea typeface="DM Serif Display"/>
              </a:rPr>
              <a:t>✿.Arun kumar. 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45440" y="3519112"/>
            <a:ext cx="3539397" cy="58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3"/>
              </a:lnSpc>
              <a:spcBef>
                <a:spcPct val="0"/>
              </a:spcBef>
            </a:pPr>
            <a:r>
              <a:rPr lang="en-US" sz="3430">
                <a:solidFill>
                  <a:srgbClr val="FFFFFF"/>
                </a:solidFill>
                <a:latin typeface="DM Serif Display"/>
                <a:ea typeface="DM Serif Display"/>
              </a:rPr>
              <a:t>✿. Gokul priyan.S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45440" y="4450905"/>
            <a:ext cx="4167421" cy="57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7"/>
              </a:lnSpc>
              <a:spcBef>
                <a:spcPct val="0"/>
              </a:spcBef>
            </a:pPr>
            <a:r>
              <a:rPr lang="en-US" sz="3476">
                <a:solidFill>
                  <a:srgbClr val="FFFFFF"/>
                </a:solidFill>
                <a:latin typeface="DM Serif Display"/>
                <a:ea typeface="DM Serif Display"/>
              </a:rPr>
              <a:t>✿. Devan dhivakar.B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45440" y="5362962"/>
            <a:ext cx="3493393" cy="61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  <a:spcBef>
                <a:spcPct val="0"/>
              </a:spcBef>
            </a:pPr>
            <a:r>
              <a:rPr lang="en-US" sz="3639">
                <a:solidFill>
                  <a:srgbClr val="FFFFFF"/>
                </a:solidFill>
                <a:latin typeface="DM Serif Display"/>
                <a:ea typeface="DM Serif Display"/>
              </a:rPr>
              <a:t>✿. Kabilanban.D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76066" y="6299206"/>
            <a:ext cx="2636639" cy="646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9"/>
              </a:lnSpc>
              <a:spcBef>
                <a:spcPct val="0"/>
              </a:spcBef>
            </a:pPr>
            <a:r>
              <a:rPr lang="en-US" sz="3792">
                <a:solidFill>
                  <a:srgbClr val="FFFFFF"/>
                </a:solidFill>
                <a:latin typeface="DM Serif Display"/>
                <a:ea typeface="DM Serif Display"/>
              </a:rPr>
              <a:t>✿. Vikash.R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912141" y="5147024"/>
            <a:ext cx="10853325" cy="9525"/>
            <a:chOff x="0" y="0"/>
            <a:chExt cx="14471100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71142" cy="12700"/>
            </a:xfrm>
            <a:custGeom>
              <a:avLst/>
              <a:gdLst/>
              <a:ahLst/>
              <a:cxnLst/>
              <a:rect r="r" b="b" t="t" l="l"/>
              <a:pathLst>
                <a:path h="12700" w="14471142">
                  <a:moveTo>
                    <a:pt x="0" y="0"/>
                  </a:moveTo>
                  <a:lnTo>
                    <a:pt x="14471142" y="0"/>
                  </a:lnTo>
                  <a:lnTo>
                    <a:pt x="14471142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009294" y="5201777"/>
            <a:ext cx="15161570" cy="164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04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9294" y="7650664"/>
            <a:ext cx="8358305" cy="92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sz="9303">
                <a:solidFill>
                  <a:srgbClr val="F6B032"/>
                </a:solidFill>
                <a:latin typeface="Open Sauce Heavy"/>
              </a:rPr>
              <a:t>Any Queries?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443037" y="1706848"/>
            <a:ext cx="2816263" cy="3331064"/>
            <a:chOff x="0" y="0"/>
            <a:chExt cx="3755017" cy="44414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55009" cy="4441444"/>
            </a:xfrm>
            <a:custGeom>
              <a:avLst/>
              <a:gdLst/>
              <a:ahLst/>
              <a:cxnLst/>
              <a:rect r="r" b="b" t="t" l="l"/>
              <a:pathLst>
                <a:path h="4441444" w="3755009">
                  <a:moveTo>
                    <a:pt x="0" y="0"/>
                  </a:moveTo>
                  <a:lnTo>
                    <a:pt x="3755009" y="0"/>
                  </a:lnTo>
                  <a:lnTo>
                    <a:pt x="3755009" y="4441444"/>
                  </a:lnTo>
                  <a:lnTo>
                    <a:pt x="0" y="4441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3" t="0" r="-353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-5400000">
            <a:off x="-54434" y="9057036"/>
            <a:ext cx="1537434" cy="26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-463662" y="7328887"/>
            <a:ext cx="2422566" cy="9525"/>
            <a:chOff x="0" y="0"/>
            <a:chExt cx="3230088" cy="12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30118" cy="12700"/>
            </a:xfrm>
            <a:custGeom>
              <a:avLst/>
              <a:gdLst/>
              <a:ahLst/>
              <a:cxnLst/>
              <a:rect r="r" b="b" t="t" l="l"/>
              <a:pathLst>
                <a:path h="12700" w="3230118">
                  <a:moveTo>
                    <a:pt x="0" y="0"/>
                  </a:moveTo>
                  <a:lnTo>
                    <a:pt x="3230118" y="0"/>
                  </a:lnTo>
                  <a:lnTo>
                    <a:pt x="3230118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DAF_XqGbIJE</dc:identifier>
  <dcterms:modified xsi:type="dcterms:W3CDTF">2011-08-01T06:04:30Z</dcterms:modified>
  <cp:revision>1</cp:revision>
  <dc:title>PPT Template_Py-Expo 2024.pptx</dc:title>
</cp:coreProperties>
</file>