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64" r:id="rId5"/>
    <p:sldId id="263" r:id="rId6"/>
    <p:sldId id="259" r:id="rId7"/>
    <p:sldId id="260" r:id="rId8"/>
    <p:sldId id="261" r:id="rId9"/>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300" y="-4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771F6-F4E9-4F4C-B023-EAA5A42A4B9D}" type="datetimeFigureOut">
              <a:rPr lang="en-IN" smtClean="0"/>
              <a:t>14-03-2024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1B0BF-C1EA-45A4-AA2F-96727443CF36}" type="slidenum">
              <a:rPr lang="en-IN" smtClean="0"/>
              <a:t>‹#›</a:t>
            </a:fld>
            <a:endParaRPr lang="en-IN"/>
          </a:p>
        </p:txBody>
      </p:sp>
    </p:spTree>
    <p:extLst>
      <p:ext uri="{BB962C8B-B14F-4D97-AF65-F5344CB8AC3E}">
        <p14:creationId xmlns:p14="http://schemas.microsoft.com/office/powerpoint/2010/main" val="211065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7.xml"/><Relationship Id="rId6" Type="http://schemas.openxmlformats.org/officeDocument/2006/relationships/image" Target="../media/image4.jpg"/><Relationship Id="rId5" Type="http://schemas.microsoft.com/office/2011/relationships/webextension" Target="../webextensions/webextension3.xml"/><Relationship Id="rId4" Type="http://schemas.microsoft.com/office/2011/relationships/webextension" Target="../webextensions/webextension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2570872" y="8061710"/>
            <a:ext cx="13272938" cy="10020"/>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p:sp>
        <p:nvSpPr>
          <p:cNvPr id="3" name="AutoShape 3"/>
          <p:cNvSpPr/>
          <p:nvPr/>
        </p:nvSpPr>
        <p:spPr>
          <a:xfrm rot="-5400000">
            <a:off x="-3912141" y="5147024"/>
            <a:ext cx="10853325" cy="9525"/>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p:sp>
        <p:nvSpPr>
          <p:cNvPr id="4" name="AutoShape 4"/>
          <p:cNvSpPr/>
          <p:nvPr/>
        </p:nvSpPr>
        <p:spPr>
          <a:xfrm rot="-5400000">
            <a:off x="-463662" y="7328887"/>
            <a:ext cx="2422566" cy="9525"/>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p:sp>
        <p:nvSpPr>
          <p:cNvPr id="5" name="Freeform 5"/>
          <p:cNvSpPr/>
          <p:nvPr/>
        </p:nvSpPr>
        <p:spPr>
          <a:xfrm>
            <a:off x="11800308" y="762510"/>
            <a:ext cx="3026031" cy="2905519"/>
          </a:xfrm>
          <a:custGeom>
            <a:avLst/>
            <a:gdLst/>
            <a:ahLst/>
            <a:cxnLst/>
            <a:rect l="l" t="t" r="r" b="b"/>
            <a:pathLst>
              <a:path w="5801481" h="5743698">
                <a:moveTo>
                  <a:pt x="0" y="0"/>
                </a:moveTo>
                <a:lnTo>
                  <a:pt x="5801482" y="0"/>
                </a:lnTo>
                <a:lnTo>
                  <a:pt x="5801482" y="5743697"/>
                </a:lnTo>
                <a:lnTo>
                  <a:pt x="0" y="5743697"/>
                </a:lnTo>
                <a:lnTo>
                  <a:pt x="0" y="0"/>
                </a:lnTo>
                <a:close/>
              </a:path>
            </a:pathLst>
          </a:custGeom>
          <a:blipFill>
            <a:blip r:embed="rId2"/>
            <a:stretch>
              <a:fillRect/>
            </a:stretch>
          </a:blipFill>
        </p:spPr>
        <p:txBody>
          <a:bodyPr/>
          <a:lstStyle/>
          <a:p>
            <a:endParaRPr lang="en-SG">
              <a:latin typeface="Times New Roman" panose="02020603050405020304" pitchFamily="18" charset="0"/>
              <a:cs typeface="Times New Roman" panose="02020603050405020304" pitchFamily="18" charset="0"/>
            </a:endParaRPr>
          </a:p>
        </p:txBody>
      </p:sp>
      <p:grpSp>
        <p:nvGrpSpPr>
          <p:cNvPr id="6" name="Group 6"/>
          <p:cNvGrpSpPr/>
          <p:nvPr/>
        </p:nvGrpSpPr>
        <p:grpSpPr>
          <a:xfrm>
            <a:off x="2281284" y="1271587"/>
            <a:ext cx="7897117" cy="3319826"/>
            <a:chOff x="0" y="323850"/>
            <a:chExt cx="10529489" cy="4426435"/>
          </a:xfrm>
        </p:grpSpPr>
        <p:sp>
          <p:nvSpPr>
            <p:cNvPr id="7" name="TextBox 7"/>
            <p:cNvSpPr txBox="1"/>
            <p:nvPr/>
          </p:nvSpPr>
          <p:spPr>
            <a:xfrm>
              <a:off x="0" y="2578750"/>
              <a:ext cx="6978365" cy="2171535"/>
            </a:xfrm>
            <a:prstGeom prst="rect">
              <a:avLst/>
            </a:prstGeom>
          </p:spPr>
          <p:txBody>
            <a:bodyPr lIns="0" tIns="0" rIns="0" bIns="0" rtlCol="0" anchor="t">
              <a:spAutoFit/>
            </a:bodyPr>
            <a:lstStyle/>
            <a:p>
              <a:pPr>
                <a:lnSpc>
                  <a:spcPts val="12660"/>
                </a:lnSpc>
              </a:pPr>
              <a:r>
                <a:rPr lang="en-US" sz="13326" dirty="0">
                  <a:solidFill>
                    <a:srgbClr val="F6B032"/>
                  </a:solidFill>
                  <a:latin typeface="Times New Roman" panose="02020603050405020304" pitchFamily="18" charset="0"/>
                  <a:cs typeface="Times New Roman" panose="02020603050405020304" pitchFamily="18" charset="0"/>
                </a:rPr>
                <a:t>2K24</a:t>
              </a:r>
            </a:p>
          </p:txBody>
        </p:sp>
        <p:sp>
          <p:nvSpPr>
            <p:cNvPr id="8" name="TextBox 8"/>
            <p:cNvSpPr txBox="1"/>
            <p:nvPr/>
          </p:nvSpPr>
          <p:spPr>
            <a:xfrm>
              <a:off x="0" y="323850"/>
              <a:ext cx="10529489" cy="2171535"/>
            </a:xfrm>
            <a:prstGeom prst="rect">
              <a:avLst/>
            </a:prstGeom>
          </p:spPr>
          <p:txBody>
            <a:bodyPr lIns="0" tIns="0" rIns="0" bIns="0" rtlCol="0" anchor="t">
              <a:spAutoFit/>
            </a:bodyPr>
            <a:lstStyle/>
            <a:p>
              <a:pPr algn="just">
                <a:lnSpc>
                  <a:spcPts val="12660"/>
                </a:lnSpc>
              </a:pPr>
              <a:r>
                <a:rPr lang="en-US" sz="13326" dirty="0">
                  <a:solidFill>
                    <a:srgbClr val="FFFFFF"/>
                  </a:solidFill>
                  <a:latin typeface="Times New Roman" panose="02020603050405020304" pitchFamily="18" charset="0"/>
                  <a:cs typeface="Times New Roman" panose="02020603050405020304" pitchFamily="18" charset="0"/>
                </a:rPr>
                <a:t>PY-EXPO </a:t>
              </a:r>
            </a:p>
          </p:txBody>
        </p:sp>
      </p:grpSp>
      <p:sp>
        <p:nvSpPr>
          <p:cNvPr id="9" name="TextBox 9"/>
          <p:cNvSpPr txBox="1"/>
          <p:nvPr/>
        </p:nvSpPr>
        <p:spPr>
          <a:xfrm>
            <a:off x="3499105" y="8516358"/>
            <a:ext cx="7639102" cy="411138"/>
          </a:xfrm>
          <a:prstGeom prst="rect">
            <a:avLst/>
          </a:prstGeom>
        </p:spPr>
        <p:txBody>
          <a:bodyPr lIns="0" tIns="0" rIns="0" bIns="0" rtlCol="0" anchor="t">
            <a:spAutoFit/>
          </a:bodyPr>
          <a:lstStyle/>
          <a:p>
            <a:pPr>
              <a:lnSpc>
                <a:spcPts val="3359"/>
              </a:lnSpc>
            </a:pPr>
            <a:r>
              <a:rPr lang="en-US" sz="2799">
                <a:solidFill>
                  <a:srgbClr val="FFFFFF"/>
                </a:solidFill>
                <a:latin typeface="Times New Roman" panose="02020603050405020304" pitchFamily="18" charset="0"/>
                <a:cs typeface="Times New Roman" panose="02020603050405020304" pitchFamily="18" charset="0"/>
              </a:rPr>
              <a:t>Genius innovation leaves behind a legacy...</a:t>
            </a:r>
          </a:p>
        </p:txBody>
      </p:sp>
      <p:sp>
        <p:nvSpPr>
          <p:cNvPr id="10" name="TextBox 10"/>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dirty="0">
                <a:solidFill>
                  <a:srgbClr val="FEBF00"/>
                </a:solidFill>
                <a:latin typeface="Times New Roman" panose="02020603050405020304" pitchFamily="18" charset="0"/>
                <a:cs typeface="Times New Roman" panose="02020603050405020304" pitchFamily="18" charset="0"/>
              </a:rPr>
              <a:t>PYEXPO 2K24</a:t>
            </a:r>
          </a:p>
        </p:txBody>
      </p:sp>
      <p:sp>
        <p:nvSpPr>
          <p:cNvPr id="11" name="TextBox 11"/>
          <p:cNvSpPr txBox="1"/>
          <p:nvPr/>
        </p:nvSpPr>
        <p:spPr>
          <a:xfrm>
            <a:off x="2570873" y="4956693"/>
            <a:ext cx="12255466" cy="2500685"/>
          </a:xfrm>
          <a:prstGeom prst="rect">
            <a:avLst/>
          </a:prstGeom>
        </p:spPr>
        <p:txBody>
          <a:bodyPr wrap="square" lIns="0" tIns="0" rIns="0" bIns="0" rtlCol="0" anchor="t">
            <a:spAutoFit/>
          </a:bodyPr>
          <a:lstStyle/>
          <a:p>
            <a:pPr algn="just">
              <a:lnSpc>
                <a:spcPts val="6486"/>
              </a:lnSpc>
            </a:pPr>
            <a:endParaRPr dirty="0">
              <a:latin typeface="Times New Roman" panose="02020603050405020304" pitchFamily="18" charset="0"/>
              <a:cs typeface="Times New Roman" panose="02020603050405020304" pitchFamily="18" charset="0"/>
            </a:endParaRPr>
          </a:p>
          <a:p>
            <a:pPr algn="just">
              <a:lnSpc>
                <a:spcPts val="6486"/>
              </a:lnSpc>
            </a:pPr>
            <a:r>
              <a:rPr lang="en-US" sz="6828" dirty="0">
                <a:solidFill>
                  <a:srgbClr val="FFFFFF"/>
                </a:solidFill>
                <a:latin typeface="Times New Roman" panose="02020603050405020304" pitchFamily="18" charset="0"/>
                <a:cs typeface="Times New Roman" panose="02020603050405020304" pitchFamily="18" charset="0"/>
              </a:rPr>
              <a:t>Team ID:</a:t>
            </a:r>
            <a:r>
              <a:rPr lang="en-US" sz="6828" dirty="0">
                <a:solidFill>
                  <a:srgbClr val="F9B632"/>
                </a:solidFill>
                <a:latin typeface="Times New Roman" panose="02020603050405020304" pitchFamily="18" charset="0"/>
                <a:cs typeface="Times New Roman" panose="02020603050405020304" pitchFamily="18" charset="0"/>
              </a:rPr>
              <a:t> </a:t>
            </a:r>
            <a:r>
              <a:rPr lang="en-US" sz="5600" u="sng" dirty="0">
                <a:solidFill>
                  <a:srgbClr val="F6B032"/>
                </a:solidFill>
                <a:latin typeface="Times New Roman" panose="02020603050405020304" pitchFamily="18" charset="0"/>
                <a:cs typeface="Times New Roman" panose="02020603050405020304" pitchFamily="18" charset="0"/>
              </a:rPr>
              <a:t>T026</a:t>
            </a:r>
          </a:p>
          <a:p>
            <a:pPr algn="just">
              <a:lnSpc>
                <a:spcPts val="6486"/>
              </a:lnSpc>
            </a:pPr>
            <a:r>
              <a:rPr lang="en-US" sz="6828" dirty="0">
                <a:solidFill>
                  <a:srgbClr val="FFFFFF"/>
                </a:solidFill>
                <a:latin typeface="Times New Roman" panose="02020603050405020304" pitchFamily="18" charset="0"/>
                <a:cs typeface="Times New Roman" panose="02020603050405020304" pitchFamily="18" charset="0"/>
              </a:rPr>
              <a:t>Team Name: </a:t>
            </a:r>
            <a:r>
              <a:rPr lang="en-US" sz="6828" dirty="0">
                <a:solidFill>
                  <a:srgbClr val="F9B632"/>
                </a:solidFill>
                <a:latin typeface="Times New Roman" panose="02020603050405020304" pitchFamily="18" charset="0"/>
                <a:cs typeface="Times New Roman" panose="02020603050405020304" pitchFamily="18" charset="0"/>
              </a:rPr>
              <a:t>Elite Eagle</a:t>
            </a:r>
          </a:p>
        </p:txBody>
      </p:sp>
      <p:pic>
        <p:nvPicPr>
          <p:cNvPr id="13" name="Picture 12">
            <a:extLst>
              <a:ext uri="{FF2B5EF4-FFF2-40B4-BE49-F238E27FC236}">
                <a16:creationId xmlns:a16="http://schemas.microsoft.com/office/drawing/2014/main" id="{C3BF7F5C-F7C2-65B7-8DC6-DEDF84E4CD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0787" y="1145741"/>
            <a:ext cx="2403335" cy="2347481"/>
          </a:xfrm>
          <a:prstGeom prst="rect">
            <a:avLst/>
          </a:prstGeom>
        </p:spPr>
      </p:pic>
      <p:sp>
        <p:nvSpPr>
          <p:cNvPr id="14" name="AutoShape 4">
            <a:extLst>
              <a:ext uri="{FF2B5EF4-FFF2-40B4-BE49-F238E27FC236}">
                <a16:creationId xmlns:a16="http://schemas.microsoft.com/office/drawing/2014/main" id="{33DA242E-727E-25A4-589D-F71EA51C14E0}"/>
              </a:ext>
            </a:extLst>
          </p:cNvPr>
          <p:cNvSpPr/>
          <p:nvPr/>
        </p:nvSpPr>
        <p:spPr>
          <a:xfrm rot="-5400000">
            <a:off x="13957280" y="2314720"/>
            <a:ext cx="2422566" cy="9525"/>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BC965A8-DE50-5D08-46D3-CA405673E67A}"/>
              </a:ext>
            </a:extLst>
          </p:cNvPr>
          <p:cNvSpPr txBox="1"/>
          <p:nvPr/>
        </p:nvSpPr>
        <p:spPr>
          <a:xfrm>
            <a:off x="4572000" y="4284772"/>
            <a:ext cx="9144000" cy="1477328"/>
          </a:xfrm>
          <a:prstGeom prst="rect">
            <a:avLst/>
          </a:prstGeom>
          <a:noFill/>
        </p:spPr>
        <p:txBody>
          <a:bodyPr wrap="square">
            <a:spAutoFit/>
          </a:bodyPr>
          <a:lstStyle/>
          <a:p>
            <a:r>
              <a:rPr lang="en-SG" dirty="0">
                <a:latin typeface="Times New Roman" panose="02020603050405020304" pitchFamily="18" charset="0"/>
                <a:cs typeface="Times New Roman" panose="02020603050405020304" pitchFamily="18" charset="0"/>
              </a:rPr>
              <a:t>Individuals can use the application to track their daily calorie intake accurately, helping them </a:t>
            </a:r>
          </a:p>
          <a:p>
            <a:r>
              <a:rPr lang="en-SG" dirty="0">
                <a:latin typeface="Times New Roman" panose="02020603050405020304" pitchFamily="18" charset="0"/>
                <a:cs typeface="Times New Roman" panose="02020603050405020304" pitchFamily="18" charset="0"/>
              </a:rPr>
              <a:t>maintain a healthy diet and achieve their fitness goals, whether it's weight loss, weight gain, or </a:t>
            </a:r>
          </a:p>
          <a:p>
            <a:r>
              <a:rPr lang="en-SG" dirty="0">
                <a:latin typeface="Times New Roman" panose="02020603050405020304" pitchFamily="18" charset="0"/>
                <a:cs typeface="Times New Roman" panose="02020603050405020304" pitchFamily="18" charset="0"/>
              </a:rPr>
              <a:t>maintenance.</a:t>
            </a:r>
          </a:p>
          <a:p>
            <a:r>
              <a:rPr lang="en-SG" dirty="0">
                <a:latin typeface="Times New Roman" panose="02020603050405020304" pitchFamily="18" charset="0"/>
                <a:cs typeface="Times New Roman" panose="02020603050405020304" pitchFamily="18" charset="0"/>
              </a:rPr>
              <a:t>Users can plan their meals more effectively by using the calculator to balance their macronutrient </a:t>
            </a:r>
          </a:p>
          <a:p>
            <a:r>
              <a:rPr lang="en-SG" dirty="0">
                <a:latin typeface="Times New Roman" panose="02020603050405020304" pitchFamily="18" charset="0"/>
                <a:cs typeface="Times New Roman" panose="02020603050405020304" pitchFamily="18" charset="0"/>
              </a:rPr>
              <a:t>intake and ensure they are 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p:sp>
        <p:nvSpPr>
          <p:cNvPr id="3" name="TextBox 3"/>
          <p:cNvSpPr txBox="1"/>
          <p:nvPr/>
        </p:nvSpPr>
        <p:spPr>
          <a:xfrm>
            <a:off x="2418472" y="2634173"/>
            <a:ext cx="15945728" cy="4231928"/>
          </a:xfrm>
          <a:prstGeom prst="rect">
            <a:avLst/>
          </a:prstGeom>
        </p:spPr>
        <p:txBody>
          <a:bodyPr wrap="square" lIns="0" tIns="0" rIns="0" bIns="0" rtlCol="0" anchor="t">
            <a:spAutoFit/>
          </a:bodyPr>
          <a:lstStyle/>
          <a:p>
            <a:pPr>
              <a:lnSpc>
                <a:spcPts val="6608"/>
              </a:lnSpc>
            </a:pPr>
            <a:r>
              <a:rPr lang="en-US" sz="6000" b="0" i="0" dirty="0">
                <a:solidFill>
                  <a:schemeClr val="bg1"/>
                </a:solidFill>
                <a:effectLst/>
                <a:highlight>
                  <a:srgbClr val="000000"/>
                </a:highlight>
                <a:latin typeface="Times New Roman" panose="02020603050405020304" pitchFamily="18" charset="0"/>
                <a:cs typeface="Times New Roman" panose="02020603050405020304" pitchFamily="18" charset="0"/>
              </a:rPr>
              <a:t>                        </a:t>
            </a:r>
            <a:r>
              <a:rPr lang="en-US" sz="6000" dirty="0">
                <a:solidFill>
                  <a:schemeClr val="bg1"/>
                </a:solidFill>
                <a:highlight>
                  <a:srgbClr val="000000"/>
                </a:highlight>
                <a:latin typeface="Times New Roman" panose="02020603050405020304" pitchFamily="18" charset="0"/>
                <a:cs typeface="Times New Roman" panose="02020603050405020304" pitchFamily="18" charset="0"/>
              </a:rPr>
              <a:t>P</a:t>
            </a:r>
            <a:r>
              <a:rPr lang="en-US" sz="6000" b="0" i="0" dirty="0">
                <a:solidFill>
                  <a:schemeClr val="bg1"/>
                </a:solidFill>
                <a:effectLst/>
                <a:highlight>
                  <a:srgbClr val="000000"/>
                </a:highlight>
                <a:latin typeface="Times New Roman" panose="02020603050405020304" pitchFamily="18" charset="0"/>
                <a:cs typeface="Times New Roman" panose="02020603050405020304" pitchFamily="18" charset="0"/>
              </a:rPr>
              <a:t>recise calorie counting with a Python-based food calculator can have numerous practical applications in promoting healthier lifestyles, facilitating research, and improving overall .</a:t>
            </a:r>
            <a:endParaRPr lang="en-US" sz="5600" u="sng" dirty="0">
              <a:solidFill>
                <a:schemeClr val="bg1"/>
              </a:solidFill>
              <a:highlight>
                <a:srgbClr val="000000"/>
              </a:highlight>
              <a:latin typeface="Times New Roman" panose="02020603050405020304" pitchFamily="18" charset="0"/>
              <a:cs typeface="Times New Roman" panose="02020603050405020304" pitchFamily="18" charset="0"/>
            </a:endParaRPr>
          </a:p>
        </p:txBody>
      </p:sp>
      <p:sp>
        <p:nvSpPr>
          <p:cNvPr id="4" name="TextBox 4"/>
          <p:cNvSpPr txBox="1"/>
          <p:nvPr/>
        </p:nvSpPr>
        <p:spPr>
          <a:xfrm>
            <a:off x="2418473" y="1200150"/>
            <a:ext cx="7553600" cy="863601"/>
          </a:xfrm>
          <a:prstGeom prst="rect">
            <a:avLst/>
          </a:prstGeom>
        </p:spPr>
        <p:txBody>
          <a:bodyPr lIns="0" tIns="0" rIns="0" bIns="0" rtlCol="0" anchor="t">
            <a:spAutoFit/>
          </a:bodyPr>
          <a:lstStyle/>
          <a:p>
            <a:pPr>
              <a:lnSpc>
                <a:spcPts val="6460"/>
              </a:lnSpc>
            </a:pPr>
            <a:r>
              <a:rPr lang="en-US" sz="6800" dirty="0">
                <a:solidFill>
                  <a:srgbClr val="FFFFFF"/>
                </a:solidFill>
                <a:latin typeface="Times New Roman" panose="02020603050405020304" pitchFamily="18" charset="0"/>
                <a:cs typeface="Times New Roman" panose="02020603050405020304" pitchFamily="18" charset="0"/>
              </a:rPr>
              <a:t>PS Code: py135</a:t>
            </a:r>
          </a:p>
        </p:txBody>
      </p:sp>
      <p:sp>
        <p:nvSpPr>
          <p:cNvPr id="5" name="TextBox 5"/>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Times New Roman" panose="02020603050405020304" pitchFamily="18" charset="0"/>
                <a:cs typeface="Times New Roman" panose="02020603050405020304" pitchFamily="18" charset="0"/>
              </a:rPr>
              <a:t>02</a:t>
            </a:r>
          </a:p>
        </p:txBody>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Times New Roman" panose="02020603050405020304" pitchFamily="18" charset="0"/>
                <a:cs typeface="Times New Roman" panose="02020603050405020304" pitchFamily="18" charset="0"/>
              </a:rPr>
              <a:t>PYEXPO 2K24</a:t>
            </a:r>
          </a:p>
        </p:txBody>
      </p:sp>
      <p:sp>
        <p:nvSpPr>
          <p:cNvPr id="7" name="Freeform 7"/>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txBody>
          <a:bodyPr/>
          <a:lstStyle/>
          <a:p>
            <a:endParaRPr lang="en-SG">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AutoShape 8"/>
          <p:cNvSpPr/>
          <p:nvPr/>
        </p:nvSpPr>
        <p:spPr>
          <a:xfrm rot="-5400000">
            <a:off x="-463662" y="7328887"/>
            <a:ext cx="2422566" cy="9525"/>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4688567" y="6450600"/>
            <a:ext cx="10853325" cy="9525"/>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p:sp>
        <p:nvSpPr>
          <p:cNvPr id="3" name="TextBox 3"/>
          <p:cNvSpPr txBox="1"/>
          <p:nvPr/>
        </p:nvSpPr>
        <p:spPr>
          <a:xfrm>
            <a:off x="1986659" y="1573784"/>
            <a:ext cx="15977489" cy="6001643"/>
          </a:xfrm>
          <a:prstGeom prst="rect">
            <a:avLst/>
          </a:prstGeom>
        </p:spPr>
        <p:txBody>
          <a:bodyPr wrap="square" lIns="0" tIns="0" rIns="0" bIns="0" rtlCol="0" anchor="t">
            <a:spAutoFit/>
          </a:bodyPr>
          <a:lstStyle/>
          <a:p>
            <a:pPr>
              <a:lnSpc>
                <a:spcPts val="3894"/>
              </a:lnSpc>
            </a:pPr>
            <a:r>
              <a:rPr lang="en-US" sz="3300" dirty="0">
                <a:solidFill>
                  <a:srgbClr val="FFFFFF"/>
                </a:solidFill>
                <a:latin typeface="Times New Roman" panose="02020603050405020304" pitchFamily="18" charset="0"/>
                <a:cs typeface="Times New Roman" panose="02020603050405020304" pitchFamily="18" charset="0"/>
              </a:rPr>
              <a:t>       </a:t>
            </a:r>
            <a:r>
              <a:rPr lang="en-US" sz="3200" b="0" i="0" dirty="0">
                <a:solidFill>
                  <a:schemeClr val="bg1"/>
                </a:solidFill>
                <a:effectLst/>
                <a:latin typeface="Times New Roman" panose="02020603050405020304" pitchFamily="18" charset="0"/>
                <a:cs typeface="Times New Roman" panose="02020603050405020304" pitchFamily="18" charset="0"/>
              </a:rPr>
              <a:t>Individuals can use the </a:t>
            </a:r>
            <a:r>
              <a:rPr lang="en-US" sz="3200" dirty="0">
                <a:solidFill>
                  <a:schemeClr val="bg1"/>
                </a:solidFill>
                <a:latin typeface="Times New Roman" panose="02020603050405020304" pitchFamily="18" charset="0"/>
                <a:cs typeface="Times New Roman" panose="02020603050405020304" pitchFamily="18" charset="0"/>
              </a:rPr>
              <a:t>calorie</a:t>
            </a:r>
            <a:r>
              <a:rPr lang="en-US" sz="3200" b="0" i="0" dirty="0">
                <a:solidFill>
                  <a:schemeClr val="bg1"/>
                </a:solidFill>
                <a:effectLst/>
                <a:latin typeface="Times New Roman" panose="02020603050405020304" pitchFamily="18" charset="0"/>
                <a:cs typeface="Times New Roman" panose="02020603050405020304" pitchFamily="18" charset="0"/>
              </a:rPr>
              <a:t> calculator to monitor their daily calorie intake accurately, helping them make informed decisions about their diet and achieve their health and fitness goals.</a:t>
            </a:r>
          </a:p>
          <a:p>
            <a:pPr>
              <a:lnSpc>
                <a:spcPts val="3894"/>
              </a:lnSpc>
            </a:pPr>
            <a:endParaRPr lang="en-US" sz="3200" dirty="0">
              <a:solidFill>
                <a:schemeClr val="bg1"/>
              </a:solidFill>
              <a:latin typeface="Times New Roman" panose="02020603050405020304" pitchFamily="18" charset="0"/>
              <a:cs typeface="Times New Roman" panose="02020603050405020304" pitchFamily="18" charset="0"/>
            </a:endParaRPr>
          </a:p>
          <a:p>
            <a:pPr>
              <a:lnSpc>
                <a:spcPts val="3894"/>
              </a:lnSpc>
            </a:pPr>
            <a:r>
              <a:rPr lang="en-US" sz="3200" b="0" i="0" dirty="0">
                <a:solidFill>
                  <a:schemeClr val="bg1"/>
                </a:solidFill>
                <a:effectLst/>
                <a:latin typeface="Times New Roman" panose="02020603050405020304" pitchFamily="18" charset="0"/>
                <a:cs typeface="Times New Roman" panose="02020603050405020304" pitchFamily="18" charset="0"/>
              </a:rPr>
              <a:t>The tool can assist individuals in managing their weight by providing precise calorie information, enabling them to adjust their diet according to their weight loss, maintenance, or gain objectives.</a:t>
            </a:r>
          </a:p>
          <a:p>
            <a:pPr>
              <a:lnSpc>
                <a:spcPts val="3894"/>
              </a:lnSpc>
            </a:pPr>
            <a:endParaRPr lang="en-US" sz="3200" dirty="0">
              <a:solidFill>
                <a:schemeClr val="bg1"/>
              </a:solidFill>
              <a:latin typeface="Times New Roman" panose="02020603050405020304" pitchFamily="18" charset="0"/>
              <a:cs typeface="Times New Roman" panose="02020603050405020304" pitchFamily="18" charset="0"/>
            </a:endParaRPr>
          </a:p>
          <a:p>
            <a:pPr>
              <a:lnSpc>
                <a:spcPts val="3894"/>
              </a:lnSpc>
            </a:pPr>
            <a:r>
              <a:rPr lang="en-US" sz="3200" b="0" i="0" dirty="0">
                <a:solidFill>
                  <a:schemeClr val="bg1"/>
                </a:solidFill>
                <a:effectLst/>
                <a:latin typeface="Times New Roman" panose="02020603050405020304" pitchFamily="18" charset="0"/>
                <a:cs typeface="Times New Roman" panose="02020603050405020304" pitchFamily="18" charset="0"/>
              </a:rPr>
              <a:t>Individuals can use the application to track their daily calorie intake accurately, helping them </a:t>
            </a:r>
          </a:p>
          <a:p>
            <a:pPr>
              <a:lnSpc>
                <a:spcPts val="3894"/>
              </a:lnSpc>
            </a:pPr>
            <a:r>
              <a:rPr lang="en-US" sz="3200" b="0" i="0" dirty="0">
                <a:solidFill>
                  <a:schemeClr val="bg1"/>
                </a:solidFill>
                <a:effectLst/>
                <a:latin typeface="Times New Roman" panose="02020603050405020304" pitchFamily="18" charset="0"/>
                <a:cs typeface="Times New Roman" panose="02020603050405020304" pitchFamily="18" charset="0"/>
              </a:rPr>
              <a:t>maintain a healthy diet and achieve their fitness goals, whether it's weight loss, weight gain, or </a:t>
            </a:r>
          </a:p>
          <a:p>
            <a:pPr>
              <a:lnSpc>
                <a:spcPts val="3894"/>
              </a:lnSpc>
            </a:pPr>
            <a:r>
              <a:rPr lang="en-US" sz="3200" b="0" i="0" dirty="0">
                <a:solidFill>
                  <a:schemeClr val="bg1"/>
                </a:solidFill>
                <a:effectLst/>
                <a:latin typeface="Times New Roman" panose="02020603050405020304" pitchFamily="18" charset="0"/>
                <a:cs typeface="Times New Roman" panose="02020603050405020304" pitchFamily="18" charset="0"/>
              </a:rPr>
              <a:t>maintenance.</a:t>
            </a:r>
          </a:p>
          <a:p>
            <a:pPr>
              <a:lnSpc>
                <a:spcPts val="3894"/>
              </a:lnSpc>
            </a:pPr>
            <a:r>
              <a:rPr lang="en-US" sz="3200" b="0" i="0" dirty="0">
                <a:solidFill>
                  <a:schemeClr val="bg1"/>
                </a:solidFill>
                <a:effectLst/>
                <a:latin typeface="Times New Roman" panose="02020603050405020304" pitchFamily="18" charset="0"/>
                <a:cs typeface="Times New Roman" panose="02020603050405020304" pitchFamily="18" charset="0"/>
              </a:rPr>
              <a:t> </a:t>
            </a:r>
          </a:p>
          <a:p>
            <a:pPr>
              <a:lnSpc>
                <a:spcPts val="3894"/>
              </a:lnSpc>
            </a:pPr>
            <a:endParaRPr lang="en-US" sz="3200" b="0" i="0" dirty="0">
              <a:solidFill>
                <a:schemeClr val="bg1"/>
              </a:solidFill>
              <a:effectLst/>
              <a:latin typeface="Times New Roman" panose="02020603050405020304" pitchFamily="18" charset="0"/>
              <a:cs typeface="Times New Roman" panose="02020603050405020304" pitchFamily="18" charset="0"/>
            </a:endParaRPr>
          </a:p>
          <a:p>
            <a:pPr>
              <a:lnSpc>
                <a:spcPts val="3894"/>
              </a:lnSpc>
            </a:pP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16306800"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Times New Roman" panose="02020603050405020304" pitchFamily="18" charset="0"/>
                <a:cs typeface="Times New Roman" panose="02020603050405020304" pitchFamily="18" charset="0"/>
              </a:rPr>
              <a:t>03</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Times New Roman" panose="02020603050405020304" pitchFamily="18" charset="0"/>
                <a:cs typeface="Times New Roman" panose="02020603050405020304" pitchFamily="18" charset="0"/>
              </a:rPr>
              <a:t>PYEXPO 2K24</a:t>
            </a:r>
          </a:p>
        </p:txBody>
      </p:sp>
      <p:sp>
        <p:nvSpPr>
          <p:cNvPr id="6" name="Freeform 6"/>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txBody>
          <a:bodyPr/>
          <a:lstStyle/>
          <a:p>
            <a:endParaRPr lang="en-SG">
              <a:latin typeface="Times New Roman" panose="02020603050405020304" pitchFamily="18" charset="0"/>
              <a:cs typeface="Times New Roman" panose="02020603050405020304" pitchFamily="18" charset="0"/>
            </a:endParaRPr>
          </a:p>
        </p:txBody>
      </p:sp>
      <p:sp>
        <p:nvSpPr>
          <p:cNvPr id="7" name="TextBox 7"/>
          <p:cNvSpPr txBox="1"/>
          <p:nvPr/>
        </p:nvSpPr>
        <p:spPr>
          <a:xfrm>
            <a:off x="1986659" y="602488"/>
            <a:ext cx="13164081" cy="852424"/>
          </a:xfrm>
          <a:prstGeom prst="rect">
            <a:avLst/>
          </a:prstGeom>
        </p:spPr>
        <p:txBody>
          <a:bodyPr lIns="0" tIns="0" rIns="0" bIns="0" rtlCol="0" anchor="t">
            <a:spAutoFit/>
          </a:bodyPr>
          <a:lstStyle/>
          <a:p>
            <a:pPr>
              <a:lnSpc>
                <a:spcPts val="6608"/>
              </a:lnSpc>
            </a:pPr>
            <a:r>
              <a:rPr lang="en-US" sz="5600" u="sng">
                <a:solidFill>
                  <a:srgbClr val="F6B032"/>
                </a:solidFill>
                <a:latin typeface="Times New Roman" panose="02020603050405020304" pitchFamily="18" charset="0"/>
                <a:cs typeface="Times New Roman" panose="02020603050405020304" pitchFamily="18" charset="0"/>
              </a:rPr>
              <a:t>Solution </a:t>
            </a:r>
          </a:p>
        </p:txBody>
      </p:sp>
      <p:sp>
        <p:nvSpPr>
          <p:cNvPr id="8" name="TextBox 8"/>
          <p:cNvSpPr txBox="1"/>
          <p:nvPr/>
        </p:nvSpPr>
        <p:spPr>
          <a:xfrm>
            <a:off x="2362200" y="7572553"/>
            <a:ext cx="13164081" cy="2500685"/>
          </a:xfrm>
          <a:prstGeom prst="rect">
            <a:avLst/>
          </a:prstGeom>
        </p:spPr>
        <p:txBody>
          <a:bodyPr lIns="0" tIns="0" rIns="0" bIns="0" rtlCol="0" anchor="t">
            <a:spAutoFit/>
          </a:bodyPr>
          <a:lstStyle/>
          <a:p>
            <a:pPr>
              <a:lnSpc>
                <a:spcPts val="3894"/>
              </a:lnSpc>
            </a:pPr>
            <a:endParaRPr lang="en-US" sz="3300" dirty="0">
              <a:solidFill>
                <a:srgbClr val="FFFFFF"/>
              </a:solidFill>
              <a:latin typeface="Times New Roman" panose="02020603050405020304" pitchFamily="18" charset="0"/>
              <a:cs typeface="Times New Roman" panose="02020603050405020304" pitchFamily="18" charset="0"/>
            </a:endParaRPr>
          </a:p>
          <a:p>
            <a:pPr>
              <a:lnSpc>
                <a:spcPts val="3894"/>
              </a:lnSpc>
            </a:pPr>
            <a:endParaRPr lang="en-US" sz="3300" dirty="0">
              <a:solidFill>
                <a:srgbClr val="FFFFFF"/>
              </a:solidFill>
              <a:latin typeface="Times New Roman" panose="02020603050405020304" pitchFamily="18" charset="0"/>
              <a:cs typeface="Times New Roman" panose="02020603050405020304" pitchFamily="18" charset="0"/>
            </a:endParaRPr>
          </a:p>
          <a:p>
            <a:pPr>
              <a:lnSpc>
                <a:spcPts val="3894"/>
              </a:lnSpc>
            </a:pPr>
            <a:endParaRPr lang="en-US" sz="3300" dirty="0">
              <a:solidFill>
                <a:srgbClr val="FFFFFF"/>
              </a:solidFill>
              <a:latin typeface="Times New Roman" panose="02020603050405020304" pitchFamily="18" charset="0"/>
              <a:cs typeface="Times New Roman" panose="02020603050405020304" pitchFamily="18" charset="0"/>
            </a:endParaRPr>
          </a:p>
          <a:p>
            <a:pPr>
              <a:lnSpc>
                <a:spcPts val="3894"/>
              </a:lnSpc>
            </a:pPr>
            <a:r>
              <a:rPr lang="en-US" sz="3300" dirty="0">
                <a:solidFill>
                  <a:srgbClr val="FFFFFF"/>
                </a:solidFill>
                <a:latin typeface="Times New Roman" panose="02020603050405020304" pitchFamily="18" charset="0"/>
                <a:cs typeface="Times New Roman" panose="02020603050405020304" pitchFamily="18" charset="0"/>
              </a:rPr>
              <a:t>Python</a:t>
            </a:r>
          </a:p>
          <a:p>
            <a:pPr>
              <a:lnSpc>
                <a:spcPts val="3894"/>
              </a:lnSpc>
            </a:pPr>
            <a:r>
              <a:rPr lang="en-US" sz="3300" dirty="0">
                <a:solidFill>
                  <a:srgbClr val="FFFFFF"/>
                </a:solidFill>
                <a:latin typeface="Times New Roman" panose="02020603050405020304" pitchFamily="18" charset="0"/>
                <a:cs typeface="Times New Roman" panose="02020603050405020304" pitchFamily="18" charset="0"/>
              </a:rPr>
              <a:t>machine learning </a:t>
            </a:r>
          </a:p>
        </p:txBody>
      </p:sp>
      <p:sp>
        <p:nvSpPr>
          <p:cNvPr id="9" name="TextBox 9"/>
          <p:cNvSpPr txBox="1"/>
          <p:nvPr/>
        </p:nvSpPr>
        <p:spPr>
          <a:xfrm>
            <a:off x="1968516" y="6515100"/>
            <a:ext cx="13164081" cy="2539157"/>
          </a:xfrm>
          <a:prstGeom prst="rect">
            <a:avLst/>
          </a:prstGeom>
        </p:spPr>
        <p:txBody>
          <a:bodyPr lIns="0" tIns="0" rIns="0" bIns="0" rtlCol="0" anchor="t">
            <a:spAutoFit/>
          </a:bodyPr>
          <a:lstStyle/>
          <a:p>
            <a:pPr>
              <a:lnSpc>
                <a:spcPts val="6608"/>
              </a:lnSpc>
            </a:pPr>
            <a:endParaRPr lang="en-US" sz="5600" u="sng" dirty="0">
              <a:solidFill>
                <a:schemeClr val="bg1"/>
              </a:solidFill>
              <a:latin typeface="Times New Roman" panose="02020603050405020304" pitchFamily="18" charset="0"/>
              <a:cs typeface="Times New Roman" panose="02020603050405020304" pitchFamily="18" charset="0"/>
            </a:endParaRPr>
          </a:p>
          <a:p>
            <a:pPr>
              <a:lnSpc>
                <a:spcPts val="6608"/>
              </a:lnSpc>
            </a:pPr>
            <a:endParaRPr lang="en-US" sz="5600" u="sng" dirty="0">
              <a:solidFill>
                <a:srgbClr val="F6B032"/>
              </a:solidFill>
              <a:latin typeface="Times New Roman" panose="02020603050405020304" pitchFamily="18" charset="0"/>
              <a:cs typeface="Times New Roman" panose="02020603050405020304" pitchFamily="18" charset="0"/>
            </a:endParaRPr>
          </a:p>
          <a:p>
            <a:pPr>
              <a:lnSpc>
                <a:spcPts val="6608"/>
              </a:lnSpc>
            </a:pPr>
            <a:r>
              <a:rPr lang="en-US" sz="5600" u="sng" dirty="0">
                <a:solidFill>
                  <a:srgbClr val="F6B032"/>
                </a:solidFill>
                <a:latin typeface="Times New Roman" panose="02020603050405020304" pitchFamily="18" charset="0"/>
                <a:cs typeface="Times New Roman" panose="02020603050405020304" pitchFamily="18" charset="0"/>
              </a:rPr>
              <a:t>Technology Stack</a:t>
            </a:r>
          </a:p>
        </p:txBody>
      </p:sp>
      <p:sp>
        <p:nvSpPr>
          <p:cNvPr id="10" name="AutoShape 10"/>
          <p:cNvSpPr/>
          <p:nvPr/>
        </p:nvSpPr>
        <p:spPr>
          <a:xfrm rot="-5400000">
            <a:off x="-463662" y="7328887"/>
            <a:ext cx="2422566" cy="9525"/>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4688567" y="6450600"/>
            <a:ext cx="10853325" cy="9525"/>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p:sp>
        <p:nvSpPr>
          <p:cNvPr id="3" name="TextBox 3"/>
          <p:cNvSpPr txBox="1"/>
          <p:nvPr/>
        </p:nvSpPr>
        <p:spPr>
          <a:xfrm>
            <a:off x="1986659" y="1573784"/>
            <a:ext cx="15977489" cy="10118154"/>
          </a:xfrm>
          <a:prstGeom prst="rect">
            <a:avLst/>
          </a:prstGeom>
        </p:spPr>
        <p:txBody>
          <a:bodyPr wrap="square" lIns="0" tIns="0" rIns="0" bIns="0" rtlCol="0" anchor="t">
            <a:spAutoFit/>
          </a:bodyPr>
          <a:lstStyle/>
          <a:p>
            <a:pPr marL="514350" indent="-514350" algn="l">
              <a:buAutoNum type="arabicPeriod"/>
            </a:pPr>
            <a:r>
              <a:rPr lang="en-US" sz="3300" dirty="0">
                <a:solidFill>
                  <a:srgbClr val="FFFFFF"/>
                </a:solidFill>
                <a:latin typeface="Times New Roman" panose="02020603050405020304" pitchFamily="18" charset="0"/>
                <a:cs typeface="Times New Roman" panose="02020603050405020304" pitchFamily="18" charset="0"/>
              </a:rPr>
              <a:t>Individuals can use the calculator to track their daily calorie intake accurately. By inputting the foods they consume, the calculator can provide real-time feedback on their calorie consumption, helping them stay within their daily caloric goals.</a:t>
            </a:r>
          </a:p>
          <a:p>
            <a:pPr marL="514350" indent="-514350" algn="l">
              <a:buAutoNum type="arabicPeriod"/>
            </a:pPr>
            <a:endParaRPr lang="en-US" sz="3300" dirty="0">
              <a:solidFill>
                <a:srgbClr val="FFFFFF"/>
              </a:solidFill>
              <a:latin typeface="Times New Roman" panose="02020603050405020304" pitchFamily="18" charset="0"/>
              <a:cs typeface="Times New Roman" panose="02020603050405020304" pitchFamily="18" charset="0"/>
            </a:endParaRPr>
          </a:p>
          <a:p>
            <a:pPr algn="l"/>
            <a:r>
              <a:rPr lang="en-US" sz="3300" dirty="0">
                <a:solidFill>
                  <a:srgbClr val="FFFFFF"/>
                </a:solidFill>
                <a:latin typeface="Times New Roman" panose="02020603050405020304" pitchFamily="18" charset="0"/>
                <a:cs typeface="Times New Roman" panose="02020603050405020304" pitchFamily="18" charset="0"/>
              </a:rPr>
              <a:t>2. Food calculators can be educational tools that help users become more aware of the nutritional content of the foods they eat. By seeing the calorie and nutrient content of different foods, users can make more informed choices about their diet and develop healthier eating habits.</a:t>
            </a:r>
          </a:p>
          <a:p>
            <a:pPr algn="l"/>
            <a:endParaRPr lang="en-US" sz="3300" dirty="0">
              <a:solidFill>
                <a:srgbClr val="FFFFFF"/>
              </a:solidFill>
              <a:latin typeface="Times New Roman" panose="02020603050405020304" pitchFamily="18" charset="0"/>
              <a:cs typeface="Times New Roman" panose="02020603050405020304" pitchFamily="18" charset="0"/>
            </a:endParaRPr>
          </a:p>
          <a:p>
            <a:pPr algn="l"/>
            <a:endParaRPr lang="en-US" sz="3300" dirty="0">
              <a:solidFill>
                <a:srgbClr val="FFFFFF"/>
              </a:solidFill>
              <a:latin typeface="Times New Roman" panose="02020603050405020304" pitchFamily="18" charset="0"/>
              <a:cs typeface="Times New Roman" panose="02020603050405020304" pitchFamily="18" charset="0"/>
            </a:endParaRPr>
          </a:p>
          <a:p>
            <a:pPr algn="l"/>
            <a:r>
              <a:rPr lang="en-US" sz="3300" dirty="0">
                <a:solidFill>
                  <a:srgbClr val="FFFFFF"/>
                </a:solidFill>
                <a:latin typeface="Times New Roman" panose="02020603050405020304" pitchFamily="18" charset="0"/>
                <a:cs typeface="Times New Roman" panose="02020603050405020304" pitchFamily="18" charset="0"/>
              </a:rPr>
              <a:t>3. Using a calorie calculator increases awareness of food choices and portion sizes. It encourages mindful eating by enabling individuals to make informed decisions about their dietary habits and understand the calorie content of different foods. </a:t>
            </a:r>
          </a:p>
          <a:p>
            <a:pPr marL="514350" indent="-514350" algn="l">
              <a:buAutoNum type="arabicPeriod"/>
            </a:pPr>
            <a:endParaRPr lang="en-US" sz="3300" dirty="0">
              <a:solidFill>
                <a:srgbClr val="FFFFFF"/>
              </a:solidFill>
              <a:latin typeface="Times New Roman" panose="02020603050405020304" pitchFamily="18" charset="0"/>
              <a:cs typeface="Times New Roman" panose="02020603050405020304" pitchFamily="18" charset="0"/>
            </a:endParaRPr>
          </a:p>
          <a:p>
            <a:pPr marL="514350" indent="-514350" algn="l">
              <a:buAutoNum type="arabicPeriod"/>
            </a:pPr>
            <a:endParaRPr lang="en-US" sz="3300" dirty="0">
              <a:solidFill>
                <a:srgbClr val="FFFFFF"/>
              </a:solidFill>
              <a:latin typeface="Times New Roman" panose="02020603050405020304" pitchFamily="18" charset="0"/>
              <a:cs typeface="Times New Roman" panose="02020603050405020304" pitchFamily="18" charset="0"/>
            </a:endParaRPr>
          </a:p>
          <a:p>
            <a:pPr algn="l"/>
            <a:endParaRPr lang="en-US" sz="3300" dirty="0">
              <a:solidFill>
                <a:srgbClr val="FFFFFF"/>
              </a:solidFill>
              <a:latin typeface="Times New Roman" panose="02020603050405020304" pitchFamily="18" charset="0"/>
              <a:cs typeface="Times New Roman" panose="02020603050405020304" pitchFamily="18" charset="0"/>
            </a:endParaRPr>
          </a:p>
          <a:p>
            <a:pPr algn="l"/>
            <a:endParaRPr lang="en-US" sz="3200" b="0" i="0" dirty="0">
              <a:solidFill>
                <a:schemeClr val="bg1"/>
              </a:solidFill>
              <a:effectLst/>
              <a:latin typeface="Times New Roman" panose="02020603050405020304" pitchFamily="18" charset="0"/>
              <a:cs typeface="Times New Roman" panose="02020603050405020304" pitchFamily="18" charset="0"/>
            </a:endParaRPr>
          </a:p>
          <a:p>
            <a:pPr>
              <a:lnSpc>
                <a:spcPts val="3894"/>
              </a:lnSpc>
            </a:pPr>
            <a:r>
              <a:rPr lang="en-US" sz="3200" b="0" i="0" dirty="0">
                <a:solidFill>
                  <a:schemeClr val="bg1"/>
                </a:solidFill>
                <a:effectLst/>
                <a:latin typeface="Times New Roman" panose="02020603050405020304" pitchFamily="18" charset="0"/>
                <a:cs typeface="Times New Roman" panose="02020603050405020304" pitchFamily="18" charset="0"/>
              </a:rPr>
              <a:t> </a:t>
            </a:r>
          </a:p>
          <a:p>
            <a:pPr>
              <a:lnSpc>
                <a:spcPts val="3894"/>
              </a:lnSpc>
            </a:pPr>
            <a:endParaRPr lang="en-US" sz="3200" b="0" i="0" dirty="0">
              <a:solidFill>
                <a:schemeClr val="bg1"/>
              </a:solidFill>
              <a:effectLst/>
              <a:latin typeface="Times New Roman" panose="02020603050405020304" pitchFamily="18" charset="0"/>
              <a:cs typeface="Times New Roman" panose="02020603050405020304" pitchFamily="18" charset="0"/>
            </a:endParaRPr>
          </a:p>
          <a:p>
            <a:pPr>
              <a:lnSpc>
                <a:spcPts val="3894"/>
              </a:lnSpc>
            </a:pP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16306800"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Times New Roman" panose="02020603050405020304" pitchFamily="18" charset="0"/>
                <a:cs typeface="Times New Roman" panose="02020603050405020304" pitchFamily="18" charset="0"/>
              </a:rPr>
              <a:t>04</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Times New Roman" panose="02020603050405020304" pitchFamily="18" charset="0"/>
                <a:cs typeface="Times New Roman" panose="02020603050405020304" pitchFamily="18" charset="0"/>
              </a:rPr>
              <a:t>PYEXPO 2K24</a:t>
            </a:r>
          </a:p>
        </p:txBody>
      </p:sp>
      <p:sp>
        <p:nvSpPr>
          <p:cNvPr id="6" name="Freeform 6"/>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txBody>
          <a:bodyPr/>
          <a:lstStyle/>
          <a:p>
            <a:endParaRPr lang="en-SG">
              <a:latin typeface="Times New Roman" panose="02020603050405020304" pitchFamily="18" charset="0"/>
              <a:cs typeface="Times New Roman" panose="02020603050405020304" pitchFamily="18" charset="0"/>
            </a:endParaRPr>
          </a:p>
        </p:txBody>
      </p:sp>
      <p:sp>
        <p:nvSpPr>
          <p:cNvPr id="7" name="TextBox 7"/>
          <p:cNvSpPr txBox="1"/>
          <p:nvPr/>
        </p:nvSpPr>
        <p:spPr>
          <a:xfrm>
            <a:off x="1986659" y="602488"/>
            <a:ext cx="13164081" cy="852424"/>
          </a:xfrm>
          <a:prstGeom prst="rect">
            <a:avLst/>
          </a:prstGeom>
        </p:spPr>
        <p:txBody>
          <a:bodyPr lIns="0" tIns="0" rIns="0" bIns="0" rtlCol="0" anchor="t">
            <a:spAutoFit/>
          </a:bodyPr>
          <a:lstStyle/>
          <a:p>
            <a:pPr>
              <a:lnSpc>
                <a:spcPts val="6608"/>
              </a:lnSpc>
            </a:pPr>
            <a:r>
              <a:rPr lang="en-US" sz="5600" u="sng" dirty="0">
                <a:solidFill>
                  <a:srgbClr val="F6B032"/>
                </a:solidFill>
                <a:latin typeface="Times New Roman" panose="02020603050405020304" pitchFamily="18" charset="0"/>
                <a:cs typeface="Times New Roman" panose="02020603050405020304" pitchFamily="18" charset="0"/>
              </a:rPr>
              <a:t>USES: </a:t>
            </a:r>
          </a:p>
        </p:txBody>
      </p:sp>
      <p:sp>
        <p:nvSpPr>
          <p:cNvPr id="8" name="TextBox 8"/>
          <p:cNvSpPr txBox="1"/>
          <p:nvPr/>
        </p:nvSpPr>
        <p:spPr>
          <a:xfrm>
            <a:off x="2362200" y="7572553"/>
            <a:ext cx="13164081" cy="2500685"/>
          </a:xfrm>
          <a:prstGeom prst="rect">
            <a:avLst/>
          </a:prstGeom>
        </p:spPr>
        <p:txBody>
          <a:bodyPr lIns="0" tIns="0" rIns="0" bIns="0" rtlCol="0" anchor="t">
            <a:spAutoFit/>
          </a:bodyPr>
          <a:lstStyle/>
          <a:p>
            <a:pPr>
              <a:lnSpc>
                <a:spcPts val="3894"/>
              </a:lnSpc>
            </a:pPr>
            <a:endParaRPr lang="en-US" sz="3300" dirty="0">
              <a:solidFill>
                <a:srgbClr val="FFFFFF"/>
              </a:solidFill>
              <a:latin typeface="Times New Roman" panose="02020603050405020304" pitchFamily="18" charset="0"/>
              <a:cs typeface="Times New Roman" panose="02020603050405020304" pitchFamily="18" charset="0"/>
            </a:endParaRPr>
          </a:p>
          <a:p>
            <a:pPr>
              <a:lnSpc>
                <a:spcPts val="3894"/>
              </a:lnSpc>
            </a:pPr>
            <a:endParaRPr lang="en-US" sz="3300" dirty="0">
              <a:solidFill>
                <a:srgbClr val="FFFFFF"/>
              </a:solidFill>
              <a:latin typeface="Times New Roman" panose="02020603050405020304" pitchFamily="18" charset="0"/>
              <a:cs typeface="Times New Roman" panose="02020603050405020304" pitchFamily="18" charset="0"/>
            </a:endParaRPr>
          </a:p>
          <a:p>
            <a:pPr>
              <a:lnSpc>
                <a:spcPts val="3894"/>
              </a:lnSpc>
            </a:pPr>
            <a:endParaRPr lang="en-US" sz="3300" dirty="0">
              <a:solidFill>
                <a:srgbClr val="FFFFFF"/>
              </a:solidFill>
              <a:latin typeface="Times New Roman" panose="02020603050405020304" pitchFamily="18" charset="0"/>
              <a:cs typeface="Times New Roman" panose="02020603050405020304" pitchFamily="18" charset="0"/>
            </a:endParaRPr>
          </a:p>
          <a:p>
            <a:pPr>
              <a:lnSpc>
                <a:spcPts val="3894"/>
              </a:lnSpc>
            </a:pPr>
            <a:endParaRPr lang="en-US" sz="3300" dirty="0">
              <a:solidFill>
                <a:srgbClr val="FFFFFF"/>
              </a:solidFill>
              <a:latin typeface="Times New Roman" panose="02020603050405020304" pitchFamily="18" charset="0"/>
              <a:cs typeface="Times New Roman" panose="02020603050405020304" pitchFamily="18" charset="0"/>
            </a:endParaRPr>
          </a:p>
          <a:p>
            <a:pPr>
              <a:lnSpc>
                <a:spcPts val="3894"/>
              </a:lnSpc>
            </a:pPr>
            <a:r>
              <a:rPr lang="en-US" sz="3300" dirty="0">
                <a:solidFill>
                  <a:srgbClr val="FFFFFF"/>
                </a:solidFill>
                <a:latin typeface="Times New Roman" panose="02020603050405020304" pitchFamily="18" charset="0"/>
                <a:cs typeface="Times New Roman" panose="02020603050405020304" pitchFamily="18" charset="0"/>
              </a:rPr>
              <a:t> </a:t>
            </a:r>
          </a:p>
        </p:txBody>
      </p:sp>
      <p:sp>
        <p:nvSpPr>
          <p:cNvPr id="9" name="TextBox 9"/>
          <p:cNvSpPr txBox="1"/>
          <p:nvPr/>
        </p:nvSpPr>
        <p:spPr>
          <a:xfrm>
            <a:off x="1968516" y="6515100"/>
            <a:ext cx="13164081" cy="2539157"/>
          </a:xfrm>
          <a:prstGeom prst="rect">
            <a:avLst/>
          </a:prstGeom>
        </p:spPr>
        <p:txBody>
          <a:bodyPr lIns="0" tIns="0" rIns="0" bIns="0" rtlCol="0" anchor="t">
            <a:spAutoFit/>
          </a:bodyPr>
          <a:lstStyle/>
          <a:p>
            <a:pPr>
              <a:lnSpc>
                <a:spcPts val="6608"/>
              </a:lnSpc>
            </a:pPr>
            <a:endParaRPr lang="en-US" sz="5600" u="sng" dirty="0">
              <a:solidFill>
                <a:schemeClr val="bg1"/>
              </a:solidFill>
              <a:latin typeface="Times New Roman" panose="02020603050405020304" pitchFamily="18" charset="0"/>
              <a:cs typeface="Times New Roman" panose="02020603050405020304" pitchFamily="18" charset="0"/>
            </a:endParaRPr>
          </a:p>
          <a:p>
            <a:pPr>
              <a:lnSpc>
                <a:spcPts val="6608"/>
              </a:lnSpc>
            </a:pPr>
            <a:endParaRPr lang="en-US" sz="5600" u="sng" dirty="0">
              <a:solidFill>
                <a:srgbClr val="F6B032"/>
              </a:solidFill>
              <a:latin typeface="Times New Roman" panose="02020603050405020304" pitchFamily="18" charset="0"/>
              <a:cs typeface="Times New Roman" panose="02020603050405020304" pitchFamily="18" charset="0"/>
            </a:endParaRPr>
          </a:p>
          <a:p>
            <a:pPr>
              <a:lnSpc>
                <a:spcPts val="6608"/>
              </a:lnSpc>
            </a:pPr>
            <a:endParaRPr lang="en-US" sz="5600" u="sng" dirty="0">
              <a:solidFill>
                <a:srgbClr val="F6B032"/>
              </a:solidFill>
              <a:latin typeface="Times New Roman" panose="02020603050405020304" pitchFamily="18" charset="0"/>
              <a:cs typeface="Times New Roman" panose="02020603050405020304" pitchFamily="18" charset="0"/>
            </a:endParaRPr>
          </a:p>
        </p:txBody>
      </p:sp>
      <p:sp>
        <p:nvSpPr>
          <p:cNvPr id="10" name="AutoShape 10"/>
          <p:cNvSpPr/>
          <p:nvPr/>
        </p:nvSpPr>
        <p:spPr>
          <a:xfrm rot="-5400000">
            <a:off x="-463662" y="7328887"/>
            <a:ext cx="2422566" cy="9525"/>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92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8C1D8B56-94FD-FA9F-5DC0-4677858BBA93}"/>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4CC50D32-18E3-01C2-311A-ECD51F84D22C}"/>
              </a:ext>
            </a:extLst>
          </p:cNvPr>
          <p:cNvSpPr/>
          <p:nvPr/>
        </p:nvSpPr>
        <p:spPr>
          <a:xfrm rot="-5400000">
            <a:off x="-4688567" y="6450600"/>
            <a:ext cx="10853325" cy="9525"/>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p:sp>
        <p:nvSpPr>
          <p:cNvPr id="4" name="TextBox 4">
            <a:extLst>
              <a:ext uri="{FF2B5EF4-FFF2-40B4-BE49-F238E27FC236}">
                <a16:creationId xmlns:a16="http://schemas.microsoft.com/office/drawing/2014/main" id="{27D22194-1B33-EFB8-AD6D-DE2A6A22C6FF}"/>
              </a:ext>
            </a:extLst>
          </p:cNvPr>
          <p:cNvSpPr txBox="1"/>
          <p:nvPr/>
        </p:nvSpPr>
        <p:spPr>
          <a:xfrm>
            <a:off x="16306800"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Times New Roman" panose="02020603050405020304" pitchFamily="18" charset="0"/>
                <a:cs typeface="Times New Roman" panose="02020603050405020304" pitchFamily="18" charset="0"/>
              </a:rPr>
              <a:t>05</a:t>
            </a:r>
          </a:p>
        </p:txBody>
      </p:sp>
      <p:sp>
        <p:nvSpPr>
          <p:cNvPr id="5" name="TextBox 5">
            <a:extLst>
              <a:ext uri="{FF2B5EF4-FFF2-40B4-BE49-F238E27FC236}">
                <a16:creationId xmlns:a16="http://schemas.microsoft.com/office/drawing/2014/main" id="{64FB5B1A-71CD-93AB-AAE1-9BF05E176296}"/>
              </a:ext>
            </a:extLst>
          </p:cNvPr>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Times New Roman" panose="02020603050405020304" pitchFamily="18" charset="0"/>
                <a:cs typeface="Times New Roman" panose="02020603050405020304" pitchFamily="18" charset="0"/>
              </a:rPr>
              <a:t>PYEXPO 2K24</a:t>
            </a:r>
          </a:p>
        </p:txBody>
      </p:sp>
      <p:sp>
        <p:nvSpPr>
          <p:cNvPr id="6" name="Freeform 6">
            <a:extLst>
              <a:ext uri="{FF2B5EF4-FFF2-40B4-BE49-F238E27FC236}">
                <a16:creationId xmlns:a16="http://schemas.microsoft.com/office/drawing/2014/main" id="{A16FF17C-5991-7B9B-5423-8FA37D6ED0FB}"/>
              </a:ext>
            </a:extLst>
          </p:cNvPr>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txBody>
          <a:bodyPr/>
          <a:lstStyle/>
          <a:p>
            <a:endParaRPr lang="en-SG">
              <a:latin typeface="Times New Roman" panose="02020603050405020304" pitchFamily="18" charset="0"/>
              <a:cs typeface="Times New Roman" panose="02020603050405020304" pitchFamily="18" charset="0"/>
            </a:endParaRPr>
          </a:p>
        </p:txBody>
      </p:sp>
      <p:sp>
        <p:nvSpPr>
          <p:cNvPr id="7" name="TextBox 7">
            <a:extLst>
              <a:ext uri="{FF2B5EF4-FFF2-40B4-BE49-F238E27FC236}">
                <a16:creationId xmlns:a16="http://schemas.microsoft.com/office/drawing/2014/main" id="{7C0DEEE8-038F-1441-9C62-E9E0C3B369A3}"/>
              </a:ext>
            </a:extLst>
          </p:cNvPr>
          <p:cNvSpPr txBox="1"/>
          <p:nvPr/>
        </p:nvSpPr>
        <p:spPr>
          <a:xfrm>
            <a:off x="2133600" y="380319"/>
            <a:ext cx="13164081" cy="852424"/>
          </a:xfrm>
          <a:prstGeom prst="rect">
            <a:avLst/>
          </a:prstGeom>
        </p:spPr>
        <p:txBody>
          <a:bodyPr lIns="0" tIns="0" rIns="0" bIns="0" rtlCol="0" anchor="t">
            <a:spAutoFit/>
          </a:bodyPr>
          <a:lstStyle/>
          <a:p>
            <a:pPr>
              <a:lnSpc>
                <a:spcPts val="6608"/>
              </a:lnSpc>
            </a:pPr>
            <a:r>
              <a:rPr lang="en-US" sz="5600" u="sng" dirty="0">
                <a:solidFill>
                  <a:srgbClr val="F6B032"/>
                </a:solidFill>
                <a:latin typeface="Times New Roman" panose="02020603050405020304" pitchFamily="18" charset="0"/>
                <a:cs typeface="Times New Roman" panose="02020603050405020304" pitchFamily="18" charset="0"/>
              </a:rPr>
              <a:t> </a:t>
            </a:r>
          </a:p>
        </p:txBody>
      </p:sp>
      <p:sp>
        <p:nvSpPr>
          <p:cNvPr id="9" name="TextBox 9">
            <a:extLst>
              <a:ext uri="{FF2B5EF4-FFF2-40B4-BE49-F238E27FC236}">
                <a16:creationId xmlns:a16="http://schemas.microsoft.com/office/drawing/2014/main" id="{104D3B80-A052-F836-8B0E-5575D6FE49F8}"/>
              </a:ext>
            </a:extLst>
          </p:cNvPr>
          <p:cNvSpPr txBox="1"/>
          <p:nvPr/>
        </p:nvSpPr>
        <p:spPr>
          <a:xfrm>
            <a:off x="1968516" y="6515100"/>
            <a:ext cx="13164081" cy="2539157"/>
          </a:xfrm>
          <a:prstGeom prst="rect">
            <a:avLst/>
          </a:prstGeom>
        </p:spPr>
        <p:txBody>
          <a:bodyPr lIns="0" tIns="0" rIns="0" bIns="0" rtlCol="0" anchor="t">
            <a:spAutoFit/>
          </a:bodyPr>
          <a:lstStyle/>
          <a:p>
            <a:pPr>
              <a:lnSpc>
                <a:spcPts val="6608"/>
              </a:lnSpc>
            </a:pPr>
            <a:endParaRPr lang="en-US" sz="5600" u="sng" dirty="0">
              <a:solidFill>
                <a:schemeClr val="bg1"/>
              </a:solidFill>
              <a:latin typeface="Times New Roman" panose="02020603050405020304" pitchFamily="18" charset="0"/>
              <a:cs typeface="Times New Roman" panose="02020603050405020304" pitchFamily="18" charset="0"/>
            </a:endParaRPr>
          </a:p>
          <a:p>
            <a:pPr>
              <a:lnSpc>
                <a:spcPts val="6608"/>
              </a:lnSpc>
            </a:pPr>
            <a:endParaRPr lang="en-US" sz="5600" u="sng" dirty="0">
              <a:solidFill>
                <a:srgbClr val="F6B032"/>
              </a:solidFill>
              <a:latin typeface="Times New Roman" panose="02020603050405020304" pitchFamily="18" charset="0"/>
              <a:cs typeface="Times New Roman" panose="02020603050405020304" pitchFamily="18" charset="0"/>
            </a:endParaRPr>
          </a:p>
          <a:p>
            <a:pPr>
              <a:lnSpc>
                <a:spcPts val="6608"/>
              </a:lnSpc>
            </a:pPr>
            <a:endParaRPr lang="en-US" sz="5600" u="sng" dirty="0">
              <a:solidFill>
                <a:srgbClr val="F6B032"/>
              </a:solidFill>
              <a:latin typeface="Times New Roman" panose="02020603050405020304" pitchFamily="18" charset="0"/>
              <a:cs typeface="Times New Roman" panose="02020603050405020304" pitchFamily="18" charset="0"/>
            </a:endParaRPr>
          </a:p>
        </p:txBody>
      </p:sp>
      <p:sp>
        <p:nvSpPr>
          <p:cNvPr id="10" name="AutoShape 10">
            <a:extLst>
              <a:ext uri="{FF2B5EF4-FFF2-40B4-BE49-F238E27FC236}">
                <a16:creationId xmlns:a16="http://schemas.microsoft.com/office/drawing/2014/main" id="{B5EAA460-57DD-768D-E13F-F675584BE78A}"/>
              </a:ext>
            </a:extLst>
          </p:cNvPr>
          <p:cNvSpPr/>
          <p:nvPr/>
        </p:nvSpPr>
        <p:spPr>
          <a:xfrm rot="-5400000">
            <a:off x="-463662" y="7328887"/>
            <a:ext cx="2422566" cy="9525"/>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p:pic>
        <p:nvPicPr>
          <p:cNvPr id="12" name="Picture 11" descr="A diagram of a diet plan&#10;&#10;Description automatically generated">
            <a:extLst>
              <a:ext uri="{FF2B5EF4-FFF2-40B4-BE49-F238E27FC236}">
                <a16:creationId xmlns:a16="http://schemas.microsoft.com/office/drawing/2014/main" id="{E5994424-7111-027C-2339-F9FDA76F9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8740" y="571500"/>
            <a:ext cx="7910520" cy="9322005"/>
          </a:xfrm>
          <a:prstGeom prst="rect">
            <a:avLst/>
          </a:prstGeom>
        </p:spPr>
      </p:pic>
    </p:spTree>
    <p:extLst>
      <p:ext uri="{BB962C8B-B14F-4D97-AF65-F5344CB8AC3E}">
        <p14:creationId xmlns:p14="http://schemas.microsoft.com/office/powerpoint/2010/main" val="136888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p:sp>
        <p:nvSpPr>
          <p:cNvPr id="3" name="TextBox 3"/>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Times New Roman" panose="02020603050405020304" pitchFamily="18" charset="0"/>
                <a:cs typeface="Times New Roman" panose="02020603050405020304" pitchFamily="18" charset="0"/>
              </a:rPr>
              <a:t>06</a:t>
            </a:r>
          </a:p>
        </p:txBody>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Times New Roman" panose="02020603050405020304" pitchFamily="18" charset="0"/>
                <a:cs typeface="Times New Roman" panose="02020603050405020304" pitchFamily="18" charset="0"/>
              </a:rPr>
              <a:t>PYEXPO 2K24</a:t>
            </a:r>
          </a:p>
        </p:txBody>
      </p:sp>
      <p:sp>
        <p:nvSpPr>
          <p:cNvPr id="6" name="AutoShape 6"/>
          <p:cNvSpPr/>
          <p:nvPr/>
        </p:nvSpPr>
        <p:spPr>
          <a:xfrm rot="-5400000">
            <a:off x="-463662" y="7328887"/>
            <a:ext cx="2422566" cy="9525"/>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a:extLst>
                  <a:ext uri="{FF2B5EF4-FFF2-40B4-BE49-F238E27FC236}">
                    <a16:creationId xmlns:a16="http://schemas.microsoft.com/office/drawing/2014/main" id="{C6D72790-9FF1-5494-5C55-43944D501B97}"/>
                  </a:ext>
                </a:extLst>
              </p:cNvPr>
              <p:cNvGraphicFramePr>
                <a:graphicFrameLocks noGrp="1"/>
              </p:cNvGraphicFramePr>
              <p:nvPr>
                <p:extLst>
                  <p:ext uri="{D42A27DB-BD31-4B8C-83A1-F6EECF244321}">
                    <p14:modId xmlns:p14="http://schemas.microsoft.com/office/powerpoint/2010/main" val="2045094702"/>
                  </p:ext>
                </p:extLst>
              </p:nvPr>
            </p:nvGraphicFramePr>
            <p:xfrm>
              <a:off x="4381500" y="2286000"/>
              <a:ext cx="44577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7" name="Add-in 6">
                <a:extLst>
                  <a:ext uri="{FF2B5EF4-FFF2-40B4-BE49-F238E27FC236}">
                    <a16:creationId xmlns:a16="http://schemas.microsoft.com/office/drawing/2014/main" id="{C6D72790-9FF1-5494-5C55-43944D501B97}"/>
                  </a:ext>
                </a:extLst>
              </p:cNvPr>
              <p:cNvPicPr>
                <a:picLocks noGrp="1" noRot="1" noChangeAspect="1" noMove="1" noResize="1" noEditPoints="1" noAdjustHandles="1" noChangeArrowheads="1" noChangeShapeType="1"/>
              </p:cNvPicPr>
              <p:nvPr/>
            </p:nvPicPr>
            <p:blipFill>
              <a:blip r:embed="rId3"/>
              <a:stretch>
                <a:fillRect/>
              </a:stretch>
            </p:blipFill>
            <p:spPr>
              <a:xfrm>
                <a:off x="4381500" y="2286000"/>
                <a:ext cx="4457700" cy="5715000"/>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8" name="Add-in 7">
                <a:extLst>
                  <a:ext uri="{FF2B5EF4-FFF2-40B4-BE49-F238E27FC236}">
                    <a16:creationId xmlns:a16="http://schemas.microsoft.com/office/drawing/2014/main" id="{499E9DAA-B84D-4C5E-433E-2C3B24298BA0}"/>
                  </a:ext>
                </a:extLst>
              </p:cNvPr>
              <p:cNvGraphicFramePr>
                <a:graphicFrameLocks noGrp="1"/>
              </p:cNvGraphicFramePr>
              <p:nvPr>
                <p:extLst>
                  <p:ext uri="{D42A27DB-BD31-4B8C-83A1-F6EECF244321}">
                    <p14:modId xmlns:p14="http://schemas.microsoft.com/office/powerpoint/2010/main" val="3094105509"/>
                  </p:ext>
                </p:extLst>
              </p:nvPr>
            </p:nvGraphicFramePr>
            <p:xfrm flipV="1">
              <a:off x="4381500" y="8001000"/>
              <a:ext cx="952500" cy="3048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8" name="Add-in 7">
                <a:extLst>
                  <a:ext uri="{FF2B5EF4-FFF2-40B4-BE49-F238E27FC236}">
                    <a16:creationId xmlns:a16="http://schemas.microsoft.com/office/drawing/2014/main" id="{499E9DAA-B84D-4C5E-433E-2C3B24298BA0}"/>
                  </a:ext>
                </a:extLst>
              </p:cNvPr>
              <p:cNvPicPr>
                <a:picLocks noGrp="1" noRot="1" noChangeAspect="1" noMove="1" noResize="1" noEditPoints="1" noAdjustHandles="1" noChangeArrowheads="1" noChangeShapeType="1"/>
              </p:cNvPicPr>
              <p:nvPr/>
            </p:nvPicPr>
            <p:blipFill>
              <a:blip r:embed="rId3"/>
              <a:stretch>
                <a:fillRect/>
              </a:stretch>
            </p:blipFill>
            <p:spPr>
              <a:xfrm>
                <a:off x="4381500" y="8001000"/>
                <a:ext cx="952500" cy="304800"/>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9" name="Add-in 8">
                <a:extLst>
                  <a:ext uri="{FF2B5EF4-FFF2-40B4-BE49-F238E27FC236}">
                    <a16:creationId xmlns:a16="http://schemas.microsoft.com/office/drawing/2014/main" id="{86D3E668-C126-691C-B002-956D0219B7C3}"/>
                  </a:ext>
                </a:extLst>
              </p:cNvPr>
              <p:cNvGraphicFramePr>
                <a:graphicFrameLocks noGrp="1"/>
              </p:cNvGraphicFramePr>
              <p:nvPr>
                <p:extLst>
                  <p:ext uri="{D42A27DB-BD31-4B8C-83A1-F6EECF244321}">
                    <p14:modId xmlns:p14="http://schemas.microsoft.com/office/powerpoint/2010/main" val="3253409656"/>
                  </p:ext>
                </p:extLst>
              </p:nvPr>
            </p:nvGraphicFramePr>
            <p:xfrm>
              <a:off x="4381500" y="2286000"/>
              <a:ext cx="9525000" cy="5715000"/>
            </p:xfrm>
            <a:graphic>
              <a:graphicData uri="http://schemas.microsoft.com/office/webextensions/webextension/2010/11">
                <we:webextensionref xmlns:we="http://schemas.microsoft.com/office/webextensions/webextension/2010/11" xmlns:r="http://schemas.openxmlformats.org/officeDocument/2006/relationships" r:id="rId5"/>
              </a:graphicData>
            </a:graphic>
          </p:graphicFrame>
        </mc:Choice>
        <mc:Fallback xmlns="">
          <p:pic>
            <p:nvPicPr>
              <p:cNvPr id="9" name="Add-in 8">
                <a:extLst>
                  <a:ext uri="{FF2B5EF4-FFF2-40B4-BE49-F238E27FC236}">
                    <a16:creationId xmlns:a16="http://schemas.microsoft.com/office/drawing/2014/main" id="{86D3E668-C126-691C-B002-956D0219B7C3}"/>
                  </a:ext>
                </a:extLst>
              </p:cNvPr>
              <p:cNvPicPr>
                <a:picLocks noGrp="1" noRot="1" noChangeAspect="1" noMove="1" noResize="1" noEditPoints="1" noAdjustHandles="1" noChangeArrowheads="1" noChangeShapeType="1"/>
              </p:cNvPicPr>
              <p:nvPr/>
            </p:nvPicPr>
            <p:blipFill>
              <a:blip r:embed="rId3"/>
              <a:stretch>
                <a:fillRect/>
              </a:stretch>
            </p:blipFill>
            <p:spPr>
              <a:xfrm>
                <a:off x="4381500" y="2286000"/>
                <a:ext cx="9525000" cy="5715000"/>
              </a:xfrm>
              <a:prstGeom prst="rect">
                <a:avLst/>
              </a:prstGeom>
            </p:spPr>
          </p:pic>
        </mc:Fallback>
      </mc:AlternateContent>
      <p:pic>
        <p:nvPicPr>
          <p:cNvPr id="13" name="Picture 12" descr="A person holding a tablet with food around it&#10;&#10;Description automatically generated">
            <a:extLst>
              <a:ext uri="{FF2B5EF4-FFF2-40B4-BE49-F238E27FC236}">
                <a16:creationId xmlns:a16="http://schemas.microsoft.com/office/drawing/2014/main" id="{9A95E64B-A591-5438-0A76-9F455B75F8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93136" y="0"/>
            <a:ext cx="13701727" cy="10287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p:sp>
        <p:nvSpPr>
          <p:cNvPr id="3" name="TextBox 3"/>
          <p:cNvSpPr txBox="1"/>
          <p:nvPr/>
        </p:nvSpPr>
        <p:spPr>
          <a:xfrm>
            <a:off x="1986658" y="437732"/>
            <a:ext cx="13164081" cy="7617470"/>
          </a:xfrm>
          <a:prstGeom prst="rect">
            <a:avLst/>
          </a:prstGeom>
        </p:spPr>
        <p:txBody>
          <a:bodyPr lIns="0" tIns="0" rIns="0" bIns="0" rtlCol="0" anchor="t">
            <a:spAutoFit/>
          </a:bodyPr>
          <a:lstStyle/>
          <a:p>
            <a:pPr>
              <a:lnSpc>
                <a:spcPts val="6608"/>
              </a:lnSpc>
            </a:pPr>
            <a:r>
              <a:rPr lang="en-US" sz="5600" u="sng" dirty="0">
                <a:solidFill>
                  <a:srgbClr val="F6B032"/>
                </a:solidFill>
                <a:latin typeface="Times New Roman" panose="02020603050405020304" pitchFamily="18" charset="0"/>
                <a:cs typeface="Times New Roman" panose="02020603050405020304" pitchFamily="18" charset="0"/>
              </a:rPr>
              <a:t>Team Member Details:</a:t>
            </a:r>
          </a:p>
          <a:p>
            <a:pPr>
              <a:lnSpc>
                <a:spcPts val="6608"/>
              </a:lnSpc>
            </a:pPr>
            <a:endParaRPr lang="en-US" sz="5600" u="sng" dirty="0">
              <a:solidFill>
                <a:srgbClr val="F6B032"/>
              </a:solidFill>
              <a:latin typeface="Times New Roman" panose="02020603050405020304" pitchFamily="18" charset="0"/>
              <a:cs typeface="Times New Roman" panose="02020603050405020304" pitchFamily="18" charset="0"/>
            </a:endParaRPr>
          </a:p>
          <a:p>
            <a:pPr>
              <a:lnSpc>
                <a:spcPts val="6608"/>
              </a:lnSpc>
            </a:pPr>
            <a:r>
              <a:rPr lang="en-US" sz="5600" dirty="0">
                <a:solidFill>
                  <a:srgbClr val="F6B032"/>
                </a:solidFill>
                <a:latin typeface="Times New Roman" panose="02020603050405020304" pitchFamily="18" charset="0"/>
                <a:cs typeface="Times New Roman" panose="02020603050405020304" pitchFamily="18" charset="0"/>
              </a:rPr>
              <a:t>        </a:t>
            </a:r>
            <a:r>
              <a:rPr lang="en-US" sz="5600" dirty="0" err="1">
                <a:solidFill>
                  <a:srgbClr val="F6B032"/>
                </a:solidFill>
                <a:latin typeface="Times New Roman" panose="02020603050405020304" pitchFamily="18" charset="0"/>
                <a:cs typeface="Times New Roman" panose="02020603050405020304" pitchFamily="18" charset="0"/>
              </a:rPr>
              <a:t>Sivasundar</a:t>
            </a:r>
            <a:r>
              <a:rPr lang="en-US" sz="5600" dirty="0">
                <a:solidFill>
                  <a:srgbClr val="F6B032"/>
                </a:solidFill>
                <a:latin typeface="Times New Roman" panose="02020603050405020304" pitchFamily="18" charset="0"/>
                <a:cs typeface="Times New Roman" panose="02020603050405020304" pitchFamily="18" charset="0"/>
              </a:rPr>
              <a:t> J  - 23aib37</a:t>
            </a:r>
          </a:p>
          <a:p>
            <a:pPr>
              <a:lnSpc>
                <a:spcPts val="6608"/>
              </a:lnSpc>
            </a:pPr>
            <a:r>
              <a:rPr lang="en-US" sz="5600" dirty="0">
                <a:solidFill>
                  <a:srgbClr val="F6B032"/>
                </a:solidFill>
                <a:latin typeface="Times New Roman" panose="02020603050405020304" pitchFamily="18" charset="0"/>
                <a:cs typeface="Times New Roman" panose="02020603050405020304" pitchFamily="18" charset="0"/>
              </a:rPr>
              <a:t>        Srihari S  - 23aib39</a:t>
            </a:r>
          </a:p>
          <a:p>
            <a:pPr>
              <a:lnSpc>
                <a:spcPts val="6608"/>
              </a:lnSpc>
            </a:pPr>
            <a:r>
              <a:rPr lang="en-US" sz="5600" dirty="0">
                <a:solidFill>
                  <a:srgbClr val="F6B032"/>
                </a:solidFill>
                <a:latin typeface="Times New Roman" panose="02020603050405020304" pitchFamily="18" charset="0"/>
                <a:cs typeface="Times New Roman" panose="02020603050405020304" pitchFamily="18" charset="0"/>
              </a:rPr>
              <a:t>        </a:t>
            </a:r>
            <a:r>
              <a:rPr lang="en-US" sz="5600" dirty="0" err="1">
                <a:solidFill>
                  <a:srgbClr val="F6B032"/>
                </a:solidFill>
                <a:latin typeface="Times New Roman" panose="02020603050405020304" pitchFamily="18" charset="0"/>
                <a:cs typeface="Times New Roman" panose="02020603050405020304" pitchFamily="18" charset="0"/>
              </a:rPr>
              <a:t>Srijith</a:t>
            </a:r>
            <a:r>
              <a:rPr lang="en-US" sz="5600" dirty="0">
                <a:solidFill>
                  <a:srgbClr val="F6B032"/>
                </a:solidFill>
                <a:latin typeface="Times New Roman" panose="02020603050405020304" pitchFamily="18" charset="0"/>
                <a:cs typeface="Times New Roman" panose="02020603050405020304" pitchFamily="18" charset="0"/>
              </a:rPr>
              <a:t> S  - 23aib40</a:t>
            </a:r>
          </a:p>
          <a:p>
            <a:pPr>
              <a:lnSpc>
                <a:spcPts val="6608"/>
              </a:lnSpc>
            </a:pPr>
            <a:r>
              <a:rPr lang="en-US" sz="5600" dirty="0">
                <a:solidFill>
                  <a:srgbClr val="F6B032"/>
                </a:solidFill>
                <a:latin typeface="Times New Roman" panose="02020603050405020304" pitchFamily="18" charset="0"/>
                <a:cs typeface="Times New Roman" panose="02020603050405020304" pitchFamily="18" charset="0"/>
              </a:rPr>
              <a:t>        </a:t>
            </a:r>
            <a:r>
              <a:rPr lang="en-US" sz="5600" dirty="0" err="1">
                <a:solidFill>
                  <a:srgbClr val="F6B032"/>
                </a:solidFill>
                <a:latin typeface="Times New Roman" panose="02020603050405020304" pitchFamily="18" charset="0"/>
                <a:cs typeface="Times New Roman" panose="02020603050405020304" pitchFamily="18" charset="0"/>
              </a:rPr>
              <a:t>Priyadharsan</a:t>
            </a:r>
            <a:r>
              <a:rPr lang="en-US" sz="5600" dirty="0">
                <a:solidFill>
                  <a:srgbClr val="F6B032"/>
                </a:solidFill>
                <a:latin typeface="Times New Roman" panose="02020603050405020304" pitchFamily="18" charset="0"/>
                <a:cs typeface="Times New Roman" panose="02020603050405020304" pitchFamily="18" charset="0"/>
              </a:rPr>
              <a:t> P  - 23aib07</a:t>
            </a:r>
          </a:p>
          <a:p>
            <a:pPr>
              <a:lnSpc>
                <a:spcPts val="6608"/>
              </a:lnSpc>
            </a:pPr>
            <a:r>
              <a:rPr lang="en-US" sz="5600" dirty="0">
                <a:solidFill>
                  <a:srgbClr val="F6B032"/>
                </a:solidFill>
                <a:latin typeface="Times New Roman" panose="02020603050405020304" pitchFamily="18" charset="0"/>
                <a:cs typeface="Times New Roman" panose="02020603050405020304" pitchFamily="18" charset="0"/>
              </a:rPr>
              <a:t>        </a:t>
            </a:r>
            <a:r>
              <a:rPr lang="en-US" sz="5600" dirty="0" err="1">
                <a:solidFill>
                  <a:srgbClr val="F6B032"/>
                </a:solidFill>
                <a:latin typeface="Times New Roman" panose="02020603050405020304" pitchFamily="18" charset="0"/>
                <a:cs typeface="Times New Roman" panose="02020603050405020304" pitchFamily="18" charset="0"/>
              </a:rPr>
              <a:t>Ilaya</a:t>
            </a:r>
            <a:r>
              <a:rPr lang="en-US" sz="5600" dirty="0">
                <a:solidFill>
                  <a:srgbClr val="F6B032"/>
                </a:solidFill>
                <a:latin typeface="Times New Roman" panose="02020603050405020304" pitchFamily="18" charset="0"/>
                <a:cs typeface="Times New Roman" panose="02020603050405020304" pitchFamily="18" charset="0"/>
              </a:rPr>
              <a:t> raja – 23me19</a:t>
            </a:r>
          </a:p>
          <a:p>
            <a:pPr>
              <a:lnSpc>
                <a:spcPts val="6608"/>
              </a:lnSpc>
            </a:pPr>
            <a:endParaRPr lang="en-US" sz="5600" u="sng" dirty="0">
              <a:solidFill>
                <a:srgbClr val="F6B032"/>
              </a:solidFill>
              <a:latin typeface="Times New Roman" panose="02020603050405020304" pitchFamily="18" charset="0"/>
              <a:cs typeface="Times New Roman" panose="02020603050405020304" pitchFamily="18" charset="0"/>
            </a:endParaRPr>
          </a:p>
          <a:p>
            <a:pPr>
              <a:lnSpc>
                <a:spcPts val="6608"/>
              </a:lnSpc>
            </a:pPr>
            <a:r>
              <a:rPr lang="en-US" sz="5600" u="sng" dirty="0">
                <a:solidFill>
                  <a:srgbClr val="F6B032"/>
                </a:solidFill>
                <a:latin typeface="Times New Roman" panose="02020603050405020304" pitchFamily="18" charset="0"/>
                <a:cs typeface="Times New Roman" panose="02020603050405020304" pitchFamily="18" charset="0"/>
              </a:rPr>
              <a:t>        </a:t>
            </a:r>
          </a:p>
        </p:txBody>
      </p:sp>
      <p:sp>
        <p:nvSpPr>
          <p:cNvPr id="4" name="TextBox 4"/>
          <p:cNvSpPr txBox="1"/>
          <p:nvPr/>
        </p:nvSpPr>
        <p:spPr>
          <a:xfrm>
            <a:off x="16094646"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Times New Roman" panose="02020603050405020304" pitchFamily="18" charset="0"/>
                <a:cs typeface="Times New Roman" panose="02020603050405020304" pitchFamily="18" charset="0"/>
              </a:rPr>
              <a:t>07</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Times New Roman" panose="02020603050405020304" pitchFamily="18" charset="0"/>
                <a:cs typeface="Times New Roman" panose="02020603050405020304" pitchFamily="18" charset="0"/>
              </a:rPr>
              <a:t>PYEXPO 2K24</a:t>
            </a:r>
          </a:p>
        </p:txBody>
      </p:sp>
      <p:sp>
        <p:nvSpPr>
          <p:cNvPr id="6" name="Freeform 6"/>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txBody>
          <a:bodyPr/>
          <a:lstStyle/>
          <a:p>
            <a:endParaRPr lang="en-SG">
              <a:latin typeface="Times New Roman" panose="02020603050405020304" pitchFamily="18" charset="0"/>
              <a:cs typeface="Times New Roman" panose="02020603050405020304" pitchFamily="18" charset="0"/>
            </a:endParaRPr>
          </a:p>
        </p:txBody>
      </p:sp>
      <p:sp>
        <p:nvSpPr>
          <p:cNvPr id="7" name="AutoShape 7"/>
          <p:cNvSpPr/>
          <p:nvPr/>
        </p:nvSpPr>
        <p:spPr>
          <a:xfrm rot="-5400000">
            <a:off x="-463662" y="7328887"/>
            <a:ext cx="2422566" cy="9525"/>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p:sp>
        <p:nvSpPr>
          <p:cNvPr id="3" name="TextBox 3"/>
          <p:cNvSpPr txBox="1"/>
          <p:nvPr/>
        </p:nvSpPr>
        <p:spPr>
          <a:xfrm>
            <a:off x="2009294" y="4820777"/>
            <a:ext cx="15161570" cy="2026205"/>
          </a:xfrm>
          <a:prstGeom prst="rect">
            <a:avLst/>
          </a:prstGeom>
        </p:spPr>
        <p:txBody>
          <a:bodyPr lIns="0" tIns="0" rIns="0" bIns="0" rtlCol="0" anchor="t">
            <a:spAutoFit/>
          </a:bodyPr>
          <a:lstStyle/>
          <a:p>
            <a:pPr>
              <a:lnSpc>
                <a:spcPts val="15205"/>
              </a:lnSpc>
            </a:pPr>
            <a:r>
              <a:rPr lang="en-US" sz="16006">
                <a:solidFill>
                  <a:srgbClr val="FFFFFF"/>
                </a:solidFill>
                <a:latin typeface="Times New Roman" panose="02020603050405020304" pitchFamily="18" charset="0"/>
                <a:cs typeface="Times New Roman" panose="02020603050405020304" pitchFamily="18" charset="0"/>
              </a:rPr>
              <a:t>Thank You</a:t>
            </a:r>
          </a:p>
        </p:txBody>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Times New Roman" panose="02020603050405020304" pitchFamily="18" charset="0"/>
                <a:cs typeface="Times New Roman" panose="02020603050405020304" pitchFamily="18" charset="0"/>
              </a:rPr>
              <a:t>PYEXPO 2K24</a:t>
            </a:r>
          </a:p>
        </p:txBody>
      </p:sp>
      <p:sp>
        <p:nvSpPr>
          <p:cNvPr id="7" name="AutoShape 7">
            <a:extLst>
              <a:ext uri="{FF2B5EF4-FFF2-40B4-BE49-F238E27FC236}">
                <a16:creationId xmlns:a16="http://schemas.microsoft.com/office/drawing/2014/main" id="{9D166974-EE46-A762-85CC-2911225BBAFA}"/>
              </a:ext>
            </a:extLst>
          </p:cNvPr>
          <p:cNvSpPr/>
          <p:nvPr/>
        </p:nvSpPr>
        <p:spPr>
          <a:xfrm rot="-5400000">
            <a:off x="-463662" y="7328887"/>
            <a:ext cx="2422566" cy="9525"/>
          </a:xfrm>
          <a:prstGeom prst="rect">
            <a:avLst/>
          </a:prstGeom>
          <a:solidFill>
            <a:srgbClr val="FFFFFF"/>
          </a:solidFill>
        </p:spPr>
        <p:txBody>
          <a:bodyPr/>
          <a:lstStyle/>
          <a:p>
            <a:endParaRPr lang="en-SG">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04FDA890-B3A2-4C72-8349-0CD2A79C6729}">
  <we:reference id="wa200003233" version="2.0.0.3" store="en-US" storeType="OMEX"/>
  <we:alternateReferences>
    <we:reference id="WA200003233" version="2.0.0.3" store="WA200003233" storeType="OMEX"/>
  </we:alternateReferences>
  <we:properties>
    <we:property name="pptInsertionSessionID" value="&quot;A908EBB3-428F-4F53-B313-FD4DCF3A08C6&quot;"/>
  </we:properties>
  <we:bindings/>
  <we:snapshot xmlns:r="http://schemas.openxmlformats.org/officeDocument/2006/relationships"/>
</we:webextension>
</file>

<file path=ppt/webextensions/webextension2.xml><?xml version="1.0" encoding="utf-8"?>
<we:webextension xmlns:we="http://schemas.microsoft.com/office/webextensions/webextension/2010/11" id="{FE61CE10-B8D5-4265-8287-11C1F74316C2}">
  <we:reference id="wa200003233" version="2.0.0.3" store="en-US" storeType="OMEX"/>
  <we:alternateReferences>
    <we:reference id="WA200003233" version="2.0.0.3" store="WA200003233" storeType="OMEX"/>
  </we:alternateReferences>
  <we:properties>
    <we:property name="pptInsertionSessionID" value="&quot;A908EBB3-428F-4F53-B313-FD4DCF3A08C6&quot;"/>
  </we:properties>
  <we:bindings/>
  <we:snapshot xmlns:r="http://schemas.openxmlformats.org/officeDocument/2006/relationships"/>
</we:webextension>
</file>

<file path=ppt/webextensions/webextension3.xml><?xml version="1.0" encoding="utf-8"?>
<we:webextension xmlns:we="http://schemas.microsoft.com/office/webextensions/webextension/2010/11" id="{3BBC890D-CB8D-475C-A456-34D8D166C75F}">
  <we:reference id="wa200003233" version="2.0.0.3" store="en-US" storeType="OMEX"/>
  <we:alternateReferences>
    <we:reference id="WA200003233" version="2.0.0.3" store="WA200003233" storeType="OMEX"/>
  </we:alternateReferences>
  <we:properties>
    <we:property name="pptInsertionSessionID" value="&quot;A908EBB3-428F-4F53-B313-FD4DCF3A08C6&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1898</TotalTime>
  <Words>400</Words>
  <Application>Microsoft Office PowerPoint</Application>
  <PresentationFormat>Custom</PresentationFormat>
  <Paragraphs>74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Py-Expo 2024</dc:title>
  <dc:creator>Yuvan Raja</dc:creator>
  <cp:lastModifiedBy>c</cp:lastModifiedBy>
  <cp:revision>11</cp:revision>
  <dcterms:created xsi:type="dcterms:W3CDTF">2006-08-16T00:00:00Z</dcterms:created>
  <dcterms:modified xsi:type="dcterms:W3CDTF">2024-03-14T10:34:00Z</dcterms:modified>
  <dc:identifier>DAF3tCRVsYs</dc:identifier>
</cp:coreProperties>
</file>