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uce" panose="020B0604020202020204" charset="0"/>
      <p:regular r:id="rId9"/>
    </p:embeddedFont>
    <p:embeddedFont>
      <p:font typeface="Open Sauce Heavy" panose="020B0604020202020204" charset="0"/>
      <p:regular r:id="rId10"/>
    </p:embeddedFont>
    <p:embeddedFont>
      <p:font typeface="Poppins Light" panose="000004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7" d="100"/>
          <a:sy n="47" d="100"/>
        </p:scale>
        <p:origin x="483" y="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09741" y="0"/>
            <a:ext cx="9525" cy="10287000"/>
            <a:chOff x="0" y="0"/>
            <a:chExt cx="9525" cy="10287000"/>
          </a:xfrm>
        </p:grpSpPr>
        <p:sp>
          <p:nvSpPr>
            <p:cNvPr id="5" name="Freeform 5"/>
            <p:cNvSpPr/>
            <p:nvPr/>
          </p:nvSpPr>
          <p:spPr>
            <a:xfrm>
              <a:off x="4953" y="0"/>
              <a:ext cx="4572" cy="4993259"/>
            </a:xfrm>
            <a:custGeom>
              <a:avLst/>
              <a:gdLst/>
              <a:ahLst/>
              <a:cxnLst/>
              <a:rect l="l" t="t" r="r" b="b"/>
              <a:pathLst>
                <a:path w="4572" h="4993259">
                  <a:moveTo>
                    <a:pt x="4318" y="0"/>
                  </a:moveTo>
                  <a:lnTo>
                    <a:pt x="0" y="499325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570874" y="8061712"/>
            <a:ext cx="13272897" cy="10001"/>
            <a:chOff x="0" y="0"/>
            <a:chExt cx="13272897" cy="99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48512" cy="10033"/>
            </a:xfrm>
            <a:custGeom>
              <a:avLst/>
              <a:gdLst/>
              <a:ahLst/>
              <a:cxnLst/>
              <a:rect l="l" t="t" r="r" b="b"/>
              <a:pathLst>
                <a:path w="13248512" h="10033">
                  <a:moveTo>
                    <a:pt x="0" y="0"/>
                  </a:moveTo>
                  <a:lnTo>
                    <a:pt x="0" y="10033"/>
                  </a:lnTo>
                  <a:lnTo>
                    <a:pt x="13248512" y="10033"/>
                  </a:lnTo>
                  <a:lnTo>
                    <a:pt x="274193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1800303" y="762514"/>
            <a:ext cx="3025997" cy="2905506"/>
          </a:xfrm>
          <a:custGeom>
            <a:avLst/>
            <a:gdLst/>
            <a:ahLst/>
            <a:cxnLst/>
            <a:rect l="l" t="t" r="r" b="b"/>
            <a:pathLst>
              <a:path w="3025997" h="2905506">
                <a:moveTo>
                  <a:pt x="0" y="0"/>
                </a:moveTo>
                <a:lnTo>
                  <a:pt x="3025998" y="0"/>
                </a:lnTo>
                <a:lnTo>
                  <a:pt x="3025998" y="2905506"/>
                </a:lnTo>
                <a:lnTo>
                  <a:pt x="0" y="2905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5" r="-97" b="-170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510786" y="1145743"/>
            <a:ext cx="2400300" cy="2343150"/>
          </a:xfrm>
          <a:custGeom>
            <a:avLst/>
            <a:gdLst/>
            <a:ahLst/>
            <a:cxnLst/>
            <a:rect l="l" t="t" r="r" b="b"/>
            <a:pathLst>
              <a:path w="2400300" h="2343150">
                <a:moveTo>
                  <a:pt x="0" y="0"/>
                </a:moveTo>
                <a:lnTo>
                  <a:pt x="2400300" y="0"/>
                </a:lnTo>
                <a:lnTo>
                  <a:pt x="2400300" y="2343150"/>
                </a:lnTo>
                <a:lnTo>
                  <a:pt x="0" y="2343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" b="-368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163752" y="1108167"/>
            <a:ext cx="9525" cy="2422550"/>
            <a:chOff x="0" y="0"/>
            <a:chExt cx="9525" cy="24225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281285" y="1509646"/>
            <a:ext cx="8329698" cy="34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312"/>
              </a:lnSpc>
            </a:pPr>
            <a:r>
              <a:rPr lang="en-US" sz="13325">
                <a:solidFill>
                  <a:srgbClr val="F4A92C"/>
                </a:solidFill>
                <a:latin typeface="Open Sauce Heavy"/>
              </a:rPr>
              <a:t>PY-EXPO </a:t>
            </a:r>
            <a:r>
              <a:rPr lang="en-US" sz="13325">
                <a:solidFill>
                  <a:srgbClr val="F6B032"/>
                </a:solidFill>
                <a:latin typeface="Open Sauce Heavy"/>
              </a:rPr>
              <a:t>2K24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99104" y="8483956"/>
            <a:ext cx="7552296" cy="530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>
                <a:solidFill>
                  <a:srgbClr val="F4A92C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4" name="TextBox 14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70874" y="5707866"/>
            <a:ext cx="9608953" cy="129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5237" dirty="0">
                <a:solidFill>
                  <a:srgbClr val="FFFFFF"/>
                </a:solidFill>
                <a:latin typeface="Open Sauce Heavy"/>
              </a:rPr>
              <a:t>TeamID:</a:t>
            </a:r>
            <a:r>
              <a:rPr lang="en-US" sz="5237" dirty="0">
                <a:solidFill>
                  <a:srgbClr val="F6B032"/>
                </a:solidFill>
                <a:latin typeface="Open Sauce Heavy"/>
              </a:rPr>
              <a:t>053</a:t>
            </a:r>
          </a:p>
          <a:p>
            <a:pPr algn="l">
              <a:lnSpc>
                <a:spcPts val="4949"/>
              </a:lnSpc>
            </a:pPr>
            <a:r>
              <a:rPr lang="en-US" sz="5237" dirty="0" err="1">
                <a:solidFill>
                  <a:srgbClr val="FFFFFF"/>
                </a:solidFill>
                <a:latin typeface="Open Sauce Heavy"/>
              </a:rPr>
              <a:t>TeamName</a:t>
            </a:r>
            <a:r>
              <a:rPr lang="en-US" sz="5237" dirty="0">
                <a:solidFill>
                  <a:srgbClr val="FFFFFF"/>
                </a:solidFill>
                <a:latin typeface="Open Sauce Heavy"/>
              </a:rPr>
              <a:t>: </a:t>
            </a:r>
            <a:r>
              <a:rPr lang="en-US" sz="5237" dirty="0">
                <a:solidFill>
                  <a:srgbClr val="F4A92C"/>
                </a:solidFill>
                <a:latin typeface="Open Sauce Heavy"/>
              </a:rPr>
              <a:t>Elite Innovators</a:t>
            </a:r>
            <a:r>
              <a:rPr lang="en-US" sz="5237" dirty="0">
                <a:solidFill>
                  <a:srgbClr val="FFFFFF"/>
                </a:solidFill>
                <a:latin typeface="Open Sauce Heavy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09741" y="0"/>
            <a:ext cx="9525" cy="10287000"/>
            <a:chOff x="0" y="0"/>
            <a:chExt cx="9525" cy="10287000"/>
          </a:xfrm>
        </p:grpSpPr>
        <p:sp>
          <p:nvSpPr>
            <p:cNvPr id="3" name="Freeform 3"/>
            <p:cNvSpPr/>
            <p:nvPr/>
          </p:nvSpPr>
          <p:spPr>
            <a:xfrm>
              <a:off x="4953" y="0"/>
              <a:ext cx="4572" cy="4993259"/>
            </a:xfrm>
            <a:custGeom>
              <a:avLst/>
              <a:gdLst/>
              <a:ahLst/>
              <a:cxnLst/>
              <a:rect l="l" t="t" r="r" b="b"/>
              <a:pathLst>
                <a:path w="4572" h="4993259">
                  <a:moveTo>
                    <a:pt x="4318" y="0"/>
                  </a:moveTo>
                  <a:lnTo>
                    <a:pt x="0" y="499325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12941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528403" y="0"/>
            <a:ext cx="6759597" cy="5649820"/>
          </a:xfrm>
          <a:custGeom>
            <a:avLst/>
            <a:gdLst/>
            <a:ahLst/>
            <a:cxnLst/>
            <a:rect l="l" t="t" r="r" b="b"/>
            <a:pathLst>
              <a:path w="6759597" h="5649820">
                <a:moveTo>
                  <a:pt x="0" y="0"/>
                </a:moveTo>
                <a:lnTo>
                  <a:pt x="6759597" y="0"/>
                </a:lnTo>
                <a:lnTo>
                  <a:pt x="6759597" y="5649820"/>
                </a:lnTo>
                <a:lnTo>
                  <a:pt x="0" y="56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26947" r="-723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699" y="4305299"/>
            <a:ext cx="13287375" cy="692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69"/>
              </a:lnSpc>
            </a:pPr>
            <a:r>
              <a:rPr lang="en-US" sz="8800" dirty="0">
                <a:solidFill>
                  <a:srgbClr val="F6B032"/>
                </a:solidFill>
                <a:latin typeface="Open Sauce Heavy"/>
              </a:rPr>
              <a:t>Memory Training Game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2380" y="1574149"/>
            <a:ext cx="7001351" cy="165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31"/>
              </a:lnSpc>
            </a:pPr>
            <a:r>
              <a:rPr lang="en-US" sz="6799" dirty="0">
                <a:solidFill>
                  <a:srgbClr val="EEECE1"/>
                </a:solidFill>
                <a:latin typeface="Open Sauce Heavy"/>
              </a:rPr>
              <a:t>PS Code</a:t>
            </a:r>
            <a:r>
              <a:rPr lang="en-US" sz="6799" dirty="0">
                <a:solidFill>
                  <a:srgbClr val="F4A92C"/>
                </a:solidFill>
                <a:latin typeface="Open Sauce Heavy"/>
              </a:rPr>
              <a:t>: PY128</a:t>
            </a:r>
          </a:p>
          <a:p>
            <a:pPr algn="l">
              <a:lnSpc>
                <a:spcPts val="6387"/>
              </a:lnSpc>
            </a:pPr>
            <a:r>
              <a:rPr lang="en-US" sz="4131" dirty="0">
                <a:solidFill>
                  <a:srgbClr val="EEECE1"/>
                </a:solidFill>
                <a:latin typeface="Open Sauce Heavy"/>
              </a:rPr>
              <a:t>Problem Statement: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107566" y="8603351"/>
            <a:ext cx="1347111" cy="138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40AA9-891B-C571-225A-2F347FD1D2D0}"/>
              </a:ext>
            </a:extLst>
          </p:cNvPr>
          <p:cNvSpPr txBox="1"/>
          <p:nvPr/>
        </p:nvSpPr>
        <p:spPr>
          <a:xfrm>
            <a:off x="1028699" y="5143500"/>
            <a:ext cx="166915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cognitive abilities and memory retention are crucial for day-to-</a:t>
            </a:r>
            <a:r>
              <a:rPr lang="en-IN" sz="3600" dirty="0" err="1">
                <a:solidFill>
                  <a:schemeClr val="bg1"/>
                </a:solidFill>
              </a:rPr>
              <a:t>dayduties</a:t>
            </a:r>
            <a:r>
              <a:rPr lang="en-IN" sz="3600" dirty="0">
                <a:solidFill>
                  <a:schemeClr val="bg1"/>
                </a:solidFill>
              </a:rPr>
              <a:t> and activities in the fast-paced world of today. The goal of </a:t>
            </a:r>
            <a:r>
              <a:rPr lang="en-IN" sz="3600" dirty="0" err="1">
                <a:solidFill>
                  <a:schemeClr val="bg1"/>
                </a:solidFill>
              </a:rPr>
              <a:t>thisproject</a:t>
            </a:r>
            <a:r>
              <a:rPr lang="en-IN" sz="3600" dirty="0">
                <a:solidFill>
                  <a:schemeClr val="bg1"/>
                </a:solidFill>
              </a:rPr>
              <a:t> is to create a </a:t>
            </a:r>
            <a:r>
              <a:rPr lang="en-IN" sz="3600" dirty="0" err="1">
                <a:solidFill>
                  <a:schemeClr val="bg1"/>
                </a:solidFill>
              </a:rPr>
              <a:t>Pygame</a:t>
            </a:r>
            <a:r>
              <a:rPr lang="en-IN" sz="3600" dirty="0">
                <a:solidFill>
                  <a:schemeClr val="bg1"/>
                </a:solidFill>
              </a:rPr>
              <a:t>-based Memory Match game in order </a:t>
            </a:r>
            <a:r>
              <a:rPr lang="en-IN" sz="3600" dirty="0" err="1">
                <a:solidFill>
                  <a:schemeClr val="bg1"/>
                </a:solidFill>
              </a:rPr>
              <a:t>tosatisfy</a:t>
            </a:r>
            <a:r>
              <a:rPr lang="en-IN" sz="3600" dirty="0">
                <a:solidFill>
                  <a:schemeClr val="bg1"/>
                </a:solidFill>
              </a:rPr>
              <a:t> the need for memory training and improvement. Players </a:t>
            </a:r>
            <a:r>
              <a:rPr lang="en-IN" sz="3600" dirty="0" err="1">
                <a:solidFill>
                  <a:schemeClr val="bg1"/>
                </a:solidFill>
              </a:rPr>
              <a:t>willhave</a:t>
            </a:r>
            <a:r>
              <a:rPr lang="en-IN" sz="3600" dirty="0">
                <a:solidFill>
                  <a:schemeClr val="bg1"/>
                </a:solidFill>
              </a:rPr>
              <a:t> to match pairs of cards that have pictures or symbols by </a:t>
            </a:r>
            <a:r>
              <a:rPr lang="en-IN" sz="3600" dirty="0" err="1">
                <a:solidFill>
                  <a:schemeClr val="bg1"/>
                </a:solidFill>
              </a:rPr>
              <a:t>turningeach</a:t>
            </a:r>
            <a:r>
              <a:rPr lang="en-IN" sz="3600" dirty="0">
                <a:solidFill>
                  <a:schemeClr val="bg1"/>
                </a:solidFill>
              </a:rPr>
              <a:t> card over one at a time in this challenging game. Players' </a:t>
            </a:r>
            <a:r>
              <a:rPr lang="en-IN" sz="3600" dirty="0" err="1">
                <a:solidFill>
                  <a:schemeClr val="bg1"/>
                </a:solidFill>
              </a:rPr>
              <a:t>focus,memory</a:t>
            </a:r>
            <a:r>
              <a:rPr lang="en-IN" sz="3600" dirty="0">
                <a:solidFill>
                  <a:schemeClr val="bg1"/>
                </a:solidFill>
              </a:rPr>
              <a:t> recall, and cognitive ability will all increase with </a:t>
            </a:r>
            <a:r>
              <a:rPr lang="en-IN" sz="3600" dirty="0" err="1">
                <a:solidFill>
                  <a:schemeClr val="bg1"/>
                </a:solidFill>
              </a:rPr>
              <a:t>repeatedgameplay</a:t>
            </a:r>
            <a:r>
              <a:rPr lang="en-IN" sz="3600" dirty="0">
                <a:solidFill>
                  <a:schemeClr val="bg1"/>
                </a:solidFill>
              </a:rPr>
              <a:t> sessions.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19156" y="0"/>
            <a:ext cx="9525" cy="10287000"/>
            <a:chOff x="0" y="0"/>
            <a:chExt cx="9525" cy="10287000"/>
          </a:xfrm>
        </p:grpSpPr>
        <p:sp>
          <p:nvSpPr>
            <p:cNvPr id="3" name="Freeform 3"/>
            <p:cNvSpPr/>
            <p:nvPr/>
          </p:nvSpPr>
          <p:spPr>
            <a:xfrm>
              <a:off x="4699" y="0"/>
              <a:ext cx="4826" cy="5143881"/>
            </a:xfrm>
            <a:custGeom>
              <a:avLst/>
              <a:gdLst/>
              <a:ahLst/>
              <a:cxnLst/>
              <a:rect l="l" t="t" r="r" b="b"/>
              <a:pathLst>
                <a:path w="4826" h="5143881">
                  <a:moveTo>
                    <a:pt x="4572" y="0"/>
                  </a:moveTo>
                  <a:lnTo>
                    <a:pt x="0" y="5143881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>
                <a:alpha val="12941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528403" y="0"/>
            <a:ext cx="6759597" cy="5649820"/>
          </a:xfrm>
          <a:custGeom>
            <a:avLst/>
            <a:gdLst/>
            <a:ahLst/>
            <a:cxnLst/>
            <a:rect l="l" t="t" r="r" b="b"/>
            <a:pathLst>
              <a:path w="6759597" h="5649820">
                <a:moveTo>
                  <a:pt x="0" y="0"/>
                </a:moveTo>
                <a:lnTo>
                  <a:pt x="6759597" y="0"/>
                </a:lnTo>
                <a:lnTo>
                  <a:pt x="6759597" y="5649820"/>
                </a:lnTo>
                <a:lnTo>
                  <a:pt x="0" y="56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26947" r="-723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6306800" y="8603351"/>
            <a:ext cx="1362351" cy="138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0550" y="792389"/>
            <a:ext cx="6500765" cy="1356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9163" dirty="0">
                <a:solidFill>
                  <a:srgbClr val="FFC000"/>
                </a:solidFill>
                <a:latin typeface="Open Sauce Heavy"/>
              </a:rPr>
              <a:t>Solution</a:t>
            </a:r>
            <a:r>
              <a:rPr lang="en-US" sz="9163" dirty="0">
                <a:solidFill>
                  <a:srgbClr val="EEECE1"/>
                </a:solidFill>
                <a:latin typeface="Open Sauce Heavy"/>
              </a:rPr>
              <a:t> </a:t>
            </a:r>
            <a:r>
              <a:rPr lang="en-US" sz="9163" dirty="0">
                <a:solidFill>
                  <a:srgbClr val="FFC000"/>
                </a:solidFill>
                <a:latin typeface="Open Sauce Heavy"/>
              </a:rPr>
              <a:t>:</a:t>
            </a:r>
          </a:p>
          <a:p>
            <a:pPr algn="l">
              <a:lnSpc>
                <a:spcPts val="7117"/>
              </a:lnSpc>
            </a:pPr>
            <a:r>
              <a:rPr lang="en-US" sz="2846" dirty="0">
                <a:solidFill>
                  <a:srgbClr val="FFC000"/>
                </a:solidFill>
                <a:latin typeface="Open Sauce Heavy"/>
              </a:rPr>
              <a:t>Prototypes: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9476" y="5330611"/>
            <a:ext cx="15938287" cy="3561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800" dirty="0">
                <a:solidFill>
                  <a:srgbClr val="FFC000"/>
                </a:solidFill>
                <a:latin typeface="Open Sauce Heavy"/>
              </a:rPr>
              <a:t>Functions/Methods:</a:t>
            </a:r>
          </a:p>
          <a:p>
            <a:pPr algn="l">
              <a:lnSpc>
                <a:spcPts val="3524"/>
              </a:lnSpc>
            </a:pP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      </a:t>
            </a:r>
            <a:r>
              <a:rPr lang="en-US" sz="2400" spc="3" dirty="0">
                <a:solidFill>
                  <a:srgbClr val="FFC000"/>
                </a:solidFill>
                <a:latin typeface="Open Sauce"/>
              </a:rPr>
              <a:t>1.</a:t>
            </a: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User Management Functions: Register new users, authenticate users, update</a:t>
            </a:r>
          </a:p>
          <a:p>
            <a:pPr algn="l">
              <a:lnSpc>
                <a:spcPts val="3524"/>
              </a:lnSpc>
            </a:pPr>
            <a:r>
              <a:rPr lang="en-US" sz="2400" dirty="0">
                <a:solidFill>
                  <a:schemeClr val="bg1"/>
                </a:solidFill>
                <a:latin typeface="Open Sauce Heavy"/>
              </a:rPr>
              <a:t>         user data, etc. </a:t>
            </a:r>
          </a:p>
          <a:p>
            <a:pPr algn="l">
              <a:lnSpc>
                <a:spcPts val="3524"/>
              </a:lnSpc>
            </a:pP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      </a:t>
            </a:r>
            <a:r>
              <a:rPr lang="en-US" sz="2400" spc="3" dirty="0">
                <a:solidFill>
                  <a:srgbClr val="FFC000"/>
                </a:solidFill>
                <a:latin typeface="Open Sauce"/>
              </a:rPr>
              <a:t>2.</a:t>
            </a: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Level Management Functions: Load different levels, manage level progression,</a:t>
            </a:r>
          </a:p>
          <a:p>
            <a:pPr algn="l">
              <a:lnSpc>
                <a:spcPts val="3524"/>
              </a:lnSpc>
            </a:pPr>
            <a:r>
              <a:rPr lang="en-US" sz="2400" dirty="0">
                <a:solidFill>
                  <a:schemeClr val="bg1"/>
                </a:solidFill>
                <a:latin typeface="Open Sauce Heavy"/>
              </a:rPr>
              <a:t>           etc.</a:t>
            </a:r>
          </a:p>
          <a:p>
            <a:pPr algn="l">
              <a:lnSpc>
                <a:spcPts val="3524"/>
              </a:lnSpc>
            </a:pPr>
            <a:r>
              <a:rPr lang="en-US" sz="2400" spc="3" dirty="0">
                <a:solidFill>
                  <a:schemeClr val="bg1"/>
                </a:solidFill>
                <a:latin typeface="Open Sauce"/>
              </a:rPr>
              <a:t>      </a:t>
            </a:r>
            <a:r>
              <a:rPr lang="en-US" sz="2400" spc="3" dirty="0">
                <a:solidFill>
                  <a:srgbClr val="FFC000"/>
                </a:solidFill>
                <a:latin typeface="Open Sauce"/>
              </a:rPr>
              <a:t>3.</a:t>
            </a: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Music Management Functions: Load music tracks, play/pause music, etc.</a:t>
            </a:r>
          </a:p>
          <a:p>
            <a:pPr algn="l">
              <a:lnSpc>
                <a:spcPts val="3524"/>
              </a:lnSpc>
            </a:pPr>
            <a:r>
              <a:rPr lang="en-US" sz="2400" spc="3" dirty="0">
                <a:solidFill>
                  <a:schemeClr val="bg1"/>
                </a:solidFill>
                <a:latin typeface="Open Sauce"/>
              </a:rPr>
              <a:t>      </a:t>
            </a:r>
            <a:r>
              <a:rPr lang="en-US" sz="2400" spc="3" dirty="0">
                <a:solidFill>
                  <a:srgbClr val="FFC000"/>
                </a:solidFill>
                <a:latin typeface="Open Sauce"/>
              </a:rPr>
              <a:t>4.</a:t>
            </a:r>
            <a:r>
              <a:rPr lang="en-US" sz="2400" spc="3" dirty="0">
                <a:solidFill>
                  <a:schemeClr val="bg1"/>
                </a:solidFill>
                <a:latin typeface="Open Sauce Heavy"/>
              </a:rPr>
              <a:t>Scoreboard Functions: Update scores, display high scores, etc.</a:t>
            </a:r>
          </a:p>
          <a:p>
            <a:pPr algn="l">
              <a:lnSpc>
                <a:spcPts val="3524"/>
              </a:lnSpc>
            </a:pPr>
            <a:r>
              <a:rPr lang="en-US" sz="2400" spc="6" dirty="0">
                <a:solidFill>
                  <a:schemeClr val="bg1"/>
                </a:solidFill>
                <a:latin typeface="Open Sauce"/>
              </a:rPr>
              <a:t>      </a:t>
            </a:r>
            <a:r>
              <a:rPr lang="en-US" sz="2400" spc="6" dirty="0">
                <a:solidFill>
                  <a:srgbClr val="FFC000"/>
                </a:solidFill>
                <a:latin typeface="Open Sauce"/>
              </a:rPr>
              <a:t>5.</a:t>
            </a:r>
            <a:r>
              <a:rPr lang="en-US" sz="2400" spc="6" dirty="0">
                <a:solidFill>
                  <a:schemeClr val="bg1"/>
                </a:solidFill>
                <a:latin typeface="Open Sauce Heavy"/>
              </a:rPr>
              <a:t>Timer Functions: Start, stop, and update game timer.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6244" y="2474428"/>
            <a:ext cx="17459258" cy="224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3012" spc="3" dirty="0">
                <a:solidFill>
                  <a:srgbClr val="FFC000"/>
                </a:solidFill>
                <a:latin typeface="Open Sauce"/>
              </a:rPr>
              <a:t>1. </a:t>
            </a:r>
            <a:r>
              <a:rPr lang="en-US" sz="3012" spc="3" dirty="0">
                <a:solidFill>
                  <a:schemeClr val="bg1"/>
                </a:solidFill>
                <a:latin typeface="Open Sauce Heavy"/>
              </a:rPr>
              <a:t>User Login Page Prototype: Design the interface for user authentication.</a:t>
            </a:r>
          </a:p>
          <a:p>
            <a:pPr algn="l">
              <a:lnSpc>
                <a:spcPts val="3524"/>
              </a:lnSpc>
            </a:pPr>
            <a:r>
              <a:rPr lang="en-US" sz="3012" spc="3" dirty="0">
                <a:solidFill>
                  <a:srgbClr val="FFC000"/>
                </a:solidFill>
                <a:latin typeface="Open Sauce"/>
              </a:rPr>
              <a:t>2. </a:t>
            </a:r>
            <a:r>
              <a:rPr lang="en-US" sz="3012" spc="3" dirty="0">
                <a:solidFill>
                  <a:schemeClr val="bg1"/>
                </a:solidFill>
                <a:latin typeface="Open Sauce Heavy"/>
              </a:rPr>
              <a:t>Level Selection Prototype: Interface for selecting different game levels.</a:t>
            </a:r>
          </a:p>
          <a:p>
            <a:pPr algn="l">
              <a:lnSpc>
                <a:spcPts val="3524"/>
              </a:lnSpc>
            </a:pPr>
            <a:r>
              <a:rPr lang="en-US" sz="3012" spc="3" dirty="0">
                <a:solidFill>
                  <a:srgbClr val="FFC000"/>
                </a:solidFill>
                <a:latin typeface="Open Sauce"/>
              </a:rPr>
              <a:t>3. </a:t>
            </a:r>
            <a:r>
              <a:rPr lang="en-US" sz="3012" spc="3" dirty="0">
                <a:solidFill>
                  <a:schemeClr val="bg1"/>
                </a:solidFill>
                <a:latin typeface="Open Sauce Heavy"/>
              </a:rPr>
              <a:t>Music Selection Prototype: Interface for selecting different music tracks.</a:t>
            </a:r>
          </a:p>
          <a:p>
            <a:pPr algn="l">
              <a:lnSpc>
                <a:spcPts val="3524"/>
              </a:lnSpc>
            </a:pPr>
            <a:r>
              <a:rPr lang="en-US" sz="3012" spc="3" dirty="0">
                <a:solidFill>
                  <a:srgbClr val="FFC000"/>
                </a:solidFill>
                <a:latin typeface="Open Sauce"/>
              </a:rPr>
              <a:t>4. </a:t>
            </a:r>
            <a:r>
              <a:rPr lang="en-US" sz="3012" spc="3" dirty="0">
                <a:solidFill>
                  <a:schemeClr val="bg1"/>
                </a:solidFill>
                <a:latin typeface="Open Sauce Heavy"/>
              </a:rPr>
              <a:t>Scoreboard Display Prototype: Interface for displaying high scores.</a:t>
            </a:r>
          </a:p>
          <a:p>
            <a:pPr algn="l">
              <a:lnSpc>
                <a:spcPts val="3524"/>
              </a:lnSpc>
            </a:pPr>
            <a:r>
              <a:rPr lang="en-US" sz="3012" spc="3" dirty="0">
                <a:solidFill>
                  <a:srgbClr val="FFC000"/>
                </a:solidFill>
                <a:latin typeface="Open Sauce"/>
              </a:rPr>
              <a:t>5. </a:t>
            </a:r>
            <a:r>
              <a:rPr lang="en-US" sz="3012" spc="3" dirty="0">
                <a:solidFill>
                  <a:schemeClr val="bg1"/>
                </a:solidFill>
                <a:latin typeface="Open Sauce Heavy"/>
              </a:rPr>
              <a:t>Timer Display Prototype: Interface for displaying the game timer. 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54837" y="1709433"/>
            <a:ext cx="104775" cy="104775"/>
            <a:chOff x="0" y="0"/>
            <a:chExt cx="104775" cy="1047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lnTo>
                    <a:pt x="104394" y="59309"/>
                  </a:lnTo>
                  <a:lnTo>
                    <a:pt x="102108" y="69342"/>
                  </a:lnTo>
                  <a:lnTo>
                    <a:pt x="97917" y="78740"/>
                  </a:lnTo>
                  <a:lnTo>
                    <a:pt x="91948" y="87122"/>
                  </a:lnTo>
                  <a:lnTo>
                    <a:pt x="84455" y="94107"/>
                  </a:lnTo>
                  <a:lnTo>
                    <a:pt x="75692" y="99568"/>
                  </a:lnTo>
                  <a:lnTo>
                    <a:pt x="66040" y="103251"/>
                  </a:lnTo>
                  <a:lnTo>
                    <a:pt x="55880" y="104902"/>
                  </a:lnTo>
                  <a:lnTo>
                    <a:pt x="45593" y="104521"/>
                  </a:lnTo>
                  <a:lnTo>
                    <a:pt x="35560" y="102235"/>
                  </a:lnTo>
                  <a:lnTo>
                    <a:pt x="26162" y="98044"/>
                  </a:lnTo>
                  <a:lnTo>
                    <a:pt x="17780" y="92075"/>
                  </a:lnTo>
                  <a:lnTo>
                    <a:pt x="10795" y="84582"/>
                  </a:lnTo>
                  <a:lnTo>
                    <a:pt x="5334" y="75819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54837" y="2166633"/>
            <a:ext cx="104775" cy="104775"/>
            <a:chOff x="0" y="0"/>
            <a:chExt cx="104775" cy="1047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lnTo>
                    <a:pt x="104394" y="59309"/>
                  </a:lnTo>
                  <a:lnTo>
                    <a:pt x="102108" y="69342"/>
                  </a:lnTo>
                  <a:lnTo>
                    <a:pt x="97917" y="78740"/>
                  </a:lnTo>
                  <a:lnTo>
                    <a:pt x="91948" y="87122"/>
                  </a:lnTo>
                  <a:lnTo>
                    <a:pt x="84455" y="94107"/>
                  </a:lnTo>
                  <a:lnTo>
                    <a:pt x="75692" y="99568"/>
                  </a:lnTo>
                  <a:lnTo>
                    <a:pt x="66040" y="103251"/>
                  </a:lnTo>
                  <a:lnTo>
                    <a:pt x="55880" y="104902"/>
                  </a:lnTo>
                  <a:lnTo>
                    <a:pt x="45593" y="104521"/>
                  </a:lnTo>
                  <a:lnTo>
                    <a:pt x="35560" y="102235"/>
                  </a:lnTo>
                  <a:lnTo>
                    <a:pt x="26162" y="98044"/>
                  </a:lnTo>
                  <a:lnTo>
                    <a:pt x="17780" y="92075"/>
                  </a:lnTo>
                  <a:lnTo>
                    <a:pt x="10795" y="84582"/>
                  </a:lnTo>
                  <a:lnTo>
                    <a:pt x="5334" y="75819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54837" y="2623833"/>
            <a:ext cx="104775" cy="104775"/>
            <a:chOff x="0" y="0"/>
            <a:chExt cx="104775" cy="1047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lnTo>
                    <a:pt x="104394" y="59309"/>
                  </a:lnTo>
                  <a:lnTo>
                    <a:pt x="102108" y="69342"/>
                  </a:lnTo>
                  <a:lnTo>
                    <a:pt x="97917" y="78740"/>
                  </a:lnTo>
                  <a:lnTo>
                    <a:pt x="91948" y="87122"/>
                  </a:lnTo>
                  <a:lnTo>
                    <a:pt x="84455" y="94107"/>
                  </a:lnTo>
                  <a:lnTo>
                    <a:pt x="75692" y="99568"/>
                  </a:lnTo>
                  <a:lnTo>
                    <a:pt x="66040" y="103251"/>
                  </a:lnTo>
                  <a:lnTo>
                    <a:pt x="55880" y="104902"/>
                  </a:lnTo>
                  <a:lnTo>
                    <a:pt x="45593" y="104521"/>
                  </a:lnTo>
                  <a:lnTo>
                    <a:pt x="35560" y="102235"/>
                  </a:lnTo>
                  <a:lnTo>
                    <a:pt x="26162" y="98044"/>
                  </a:lnTo>
                  <a:lnTo>
                    <a:pt x="17780" y="92075"/>
                  </a:lnTo>
                  <a:lnTo>
                    <a:pt x="10795" y="84582"/>
                  </a:lnTo>
                  <a:lnTo>
                    <a:pt x="5334" y="75819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54837" y="3081033"/>
            <a:ext cx="104775" cy="104775"/>
            <a:chOff x="0" y="0"/>
            <a:chExt cx="104775" cy="1047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lnTo>
                    <a:pt x="104394" y="59309"/>
                  </a:lnTo>
                  <a:lnTo>
                    <a:pt x="102108" y="69342"/>
                  </a:lnTo>
                  <a:lnTo>
                    <a:pt x="97917" y="78740"/>
                  </a:lnTo>
                  <a:lnTo>
                    <a:pt x="91948" y="87122"/>
                  </a:lnTo>
                  <a:lnTo>
                    <a:pt x="84455" y="94107"/>
                  </a:lnTo>
                  <a:lnTo>
                    <a:pt x="75692" y="99568"/>
                  </a:lnTo>
                  <a:lnTo>
                    <a:pt x="66040" y="103251"/>
                  </a:lnTo>
                  <a:lnTo>
                    <a:pt x="55880" y="104902"/>
                  </a:lnTo>
                  <a:lnTo>
                    <a:pt x="45593" y="104521"/>
                  </a:lnTo>
                  <a:lnTo>
                    <a:pt x="35560" y="102235"/>
                  </a:lnTo>
                  <a:lnTo>
                    <a:pt x="26162" y="98044"/>
                  </a:lnTo>
                  <a:lnTo>
                    <a:pt x="17780" y="92075"/>
                  </a:lnTo>
                  <a:lnTo>
                    <a:pt x="10795" y="84582"/>
                  </a:lnTo>
                  <a:lnTo>
                    <a:pt x="5334" y="75819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54837" y="3995433"/>
            <a:ext cx="104775" cy="104775"/>
            <a:chOff x="0" y="0"/>
            <a:chExt cx="104775" cy="104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lnTo>
                    <a:pt x="104394" y="59309"/>
                  </a:lnTo>
                  <a:lnTo>
                    <a:pt x="102108" y="69342"/>
                  </a:lnTo>
                  <a:lnTo>
                    <a:pt x="97917" y="78740"/>
                  </a:lnTo>
                  <a:lnTo>
                    <a:pt x="91948" y="87122"/>
                  </a:lnTo>
                  <a:lnTo>
                    <a:pt x="84455" y="94107"/>
                  </a:lnTo>
                  <a:lnTo>
                    <a:pt x="75692" y="99568"/>
                  </a:lnTo>
                  <a:lnTo>
                    <a:pt x="66040" y="103251"/>
                  </a:lnTo>
                  <a:lnTo>
                    <a:pt x="55880" y="104902"/>
                  </a:lnTo>
                  <a:lnTo>
                    <a:pt x="45593" y="104521"/>
                  </a:lnTo>
                  <a:lnTo>
                    <a:pt x="35560" y="102235"/>
                  </a:lnTo>
                  <a:lnTo>
                    <a:pt x="26162" y="98044"/>
                  </a:lnTo>
                  <a:lnTo>
                    <a:pt x="17780" y="92075"/>
                  </a:lnTo>
                  <a:lnTo>
                    <a:pt x="10795" y="84582"/>
                  </a:lnTo>
                  <a:lnTo>
                    <a:pt x="5334" y="75819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50256" y="6553252"/>
            <a:ext cx="95250" cy="95250"/>
            <a:chOff x="0" y="0"/>
            <a:chExt cx="95250" cy="95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350256" y="6962827"/>
            <a:ext cx="95250" cy="95250"/>
            <a:chOff x="0" y="0"/>
            <a:chExt cx="95250" cy="952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50256" y="7372402"/>
            <a:ext cx="95250" cy="95250"/>
            <a:chOff x="0" y="0"/>
            <a:chExt cx="95250" cy="952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350256" y="7781977"/>
            <a:ext cx="95250" cy="95250"/>
            <a:chOff x="0" y="0"/>
            <a:chExt cx="95250" cy="952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F4A92C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350256" y="8191552"/>
            <a:ext cx="95250" cy="95250"/>
            <a:chOff x="0" y="0"/>
            <a:chExt cx="95250" cy="952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F4A92C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79370" y="5097503"/>
            <a:ext cx="5179847" cy="703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4"/>
              </a:lnSpc>
            </a:pPr>
            <a:r>
              <a:rPr lang="en-US" sz="4288" dirty="0">
                <a:solidFill>
                  <a:srgbClr val="FFC000"/>
                </a:solidFill>
                <a:latin typeface="Open Sauce Heavy"/>
              </a:rPr>
              <a:t>Technology</a:t>
            </a:r>
            <a:r>
              <a:rPr lang="en-US" sz="4288" dirty="0">
                <a:solidFill>
                  <a:srgbClr val="FFFFFF"/>
                </a:solidFill>
                <a:latin typeface="Open Sauce Heavy"/>
              </a:rPr>
              <a:t> </a:t>
            </a:r>
            <a:r>
              <a:rPr lang="en-US" sz="4288" dirty="0">
                <a:solidFill>
                  <a:srgbClr val="FFC000"/>
                </a:solidFill>
                <a:latin typeface="Open Sauce Heavy"/>
              </a:rPr>
              <a:t>Stack: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2606" y="5979104"/>
            <a:ext cx="2345884" cy="363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7"/>
              </a:lnSpc>
            </a:pPr>
            <a:r>
              <a:rPr lang="en-US" sz="2226" dirty="0">
                <a:solidFill>
                  <a:srgbClr val="FFC000"/>
                </a:solidFill>
                <a:latin typeface="Open Sauce Heavy"/>
              </a:rPr>
              <a:t>Data Structures: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04897" y="6366657"/>
            <a:ext cx="12611957" cy="203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326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User Profile Stack: To manage user logins and store user data.</a:t>
            </a:r>
          </a:p>
          <a:p>
            <a:pPr algn="l">
              <a:lnSpc>
                <a:spcPts val="3224"/>
              </a:lnSpc>
            </a:pPr>
            <a:r>
              <a:rPr lang="en-US" sz="2326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Level Stack: To keep track of different game levels.</a:t>
            </a:r>
          </a:p>
          <a:p>
            <a:pPr algn="l">
              <a:lnSpc>
                <a:spcPts val="3224"/>
              </a:lnSpc>
            </a:pPr>
            <a:r>
              <a:rPr lang="en-US" sz="2326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Music Stack: To store different music tracks for the game.</a:t>
            </a:r>
          </a:p>
          <a:p>
            <a:pPr algn="just">
              <a:lnSpc>
                <a:spcPts val="3224"/>
              </a:lnSpc>
            </a:pPr>
            <a:r>
              <a:rPr lang="en-US" sz="2326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Scoreboard: Could be implemented as a dictionary or list of tuples with user scores. Timer: A timer object to manage game time.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660463" y="8832279"/>
            <a:ext cx="4447819" cy="446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2736" dirty="0">
                <a:solidFill>
                  <a:srgbClr val="F4A92C"/>
                </a:solidFill>
                <a:latin typeface="Open Sauce Heavy"/>
              </a:rPr>
              <a:t>PYTHON   CSS   HTML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14345" y="562832"/>
            <a:ext cx="1740056" cy="179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dirty="0">
                <a:solidFill>
                  <a:srgbClr val="FFC000"/>
                </a:solidFill>
                <a:latin typeface="Open Sauce Heavy"/>
              </a:rPr>
              <a:t>IDEA</a:t>
            </a:r>
            <a:r>
              <a:rPr lang="en-US" sz="5200" dirty="0">
                <a:solidFill>
                  <a:srgbClr val="EEECE1"/>
                </a:solidFill>
                <a:latin typeface="Open Sauce Heavy"/>
              </a:rPr>
              <a:t>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30471" y="1507607"/>
            <a:ext cx="15587158" cy="317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8"/>
              </a:lnSpc>
            </a:pPr>
            <a:r>
              <a:rPr lang="en-US" sz="2600" dirty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Open Sauce Heavy"/>
              </a:rPr>
              <a:t>UsersMultiple</a:t>
            </a:r>
            <a:r>
              <a:rPr lang="en-US" sz="2600" dirty="0">
                <a:solidFill>
                  <a:schemeClr val="bg1"/>
                </a:solidFill>
                <a:latin typeface="Open Sauce Heavy"/>
              </a:rPr>
              <a:t> levels of difficulty offer a progressive challenge, catering to users of all skill l Multiple levels of difficulty offer a progressive challenge, catering to users of all skill levels. Background </a:t>
            </a:r>
            <a:r>
              <a:rPr lang="en-US" sz="2600" dirty="0" err="1">
                <a:solidFill>
                  <a:schemeClr val="bg1"/>
                </a:solidFill>
                <a:latin typeface="Open Sauce Heavy"/>
              </a:rPr>
              <a:t>musics</a:t>
            </a:r>
            <a:r>
              <a:rPr lang="en-US" sz="2600" dirty="0">
                <a:solidFill>
                  <a:schemeClr val="bg1"/>
                </a:solidFill>
                <a:latin typeface="Open Sauce Heavy"/>
              </a:rPr>
              <a:t> will be provided for users to have better experience while playing.</a:t>
            </a:r>
          </a:p>
          <a:p>
            <a:pPr algn="just">
              <a:lnSpc>
                <a:spcPts val="3598"/>
              </a:lnSpc>
            </a:pPr>
            <a:r>
              <a:rPr lang="en-US" sz="2600" dirty="0">
                <a:solidFill>
                  <a:schemeClr val="bg1"/>
                </a:solidFill>
                <a:latin typeface="Open Sauce Heavy"/>
              </a:rPr>
              <a:t>A comprehensive scoreboard displays the highest scores achieved by players, encouraging healthy competition.</a:t>
            </a:r>
          </a:p>
          <a:p>
            <a:pPr algn="l">
              <a:lnSpc>
                <a:spcPts val="3598"/>
              </a:lnSpc>
            </a:pPr>
            <a:r>
              <a:rPr lang="en-US" sz="2600" dirty="0">
                <a:solidFill>
                  <a:schemeClr val="bg1"/>
                </a:solidFill>
                <a:latin typeface="Open Sauce Heavy"/>
              </a:rPr>
              <a:t> timer mechanism will be set to track the duration of each gameplay session, enhancing the competitive aspect of the game.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F1A425-5DC1-2C16-A9C2-A3973121D76B}"/>
              </a:ext>
            </a:extLst>
          </p:cNvPr>
          <p:cNvSpPr/>
          <p:nvPr/>
        </p:nvSpPr>
        <p:spPr>
          <a:xfrm>
            <a:off x="13651030" y="3897752"/>
            <a:ext cx="3657600" cy="4800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C471E7-84AD-E01E-1F42-6BDA9B4CA525}"/>
              </a:ext>
            </a:extLst>
          </p:cNvPr>
          <p:cNvSpPr/>
          <p:nvPr/>
        </p:nvSpPr>
        <p:spPr>
          <a:xfrm>
            <a:off x="15728204" y="4579077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A90E84-28AF-1E6F-3A8E-ED128C62F51A}"/>
              </a:ext>
            </a:extLst>
          </p:cNvPr>
          <p:cNvSpPr/>
          <p:nvPr/>
        </p:nvSpPr>
        <p:spPr>
          <a:xfrm>
            <a:off x="16631537" y="4799298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0C119A-FB3F-ED96-52BD-2DBEDD7BB9A0}"/>
              </a:ext>
            </a:extLst>
          </p:cNvPr>
          <p:cNvSpPr/>
          <p:nvPr/>
        </p:nvSpPr>
        <p:spPr>
          <a:xfrm>
            <a:off x="14233824" y="5644560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DC1D9BA-2CE3-29FD-26C5-DBF03EB886F4}"/>
              </a:ext>
            </a:extLst>
          </p:cNvPr>
          <p:cNvSpPr/>
          <p:nvPr/>
        </p:nvSpPr>
        <p:spPr>
          <a:xfrm>
            <a:off x="14824871" y="4472055"/>
            <a:ext cx="756046" cy="1151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@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7520442-E0A7-6C3D-2009-8D6BE4487236}"/>
              </a:ext>
            </a:extLst>
          </p:cNvPr>
          <p:cNvSpPr/>
          <p:nvPr/>
        </p:nvSpPr>
        <p:spPr>
          <a:xfrm>
            <a:off x="16078447" y="6056342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B4F2C2-317A-3A41-43E9-29DB49E807E2}"/>
              </a:ext>
            </a:extLst>
          </p:cNvPr>
          <p:cNvSpPr/>
          <p:nvPr/>
        </p:nvSpPr>
        <p:spPr>
          <a:xfrm>
            <a:off x="13683626" y="6844371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7D4397-2BCF-D573-F118-10F422CC9C38}"/>
              </a:ext>
            </a:extLst>
          </p:cNvPr>
          <p:cNvSpPr/>
          <p:nvPr/>
        </p:nvSpPr>
        <p:spPr>
          <a:xfrm>
            <a:off x="15168880" y="5874298"/>
            <a:ext cx="756046" cy="1151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@</a:t>
            </a:r>
            <a:endParaRPr lang="en-IN" sz="3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D226BEE-1F5C-8B4E-FA24-41B292E87E08}"/>
              </a:ext>
            </a:extLst>
          </p:cNvPr>
          <p:cNvSpPr/>
          <p:nvPr/>
        </p:nvSpPr>
        <p:spPr>
          <a:xfrm>
            <a:off x="15560135" y="7377347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84677D-119B-3E3B-DF05-B9934329B255}"/>
              </a:ext>
            </a:extLst>
          </p:cNvPr>
          <p:cNvSpPr/>
          <p:nvPr/>
        </p:nvSpPr>
        <p:spPr>
          <a:xfrm>
            <a:off x="14586590" y="7087802"/>
            <a:ext cx="756046" cy="11514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CD741952-30CA-4C87-613B-9D200CF71467}"/>
              </a:ext>
            </a:extLst>
          </p:cNvPr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730D3C8-24A5-FFED-E1F2-F61C044F05BF}"/>
                </a:ext>
              </a:extLst>
            </p:cNvPr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1" name="TextBox 8">
            <a:extLst>
              <a:ext uri="{FF2B5EF4-FFF2-40B4-BE49-F238E27FC236}">
                <a16:creationId xmlns:a16="http://schemas.microsoft.com/office/drawing/2014/main" id="{0DB2D384-8451-8A90-D996-7987CE6B706E}"/>
              </a:ext>
            </a:extLst>
          </p:cNvPr>
          <p:cNvSpPr txBox="1"/>
          <p:nvPr/>
        </p:nvSpPr>
        <p:spPr>
          <a:xfrm rot="162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142528-39DC-CC24-FA62-054589EE71CA}"/>
              </a:ext>
            </a:extLst>
          </p:cNvPr>
          <p:cNvSpPr txBox="1"/>
          <p:nvPr/>
        </p:nvSpPr>
        <p:spPr>
          <a:xfrm>
            <a:off x="16601532" y="8967980"/>
            <a:ext cx="19483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6B032"/>
                </a:solidFill>
                <a:latin typeface="Open Sauce Heavy"/>
              </a:rPr>
              <a:t>04</a:t>
            </a:r>
            <a:endParaRPr lang="en-IN" sz="5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09741" y="0"/>
            <a:ext cx="9525" cy="10287000"/>
            <a:chOff x="0" y="0"/>
            <a:chExt cx="9525" cy="10287000"/>
          </a:xfrm>
        </p:grpSpPr>
        <p:sp>
          <p:nvSpPr>
            <p:cNvPr id="5" name="Freeform 5"/>
            <p:cNvSpPr/>
            <p:nvPr/>
          </p:nvSpPr>
          <p:spPr>
            <a:xfrm>
              <a:off x="4953" y="0"/>
              <a:ext cx="4572" cy="4993259"/>
            </a:xfrm>
            <a:custGeom>
              <a:avLst/>
              <a:gdLst/>
              <a:ahLst/>
              <a:cxnLst/>
              <a:rect l="l" t="t" r="r" b="b"/>
              <a:pathLst>
                <a:path w="4572" h="4993259">
                  <a:moveTo>
                    <a:pt x="4318" y="0"/>
                  </a:moveTo>
                  <a:lnTo>
                    <a:pt x="0" y="499325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33623" t="13878" r="29661" b="13707"/>
          <a:stretch>
            <a:fillRect/>
          </a:stretch>
        </p:blipFill>
        <p:spPr>
          <a:xfrm>
            <a:off x="3113937" y="2199891"/>
            <a:ext cx="5496094" cy="7058409"/>
          </a:xfrm>
          <a:prstGeom prst="rect">
            <a:avLst/>
          </a:prstGeom>
        </p:spPr>
      </p:pic>
      <p:pic>
        <p:nvPicPr>
          <p:cNvPr id="7" name="Picture 7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rcRect l="11947" r="6468"/>
          <a:stretch>
            <a:fillRect/>
          </a:stretch>
        </p:blipFill>
        <p:spPr>
          <a:xfrm>
            <a:off x="9372030" y="1954656"/>
            <a:ext cx="7221310" cy="741535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107566" y="8603351"/>
            <a:ext cx="1412009" cy="1313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9329" y="407822"/>
            <a:ext cx="3376555" cy="962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44"/>
              </a:lnSpc>
            </a:pPr>
            <a:r>
              <a:rPr lang="en-US" sz="5400" dirty="0">
                <a:solidFill>
                  <a:srgbClr val="F6B032"/>
                </a:solidFill>
                <a:latin typeface="Open Sauce Heavy"/>
              </a:rPr>
              <a:t>MODEL</a:t>
            </a:r>
            <a:r>
              <a:rPr lang="en-US" sz="5889" dirty="0">
                <a:solidFill>
                  <a:srgbClr val="F6B032"/>
                </a:solidFill>
                <a:latin typeface="Open Sauce Heavy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59865" y="9268692"/>
            <a:ext cx="1692278" cy="68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0"/>
              </a:lnSpc>
            </a:pPr>
            <a:r>
              <a:rPr lang="en-US" sz="3936">
                <a:solidFill>
                  <a:srgbClr val="EEECE1"/>
                </a:solidFill>
                <a:latin typeface="Open Sauce Heavy"/>
              </a:rPr>
              <a:t>simple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78662" y="9477680"/>
            <a:ext cx="1341587" cy="62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4"/>
              </a:lnSpc>
            </a:pPr>
            <a:r>
              <a:rPr lang="en-US" sz="3602">
                <a:solidFill>
                  <a:srgbClr val="EEECE1"/>
                </a:solidFill>
                <a:latin typeface="Open Sauce Heavy"/>
              </a:rPr>
              <a:t>hard</a:t>
            </a:r>
            <a:r>
              <a:rPr lang="en-US" sz="3602">
                <a:solidFill>
                  <a:srgbClr val="000000"/>
                </a:solidFill>
                <a:latin typeface="Open Sauce Heavy"/>
              </a:rPr>
              <a:t>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0">
                <p:cTn id="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09741" y="0"/>
            <a:ext cx="9525" cy="10287000"/>
            <a:chOff x="0" y="0"/>
            <a:chExt cx="9525" cy="10287000"/>
          </a:xfrm>
        </p:grpSpPr>
        <p:sp>
          <p:nvSpPr>
            <p:cNvPr id="3" name="Freeform 3"/>
            <p:cNvSpPr/>
            <p:nvPr/>
          </p:nvSpPr>
          <p:spPr>
            <a:xfrm>
              <a:off x="4953" y="0"/>
              <a:ext cx="4572" cy="4993259"/>
            </a:xfrm>
            <a:custGeom>
              <a:avLst/>
              <a:gdLst/>
              <a:ahLst/>
              <a:cxnLst/>
              <a:rect l="l" t="t" r="r" b="b"/>
              <a:pathLst>
                <a:path w="4572" h="4993259">
                  <a:moveTo>
                    <a:pt x="4318" y="0"/>
                  </a:moveTo>
                  <a:lnTo>
                    <a:pt x="0" y="499325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12941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953739" y="1333500"/>
            <a:ext cx="8056807" cy="66675"/>
            <a:chOff x="0" y="0"/>
            <a:chExt cx="8056816" cy="666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56753" cy="66675"/>
            </a:xfrm>
            <a:custGeom>
              <a:avLst/>
              <a:gdLst/>
              <a:ahLst/>
              <a:cxnLst/>
              <a:rect l="l" t="t" r="r" b="b"/>
              <a:pathLst>
                <a:path w="8056753" h="66675">
                  <a:moveTo>
                    <a:pt x="0" y="0"/>
                  </a:moveTo>
                  <a:lnTo>
                    <a:pt x="8056753" y="0"/>
                  </a:lnTo>
                  <a:lnTo>
                    <a:pt x="8056753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EEECE1">
                <a:alpha val="12941"/>
              </a:srgbClr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528403" y="0"/>
            <a:ext cx="6759597" cy="5649820"/>
          </a:xfrm>
          <a:custGeom>
            <a:avLst/>
            <a:gdLst/>
            <a:ahLst/>
            <a:cxnLst/>
            <a:rect l="l" t="t" r="r" b="b"/>
            <a:pathLst>
              <a:path w="6759597" h="5649820">
                <a:moveTo>
                  <a:pt x="0" y="0"/>
                </a:moveTo>
                <a:lnTo>
                  <a:pt x="6759597" y="0"/>
                </a:lnTo>
                <a:lnTo>
                  <a:pt x="6759597" y="5649820"/>
                </a:lnTo>
                <a:lnTo>
                  <a:pt x="0" y="56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26947" r="-7233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6096" y="436513"/>
            <a:ext cx="8056778" cy="9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dirty="0">
                <a:solidFill>
                  <a:srgbClr val="FFC000"/>
                </a:solidFill>
                <a:latin typeface="Open Sauce Heavy"/>
              </a:rPr>
              <a:t>Team Member Details: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94650" y="8603351"/>
            <a:ext cx="1357265" cy="1289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200" dirty="0">
                <a:solidFill>
                  <a:srgbClr val="F6B032"/>
                </a:solidFill>
                <a:latin typeface="Open Sauce Heavy"/>
              </a:rPr>
              <a:t>06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015" y="1788341"/>
            <a:ext cx="15337717" cy="4252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8"/>
              </a:lnSpc>
            </a:pP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Priyadharshni.R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          23CSB13             CSE-B</a:t>
            </a:r>
          </a:p>
          <a:p>
            <a:pPr algn="l">
              <a:lnSpc>
                <a:spcPts val="6798"/>
              </a:lnSpc>
            </a:pP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Sugirtha.R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.                   23CSB46             CSE-B</a:t>
            </a:r>
          </a:p>
          <a:p>
            <a:pPr algn="l">
              <a:lnSpc>
                <a:spcPts val="6798"/>
              </a:lnSpc>
            </a:pP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Priya </a:t>
            </a: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dharshini.SS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.    23CSB12              CSE-B</a:t>
            </a:r>
          </a:p>
          <a:p>
            <a:pPr algn="l">
              <a:lnSpc>
                <a:spcPts val="6798"/>
              </a:lnSpc>
            </a:pP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Swetha.C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.                     23CSB50             CSE-B</a:t>
            </a:r>
          </a:p>
          <a:p>
            <a:pPr algn="l">
              <a:lnSpc>
                <a:spcPts val="6798"/>
              </a:lnSpc>
            </a:pP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Yuva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 </a:t>
            </a:r>
            <a:r>
              <a:rPr lang="en-US" sz="4883" dirty="0" err="1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sri.R</a:t>
            </a:r>
            <a:r>
              <a:rPr lang="en-US" sz="4883" dirty="0">
                <a:solidFill>
                  <a:schemeClr val="bg1">
                    <a:lumMod val="85000"/>
                  </a:schemeClr>
                </a:solidFill>
                <a:latin typeface="Open Sauce Heavy"/>
              </a:rPr>
              <a:t>.                    23CSB63              CSE-B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42817" y="6122337"/>
            <a:ext cx="9525" cy="2422550"/>
            <a:chOff x="0" y="0"/>
            <a:chExt cx="9525" cy="242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5" cy="2422525"/>
            </a:xfrm>
            <a:custGeom>
              <a:avLst/>
              <a:gdLst/>
              <a:ahLst/>
              <a:cxnLst/>
              <a:rect l="l" t="t" r="r" b="b"/>
              <a:pathLst>
                <a:path w="9525" h="2422525">
                  <a:moveTo>
                    <a:pt x="0" y="0"/>
                  </a:moveTo>
                  <a:lnTo>
                    <a:pt x="0" y="2422525"/>
                  </a:lnTo>
                  <a:lnTo>
                    <a:pt x="9525" y="242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09741" y="0"/>
            <a:ext cx="9525" cy="10287000"/>
            <a:chOff x="0" y="0"/>
            <a:chExt cx="9525" cy="10287000"/>
          </a:xfrm>
        </p:grpSpPr>
        <p:sp>
          <p:nvSpPr>
            <p:cNvPr id="5" name="Freeform 5"/>
            <p:cNvSpPr/>
            <p:nvPr/>
          </p:nvSpPr>
          <p:spPr>
            <a:xfrm>
              <a:off x="4953" y="0"/>
              <a:ext cx="4572" cy="4993259"/>
            </a:xfrm>
            <a:custGeom>
              <a:avLst/>
              <a:gdLst/>
              <a:ahLst/>
              <a:cxnLst/>
              <a:rect l="l" t="t" r="r" b="b"/>
              <a:pathLst>
                <a:path w="4572" h="4993259">
                  <a:moveTo>
                    <a:pt x="4318" y="0"/>
                  </a:moveTo>
                  <a:lnTo>
                    <a:pt x="0" y="499325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097729" y="6843703"/>
            <a:ext cx="11488798" cy="276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8"/>
              </a:lnSpc>
            </a:pPr>
            <a:r>
              <a:rPr lang="en-US" sz="16005" dirty="0">
                <a:solidFill>
                  <a:srgbClr val="EEECE1"/>
                </a:solidFill>
                <a:latin typeface="Open Sauce Heavy"/>
              </a:rPr>
              <a:t>Thank You!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51606" y="9200578"/>
            <a:ext cx="1275740" cy="24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3454" y="729844"/>
            <a:ext cx="4346658" cy="867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03"/>
              </a:lnSpc>
            </a:pPr>
            <a:r>
              <a:rPr lang="en-US" sz="5288">
                <a:solidFill>
                  <a:srgbClr val="FFFFFF"/>
                </a:solidFill>
                <a:latin typeface="Open Sauce Heavy"/>
              </a:rPr>
              <a:t>Conclusion: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3454" y="1904181"/>
            <a:ext cx="13877173" cy="288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4"/>
              </a:lnSpc>
            </a:pPr>
            <a:r>
              <a:rPr lang="en-US" sz="3288" dirty="0">
                <a:solidFill>
                  <a:srgbClr val="F4A92C"/>
                </a:solidFill>
                <a:latin typeface="Open Sauce Heavy"/>
              </a:rPr>
              <a:t>"Memory Master" </a:t>
            </a:r>
            <a:r>
              <a:rPr lang="en-US" sz="2800" dirty="0">
                <a:solidFill>
                  <a:schemeClr val="bg1"/>
                </a:solidFill>
                <a:latin typeface="Open Sauce Heavy"/>
              </a:rPr>
              <a:t>offers a fun and interactive solution for individuals looking to improve their memory and cognitive skills. By combining engaging gameplay with innovative features such</a:t>
            </a:r>
            <a:r>
              <a:rPr lang="en-US" sz="2800" dirty="0">
                <a:solidFill>
                  <a:schemeClr val="bg1"/>
                </a:solidFill>
                <a:latin typeface="Open Sauce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Open Sauce Heavy"/>
              </a:rPr>
              <a:t>as user authentication, music selection, and competitive scoring, our project aims to make memory training accessible and enjoyable for everyone.</a:t>
            </a:r>
            <a:endParaRPr lang="en-US" sz="3288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83454" y="5649420"/>
            <a:ext cx="13200774" cy="89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8"/>
              </a:lnSpc>
            </a:pPr>
            <a:r>
              <a:rPr lang="en-US" sz="2588">
                <a:solidFill>
                  <a:srgbClr val="F4A92C"/>
                </a:solidFill>
                <a:latin typeface="Open Sauce Heavy"/>
              </a:rPr>
              <a:t>Let "Memory Master" be your companion on the journey to sharper memory and enhanced cognitive abilities!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565</Words>
  <Application>Microsoft Office PowerPoint</Application>
  <PresentationFormat>Custom</PresentationFormat>
  <Paragraphs>61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 Light</vt:lpstr>
      <vt:lpstr>Calibri</vt:lpstr>
      <vt:lpstr>Open Sauce Heavy</vt:lpstr>
      <vt:lpstr>Open Sauce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Template_Py-Expo.pdf</dc:title>
  <cp:lastModifiedBy>indireswaran007@outlook.com</cp:lastModifiedBy>
  <cp:revision>4</cp:revision>
  <dcterms:created xsi:type="dcterms:W3CDTF">2006-08-16T00:00:00Z</dcterms:created>
  <dcterms:modified xsi:type="dcterms:W3CDTF">2024-03-14T06:32:03Z</dcterms:modified>
  <dc:identifier>DAF-qs6XSSI</dc:identifier>
</cp:coreProperties>
</file>