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uce Heavy" panose="020B0604020202020204" charset="0"/>
      <p:regular r:id="rId9"/>
    </p:embeddedFont>
    <p:embeddedFont>
      <p:font typeface="Poppins Light" panose="00000400000000000000" pitchFamily="2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6F4"/>
    <a:srgbClr val="F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279FA-76A5-446B-B315-33E17C095E01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10C9B581-9A25-4FA7-8ED4-3DD677092A21}">
      <dgm:prSet phldrT="[Text]" phldr="1"/>
      <dgm:spPr/>
      <dgm:t>
        <a:bodyPr/>
        <a:lstStyle/>
        <a:p>
          <a:endParaRPr lang="en-IN"/>
        </a:p>
      </dgm:t>
    </dgm:pt>
    <dgm:pt modelId="{C1EF262C-A368-4415-9515-258600C64418}" type="parTrans" cxnId="{C9F9F704-D354-4D9F-8ED1-05CF1E5C2E04}">
      <dgm:prSet/>
      <dgm:spPr/>
      <dgm:t>
        <a:bodyPr/>
        <a:lstStyle/>
        <a:p>
          <a:endParaRPr lang="en-IN"/>
        </a:p>
      </dgm:t>
    </dgm:pt>
    <dgm:pt modelId="{2477A95B-83B1-4B13-8C2C-272124CFC597}" type="sibTrans" cxnId="{C9F9F704-D354-4D9F-8ED1-05CF1E5C2E0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IN"/>
        </a:p>
      </dgm:t>
    </dgm:pt>
    <dgm:pt modelId="{75C4708B-C53E-4D3B-8D57-5C23C58E97CA}" type="pres">
      <dgm:prSet presAssocID="{3F6279FA-76A5-446B-B315-33E17C095E01}" presName="Name0" presStyleCnt="0">
        <dgm:presLayoutVars>
          <dgm:chMax val="21"/>
          <dgm:chPref val="21"/>
        </dgm:presLayoutVars>
      </dgm:prSet>
      <dgm:spPr/>
    </dgm:pt>
    <dgm:pt modelId="{91722948-D86A-4DCF-BB5F-81CFCEC60576}" type="pres">
      <dgm:prSet presAssocID="{10C9B581-9A25-4FA7-8ED4-3DD677092A21}" presName="text1" presStyleCnt="0"/>
      <dgm:spPr/>
    </dgm:pt>
    <dgm:pt modelId="{53842894-6616-40D9-A5D8-4EB3029F87D2}" type="pres">
      <dgm:prSet presAssocID="{10C9B581-9A25-4FA7-8ED4-3DD677092A21}" presName="textRepeatNode" presStyleLbl="alignNode1" presStyleIdx="0" presStyleCnt="1" custLinFactX="40898" custLinFactNeighborX="100000" custLinFactNeighborY="81090">
        <dgm:presLayoutVars>
          <dgm:chMax val="0"/>
          <dgm:chPref val="0"/>
          <dgm:bulletEnabled val="1"/>
        </dgm:presLayoutVars>
      </dgm:prSet>
      <dgm:spPr/>
    </dgm:pt>
    <dgm:pt modelId="{807CF38D-458E-4C94-AA59-500F6F8F7484}" type="pres">
      <dgm:prSet presAssocID="{10C9B581-9A25-4FA7-8ED4-3DD677092A21}" presName="textaccent1" presStyleCnt="0"/>
      <dgm:spPr/>
    </dgm:pt>
    <dgm:pt modelId="{CFA27CF5-646A-4305-9E4E-FE9928B81A21}" type="pres">
      <dgm:prSet presAssocID="{10C9B581-9A25-4FA7-8ED4-3DD677092A21}" presName="accentRepeatNode" presStyleLbl="solidAlignAcc1" presStyleIdx="0" presStyleCnt="2" custLinFactNeighborX="38445" custLinFactNeighborY="-58449"/>
      <dgm:spPr/>
    </dgm:pt>
    <dgm:pt modelId="{DF5246B8-7CC5-4057-8CB9-65953819E57F}" type="pres">
      <dgm:prSet presAssocID="{2477A95B-83B1-4B13-8C2C-272124CFC597}" presName="image1" presStyleCnt="0"/>
      <dgm:spPr/>
    </dgm:pt>
    <dgm:pt modelId="{F5A7C221-DEEA-4306-8B42-D81C6FE2ACDB}" type="pres">
      <dgm:prSet presAssocID="{2477A95B-83B1-4B13-8C2C-272124CFC597}" presName="imageRepeatNode" presStyleLbl="alignAcc1" presStyleIdx="0" presStyleCnt="1" custScaleY="107146" custLinFactNeighborX="95413" custLinFactNeighborY="50185"/>
      <dgm:spPr/>
    </dgm:pt>
    <dgm:pt modelId="{F4C96B04-3FD8-4FFA-8175-DC9586CD4795}" type="pres">
      <dgm:prSet presAssocID="{2477A95B-83B1-4B13-8C2C-272124CFC597}" presName="imageaccent1" presStyleCnt="0"/>
      <dgm:spPr/>
    </dgm:pt>
    <dgm:pt modelId="{20F689BF-5210-4784-B642-2E1EA5D26E0B}" type="pres">
      <dgm:prSet presAssocID="{2477A95B-83B1-4B13-8C2C-272124CFC597}" presName="accentRepeatNode" presStyleLbl="solidAlignAcc1" presStyleIdx="1" presStyleCnt="2"/>
      <dgm:spPr/>
    </dgm:pt>
  </dgm:ptLst>
  <dgm:cxnLst>
    <dgm:cxn modelId="{C9F9F704-D354-4D9F-8ED1-05CF1E5C2E04}" srcId="{3F6279FA-76A5-446B-B315-33E17C095E01}" destId="{10C9B581-9A25-4FA7-8ED4-3DD677092A21}" srcOrd="0" destOrd="0" parTransId="{C1EF262C-A368-4415-9515-258600C64418}" sibTransId="{2477A95B-83B1-4B13-8C2C-272124CFC597}"/>
    <dgm:cxn modelId="{CAEF2578-DC08-439C-A4D8-80533A20E2B8}" type="presOf" srcId="{2477A95B-83B1-4B13-8C2C-272124CFC597}" destId="{F5A7C221-DEEA-4306-8B42-D81C6FE2ACDB}" srcOrd="0" destOrd="0" presId="urn:microsoft.com/office/officeart/2008/layout/HexagonCluster"/>
    <dgm:cxn modelId="{221AD8DF-1F3F-44C6-B3E4-D01743C4C91B}" type="presOf" srcId="{3F6279FA-76A5-446B-B315-33E17C095E01}" destId="{75C4708B-C53E-4D3B-8D57-5C23C58E97CA}" srcOrd="0" destOrd="0" presId="urn:microsoft.com/office/officeart/2008/layout/HexagonCluster"/>
    <dgm:cxn modelId="{FCF3A1FC-425B-42B1-AF80-2EAEA76A0717}" type="presOf" srcId="{10C9B581-9A25-4FA7-8ED4-3DD677092A21}" destId="{53842894-6616-40D9-A5D8-4EB3029F87D2}" srcOrd="0" destOrd="0" presId="urn:microsoft.com/office/officeart/2008/layout/HexagonCluster"/>
    <dgm:cxn modelId="{9646F214-7F4A-4140-B914-D3790DA58DD7}" type="presParOf" srcId="{75C4708B-C53E-4D3B-8D57-5C23C58E97CA}" destId="{91722948-D86A-4DCF-BB5F-81CFCEC60576}" srcOrd="0" destOrd="0" presId="urn:microsoft.com/office/officeart/2008/layout/HexagonCluster"/>
    <dgm:cxn modelId="{85C6E62A-05B3-4FF9-A662-E3DA9B3B1B4C}" type="presParOf" srcId="{91722948-D86A-4DCF-BB5F-81CFCEC60576}" destId="{53842894-6616-40D9-A5D8-4EB3029F87D2}" srcOrd="0" destOrd="0" presId="urn:microsoft.com/office/officeart/2008/layout/HexagonCluster"/>
    <dgm:cxn modelId="{6C0D3BBD-0FFC-4DC1-BE92-D341285D5475}" type="presParOf" srcId="{75C4708B-C53E-4D3B-8D57-5C23C58E97CA}" destId="{807CF38D-458E-4C94-AA59-500F6F8F7484}" srcOrd="1" destOrd="0" presId="urn:microsoft.com/office/officeart/2008/layout/HexagonCluster"/>
    <dgm:cxn modelId="{B91E4602-D3BE-475D-937F-A693F8EB09A1}" type="presParOf" srcId="{807CF38D-458E-4C94-AA59-500F6F8F7484}" destId="{CFA27CF5-646A-4305-9E4E-FE9928B81A21}" srcOrd="0" destOrd="0" presId="urn:microsoft.com/office/officeart/2008/layout/HexagonCluster"/>
    <dgm:cxn modelId="{1E10394E-2350-46EF-8233-B242265E9DC0}" type="presParOf" srcId="{75C4708B-C53E-4D3B-8D57-5C23C58E97CA}" destId="{DF5246B8-7CC5-4057-8CB9-65953819E57F}" srcOrd="2" destOrd="0" presId="urn:microsoft.com/office/officeart/2008/layout/HexagonCluster"/>
    <dgm:cxn modelId="{99FEDE2C-7E08-4558-8D24-F8A08EAE5612}" type="presParOf" srcId="{DF5246B8-7CC5-4057-8CB9-65953819E57F}" destId="{F5A7C221-DEEA-4306-8B42-D81C6FE2ACDB}" srcOrd="0" destOrd="0" presId="urn:microsoft.com/office/officeart/2008/layout/HexagonCluster"/>
    <dgm:cxn modelId="{AED74FF3-6B1B-4104-AD4D-ED9ACDB9C5BF}" type="presParOf" srcId="{75C4708B-C53E-4D3B-8D57-5C23C58E97CA}" destId="{F4C96B04-3FD8-4FFA-8175-DC9586CD4795}" srcOrd="3" destOrd="0" presId="urn:microsoft.com/office/officeart/2008/layout/HexagonCluster"/>
    <dgm:cxn modelId="{F52EE008-CBFA-4AD9-936E-2A2F06D07F32}" type="presParOf" srcId="{F4C96B04-3FD8-4FFA-8175-DC9586CD4795}" destId="{20F689BF-5210-4784-B642-2E1EA5D26E0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42894-6616-40D9-A5D8-4EB3029F87D2}">
      <dsp:nvSpPr>
        <dsp:cNvPr id="0" name=""/>
        <dsp:cNvSpPr/>
      </dsp:nvSpPr>
      <dsp:spPr>
        <a:xfrm>
          <a:off x="4390871" y="2081617"/>
          <a:ext cx="4419753" cy="380613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5076361" y="2671937"/>
        <a:ext cx="3048773" cy="2625492"/>
      </dsp:txXfrm>
    </dsp:sp>
    <dsp:sp modelId="{CFA27CF5-646A-4305-9E4E-FE9928B81A21}">
      <dsp:nvSpPr>
        <dsp:cNvPr id="0" name=""/>
        <dsp:cNvSpPr/>
      </dsp:nvSpPr>
      <dsp:spPr>
        <a:xfrm>
          <a:off x="4322700" y="3502146"/>
          <a:ext cx="515839" cy="4452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7C221-DEEA-4306-8B42-D81C6FE2ACDB}">
      <dsp:nvSpPr>
        <dsp:cNvPr id="0" name=""/>
        <dsp:cNvSpPr/>
      </dsp:nvSpPr>
      <dsp:spPr>
        <a:xfrm>
          <a:off x="4396521" y="1742903"/>
          <a:ext cx="4414103" cy="40768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689BF-5210-4784-B642-2E1EA5D26E0B}">
      <dsp:nvSpPr>
        <dsp:cNvPr id="0" name=""/>
        <dsp:cNvSpPr/>
      </dsp:nvSpPr>
      <dsp:spPr>
        <a:xfrm>
          <a:off x="3357487" y="3346255"/>
          <a:ext cx="515839" cy="4452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1B0BF-C1EA-45A4-AA2F-96727443CF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3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0221203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FC000"/>
                </a:solidFill>
                <a:latin typeface="Open Sauce Heavy"/>
              </a:rPr>
              <a:t>T028 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 err="1">
                <a:solidFill>
                  <a:srgbClr val="F9B632"/>
                </a:solidFill>
                <a:latin typeface="Open Sauce Heavy"/>
              </a:rPr>
              <a:t>Pypros</a:t>
            </a:r>
            <a:endParaRPr lang="en-US" sz="6828" dirty="0">
              <a:solidFill>
                <a:srgbClr val="F9B632"/>
              </a:solidFill>
              <a:latin typeface="Open Sauce Heavy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418473" y="3162300"/>
            <a:ext cx="14116927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>
                    <a:lumMod val="95000"/>
                  </a:schemeClr>
                </a:solidFill>
                <a:latin typeface="Open Sauce Heavy"/>
              </a:rPr>
              <a:t>IoT-enabled Smart Urban                         Farming System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u="sng" dirty="0">
                <a:solidFill>
                  <a:srgbClr val="FFC000"/>
                </a:solidFill>
                <a:latin typeface="Open Sauce Heavy"/>
              </a:rPr>
              <a:t>PS Code</a:t>
            </a:r>
            <a:r>
              <a:rPr lang="en-US" sz="6800" dirty="0">
                <a:solidFill>
                  <a:srgbClr val="FFFFFF"/>
                </a:solidFill>
                <a:latin typeface="Open Sauce Heavy"/>
              </a:rPr>
              <a:t>: PY83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2913064" y="-189907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6659" y="1573784"/>
            <a:ext cx="13164081" cy="3935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sz="2000" dirty="0">
                <a:solidFill>
                  <a:srgbClr val="FFFFFF"/>
                </a:solidFill>
                <a:latin typeface="Open Sauce Heavy"/>
              </a:rPr>
              <a:t>Our urban farming solution uses IoT sensors to monitor environmental conditions and optimize crop growth.</a:t>
            </a:r>
          </a:p>
          <a:p>
            <a:pPr>
              <a:lnSpc>
                <a:spcPts val="3894"/>
              </a:lnSpc>
            </a:pPr>
            <a:endParaRPr lang="en-US" sz="2000" dirty="0">
              <a:solidFill>
                <a:srgbClr val="FFFFFF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r>
              <a:rPr lang="en-US" sz="2000" dirty="0">
                <a:solidFill>
                  <a:srgbClr val="FFFFFF"/>
                </a:solidFill>
                <a:latin typeface="Open Sauce Heavy"/>
              </a:rPr>
              <a:t>With automated irrigation, our urban farming solution promotes sustainable agriculture.</a:t>
            </a:r>
          </a:p>
          <a:p>
            <a:pPr>
              <a:lnSpc>
                <a:spcPts val="3894"/>
              </a:lnSpc>
            </a:pPr>
            <a:endParaRPr lang="en-US" sz="2000" dirty="0">
              <a:solidFill>
                <a:srgbClr val="FFFFFF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r>
              <a:rPr lang="en-US" sz="2000" dirty="0">
                <a:solidFill>
                  <a:srgbClr val="FFFFFF"/>
                </a:solidFill>
                <a:latin typeface="Open Sauce Heavy"/>
              </a:rPr>
              <a:t>Our mobile app allows remote monitoring and control for farmers, ensuring a more efficient and environmentally friendly farming future.</a:t>
            </a:r>
          </a:p>
          <a:p>
            <a:pPr>
              <a:lnSpc>
                <a:spcPts val="3894"/>
              </a:lnSpc>
            </a:pPr>
            <a:endParaRPr lang="en-US" sz="2000" dirty="0">
              <a:solidFill>
                <a:srgbClr val="FFFFFF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2954000" y="-1924752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77179" y="602488"/>
            <a:ext cx="13373561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77179" y="6527266"/>
            <a:ext cx="7814495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/>
              </a:rPr>
              <a:t>Internet Of Things(IoT) platforms</a:t>
            </a:r>
          </a:p>
          <a:p>
            <a:pPr>
              <a:lnSpc>
                <a:spcPts val="3894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/>
              </a:rPr>
              <a:t> Microcontroller Platforms</a:t>
            </a:r>
          </a:p>
          <a:p>
            <a:pPr>
              <a:lnSpc>
                <a:spcPts val="3894"/>
              </a:lnSpc>
            </a:pPr>
            <a:r>
              <a:rPr lang="en-US" sz="3300" b="1" dirty="0">
                <a:solidFill>
                  <a:srgbClr val="FFFFFF"/>
                </a:solidFill>
                <a:latin typeface="Open Sauce Heavy"/>
              </a:rPr>
              <a:t>Actuator Technology</a:t>
            </a:r>
          </a:p>
          <a:p>
            <a:pPr>
              <a:lnSpc>
                <a:spcPts val="3894"/>
              </a:lnSpc>
            </a:pPr>
            <a:r>
              <a:rPr lang="en-US" sz="3300" b="1" dirty="0">
                <a:solidFill>
                  <a:srgbClr val="FFFFFF"/>
                </a:solidFill>
                <a:latin typeface="Open Sauce Heavy"/>
              </a:rPr>
              <a:t> Open Source Software</a:t>
            </a:r>
          </a:p>
          <a:p>
            <a:pPr>
              <a:lnSpc>
                <a:spcPts val="3894"/>
              </a:lnSpc>
            </a:pPr>
            <a:r>
              <a:rPr lang="en-US" sz="3300" b="1" dirty="0">
                <a:solidFill>
                  <a:srgbClr val="FFFFFF"/>
                </a:solidFill>
                <a:latin typeface="Open Sauce Heavy"/>
              </a:rPr>
              <a:t> Hardware-Arduino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77180" y="5582761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Technology Stack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88B337E-7DD8-D8D9-10D2-533E6711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949" y="5033385"/>
            <a:ext cx="8447360" cy="4651127"/>
          </a:xfrm>
        </p:spPr>
        <p:txBody>
          <a:bodyPr>
            <a:normAutofit/>
          </a:bodyPr>
          <a:lstStyle/>
          <a:p>
            <a:r>
              <a:rPr lang="en-IN" sz="6000" b="1" u="sng" dirty="0">
                <a:solidFill>
                  <a:srgbClr val="FFC000"/>
                </a:solidFill>
              </a:rPr>
              <a:t>Hardware used:</a:t>
            </a:r>
            <a:br>
              <a:rPr lang="en-IN" sz="6000" b="1" u="sng" dirty="0">
                <a:solidFill>
                  <a:srgbClr val="FFC000"/>
                </a:solidFill>
              </a:rPr>
            </a:br>
            <a:r>
              <a:rPr lang="en-IN" sz="6000" b="1" u="sng" dirty="0">
                <a:solidFill>
                  <a:srgbClr val="FFC000"/>
                </a:solidFill>
              </a:rPr>
              <a:t>Sensor Technology:-</a:t>
            </a:r>
            <a:br>
              <a:rPr lang="en-IN" sz="6000" b="1" u="sng" dirty="0">
                <a:solidFill>
                  <a:srgbClr val="FFC000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soil moisture sensor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Temperature and humidity sensor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BBC2E2-F1F4-AB90-97B3-4E3AE151E9E8}"/>
              </a:ext>
            </a:extLst>
          </p:cNvPr>
          <p:cNvSpPr/>
          <p:nvPr/>
        </p:nvSpPr>
        <p:spPr>
          <a:xfrm>
            <a:off x="13338569" y="-907078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A514B763-63F6-6D0E-6612-DC993BA1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332" y="0"/>
            <a:ext cx="5300618" cy="952500"/>
          </a:xfrm>
        </p:spPr>
        <p:txBody>
          <a:bodyPr>
            <a:noAutofit/>
          </a:bodyPr>
          <a:lstStyle/>
          <a:p>
            <a:pPr algn="l"/>
            <a:r>
              <a:rPr lang="en-IN" sz="6000" b="1" u="sng" dirty="0">
                <a:solidFill>
                  <a:srgbClr val="FFC000"/>
                </a:solidFill>
              </a:rPr>
              <a:t>Flowchart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B6B5C8-8F37-9106-742B-D8EC949CA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95" y="0"/>
            <a:ext cx="8872599" cy="4724400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590128E5-A964-5F4F-4BAC-7AF23774F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94490"/>
              </p:ext>
            </p:extLst>
          </p:nvPr>
        </p:nvGraphicFramePr>
        <p:xfrm>
          <a:off x="4834782" y="3608897"/>
          <a:ext cx="8810625" cy="581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D00C917-4DDF-9010-C8C1-178597546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59" y="1338125"/>
            <a:ext cx="7620000" cy="742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E25FD-FFC9-72CC-2B31-E373239D9137}"/>
              </a:ext>
            </a:extLst>
          </p:cNvPr>
          <p:cNvSpPr txBox="1"/>
          <p:nvPr/>
        </p:nvSpPr>
        <p:spPr>
          <a:xfrm>
            <a:off x="5777399" y="4483360"/>
            <a:ext cx="1118230" cy="1028700"/>
          </a:xfrm>
          <a:prstGeom prst="rect">
            <a:avLst/>
          </a:prstGeom>
          <a:solidFill>
            <a:srgbClr val="42A6F4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63F65-65ED-B3EC-9402-275FF4551D9B}"/>
              </a:ext>
            </a:extLst>
          </p:cNvPr>
          <p:cNvSpPr txBox="1"/>
          <p:nvPr/>
        </p:nvSpPr>
        <p:spPr>
          <a:xfrm>
            <a:off x="5674002" y="4480104"/>
            <a:ext cx="121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    UNO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highlight>
                  <a:srgbClr val="000000"/>
                </a:highlight>
                <a:latin typeface="Open Sauce Heavy"/>
              </a:rPr>
              <a:t>Team Member Details:</a:t>
            </a: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highlight>
                <a:srgbClr val="000000"/>
              </a:highlight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Open Sauce Heavy"/>
              </a:rPr>
              <a:t>Sujithra M               -23AIB43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Open Sauce Heavy"/>
              </a:rPr>
              <a:t>Priya Dharshini K  -23AIB08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Open Sauce Heavy"/>
              </a:rPr>
              <a:t>Nihar H                     -23AIB01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Open Sauce Heavy"/>
              </a:rPr>
              <a:t>Sanjay G                  -23AIB22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Open Sauce Heavy"/>
              </a:rPr>
              <a:t>Manoj M                   -23ME27</a:t>
            </a: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highlight>
                <a:srgbClr val="000000"/>
              </a:highlight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2192000" y="-186690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9294" y="7422064"/>
            <a:ext cx="8358305" cy="115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38"/>
              </a:lnSpc>
            </a:pPr>
            <a:r>
              <a:rPr lang="en-US" sz="9303">
                <a:solidFill>
                  <a:srgbClr val="F6B032"/>
                </a:solidFill>
                <a:latin typeface="Open Sauce Heavy"/>
              </a:rPr>
              <a:t>Any Queries?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D2F02E98-AA08-3FEF-EDBC-8F06AD21E36B}"/>
              </a:ext>
            </a:extLst>
          </p:cNvPr>
          <p:cNvSpPr/>
          <p:nvPr/>
        </p:nvSpPr>
        <p:spPr>
          <a:xfrm>
            <a:off x="12420600" y="-1338634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166</Words>
  <Application>Microsoft Office PowerPoint</Application>
  <PresentationFormat>Custom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Sauce Heavy</vt:lpstr>
      <vt:lpstr>Arial</vt:lpstr>
      <vt:lpstr>Calibri</vt:lpstr>
      <vt:lpstr>Poppins Light</vt:lpstr>
      <vt:lpstr>Office Theme</vt:lpstr>
      <vt:lpstr>PowerPoint Presentation</vt:lpstr>
      <vt:lpstr>PowerPoint Presentation</vt:lpstr>
      <vt:lpstr>Hardware used: Sensor Technology:- soil moisture sensor Temperature and humidity sensor </vt:lpstr>
      <vt:lpstr>Flowchart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Sanjay Sanjay</dc:creator>
  <cp:lastModifiedBy>Sanjay Sanjay</cp:lastModifiedBy>
  <cp:revision>17</cp:revision>
  <dcterms:created xsi:type="dcterms:W3CDTF">2006-08-16T00:00:00Z</dcterms:created>
  <dcterms:modified xsi:type="dcterms:W3CDTF">2024-03-14T10:21:23Z</dcterms:modified>
  <dc:identifier>DAF3tCRVsYs</dc:identifier>
</cp:coreProperties>
</file>