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6" r:id="rId7"/>
    <p:sldId id="260" r:id="rId8"/>
    <p:sldId id="261" r:id="rId9"/>
    <p:sldId id="262" r:id="rId10"/>
  </p:sldIdLst>
  <p:sldSz cx="18288000" cy="10287000"/>
  <p:notesSz cx="6858000" cy="9144000"/>
  <p:embeddedFontLst>
    <p:embeddedFont>
      <p:font typeface="Open Sauce Heavy" panose="00000500000000000000"/>
      <p:regular r:id="rId15"/>
    </p:embeddedFont>
    <p:embeddedFont>
      <p:font typeface="Poppins Light" panose="00000400000000000000"/>
      <p:regular r:id="rId16"/>
    </p:embeddedFont>
    <p:embeddedFont>
      <p:font typeface="Poppins" panose="00000500000000000000" pitchFamily="2" charset="0"/>
      <p:regular r:id="rId17"/>
      <p:bold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41" d="100"/>
          <a:sy n="41" d="100"/>
        </p:scale>
        <p:origin x="820" y="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E1B0BF-C1EA-45A4-AA2F-96727443CF3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sv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2570872" y="8061710"/>
            <a:ext cx="13272938" cy="10020"/>
          </a:xfrm>
          <a:prstGeom prst="rect">
            <a:avLst/>
          </a:prstGeom>
          <a:solidFill>
            <a:srgbClr val="FFFFFF"/>
          </a:solidFill>
        </p:spPr>
      </p:sp>
      <p:sp>
        <p:nvSpPr>
          <p:cNvPr id="3" name="AutoShape 3"/>
          <p:cNvSpPr/>
          <p:nvPr/>
        </p:nvSpPr>
        <p:spPr>
          <a:xfrm rot="-5400000">
            <a:off x="-3912141" y="5147024"/>
            <a:ext cx="10853325" cy="9525"/>
          </a:xfrm>
          <a:prstGeom prst="rect">
            <a:avLst/>
          </a:prstGeom>
          <a:solidFill>
            <a:srgbClr val="FFFFFF"/>
          </a:solidFill>
        </p:spPr>
      </p:sp>
      <p:sp>
        <p:nvSpPr>
          <p:cNvPr id="4" name="AutoShape 4"/>
          <p:cNvSpPr/>
          <p:nvPr/>
        </p:nvSpPr>
        <p:spPr>
          <a:xfrm rot="-5400000">
            <a:off x="-463662" y="7328887"/>
            <a:ext cx="2422566" cy="9525"/>
          </a:xfrm>
          <a:prstGeom prst="rect">
            <a:avLst/>
          </a:prstGeom>
          <a:solidFill>
            <a:srgbClr val="FFFFFF"/>
          </a:solidFill>
        </p:spPr>
      </p:sp>
      <p:sp>
        <p:nvSpPr>
          <p:cNvPr id="5"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1"/>
            <a:stretch>
              <a:fillRect/>
            </a:stretch>
          </a:blipFill>
        </p:spPr>
      </p:sp>
      <p:grpSp>
        <p:nvGrpSpPr>
          <p:cNvPr id="6" name="Group 6"/>
          <p:cNvGrpSpPr/>
          <p:nvPr/>
        </p:nvGrpSpPr>
        <p:grpSpPr>
          <a:xfrm>
            <a:off x="2281284" y="1028700"/>
            <a:ext cx="7897117" cy="3688597"/>
            <a:chOff x="0" y="0"/>
            <a:chExt cx="10529489" cy="4918129"/>
          </a:xfrm>
        </p:grpSpPr>
        <p:sp>
          <p:nvSpPr>
            <p:cNvPr id="7" name="TextBox 7"/>
            <p:cNvSpPr txBox="1"/>
            <p:nvPr/>
          </p:nvSpPr>
          <p:spPr>
            <a:xfrm>
              <a:off x="0" y="2578751"/>
              <a:ext cx="6978365" cy="2339378"/>
            </a:xfrm>
            <a:prstGeom prst="rect">
              <a:avLst/>
            </a:prstGeom>
          </p:spPr>
          <p:txBody>
            <a:bodyPr lIns="0" tIns="0" rIns="0" bIns="0" rtlCol="0" anchor="t">
              <a:spAutoFit/>
            </a:bodyPr>
            <a:lstStyle/>
            <a:p>
              <a:pPr>
                <a:lnSpc>
                  <a:spcPts val="12660"/>
                </a:lnSpc>
              </a:pPr>
              <a:r>
                <a:rPr lang="en-US" sz="13325" dirty="0">
                  <a:solidFill>
                    <a:srgbClr val="F6B032"/>
                  </a:solidFill>
                  <a:latin typeface="Open Sauce Heavy" panose="00000500000000000000"/>
                </a:rPr>
                <a:t>2K24</a:t>
              </a:r>
              <a:endParaRPr lang="en-US" sz="13325" dirty="0">
                <a:solidFill>
                  <a:srgbClr val="F6B032"/>
                </a:solidFill>
                <a:latin typeface="Open Sauce Heavy" panose="00000500000000000000"/>
              </a:endParaRPr>
            </a:p>
          </p:txBody>
        </p:sp>
        <p:sp>
          <p:nvSpPr>
            <p:cNvPr id="8" name="TextBox 8"/>
            <p:cNvSpPr txBox="1"/>
            <p:nvPr/>
          </p:nvSpPr>
          <p:spPr>
            <a:xfrm>
              <a:off x="0" y="323850"/>
              <a:ext cx="10529489" cy="2339378"/>
            </a:xfrm>
            <a:prstGeom prst="rect">
              <a:avLst/>
            </a:prstGeom>
          </p:spPr>
          <p:txBody>
            <a:bodyPr lIns="0" tIns="0" rIns="0" bIns="0" rtlCol="0" anchor="t">
              <a:spAutoFit/>
            </a:bodyPr>
            <a:lstStyle/>
            <a:p>
              <a:pPr algn="just">
                <a:lnSpc>
                  <a:spcPts val="12660"/>
                </a:lnSpc>
              </a:pPr>
              <a:r>
                <a:rPr lang="en-US" sz="13325" dirty="0">
                  <a:solidFill>
                    <a:srgbClr val="FFFFFF"/>
                  </a:solidFill>
                  <a:latin typeface="Open Sauce Heavy" panose="00000500000000000000"/>
                </a:rPr>
                <a:t>PY-EXPO </a:t>
              </a:r>
              <a:endParaRPr lang="en-US" sz="13325" dirty="0">
                <a:solidFill>
                  <a:srgbClr val="FFFFFF"/>
                </a:solidFill>
                <a:latin typeface="Open Sauce Heavy" panose="00000500000000000000"/>
              </a:endParaRPr>
            </a:p>
          </p:txBody>
        </p:sp>
      </p:grpSp>
      <p:sp>
        <p:nvSpPr>
          <p:cNvPr id="9" name="TextBox 9"/>
          <p:cNvSpPr txBox="1"/>
          <p:nvPr/>
        </p:nvSpPr>
        <p:spPr>
          <a:xfrm>
            <a:off x="3499105" y="8516358"/>
            <a:ext cx="7639102" cy="447675"/>
          </a:xfrm>
          <a:prstGeom prst="rect">
            <a:avLst/>
          </a:prstGeom>
        </p:spPr>
        <p:txBody>
          <a:bodyPr lIns="0" tIns="0" rIns="0" bIns="0" rtlCol="0" anchor="t">
            <a:spAutoFit/>
          </a:bodyPr>
          <a:lstStyle/>
          <a:p>
            <a:pPr>
              <a:lnSpc>
                <a:spcPts val="3360"/>
              </a:lnSpc>
            </a:pPr>
            <a:r>
              <a:rPr lang="en-US" sz="2800">
                <a:solidFill>
                  <a:srgbClr val="FFFFFF"/>
                </a:solidFill>
                <a:latin typeface="Poppins Light" panose="00000400000000000000"/>
              </a:rPr>
              <a:t>Genius innovation leaves behind a legacy...</a:t>
            </a:r>
            <a:endParaRPr lang="en-US" sz="2800">
              <a:solidFill>
                <a:srgbClr val="FFFFFF"/>
              </a:solidFill>
              <a:latin typeface="Poppins Light" panose="00000400000000000000"/>
            </a:endParaRPr>
          </a:p>
        </p:txBody>
      </p:sp>
      <p:sp>
        <p:nvSpPr>
          <p:cNvPr id="10"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panose="00000500000000000000"/>
              </a:rPr>
              <a:t>PYEXPO 2K24</a:t>
            </a:r>
            <a:endParaRPr lang="en-US" sz="1400" dirty="0">
              <a:solidFill>
                <a:srgbClr val="FEBF00"/>
              </a:solidFill>
              <a:latin typeface="Open Sauce Heavy" panose="00000500000000000000"/>
            </a:endParaRPr>
          </a:p>
        </p:txBody>
      </p:sp>
      <p:sp>
        <p:nvSpPr>
          <p:cNvPr id="11" name="TextBox 11"/>
          <p:cNvSpPr txBox="1"/>
          <p:nvPr/>
        </p:nvSpPr>
        <p:spPr>
          <a:xfrm>
            <a:off x="2571115" y="4956810"/>
            <a:ext cx="15701010" cy="2494915"/>
          </a:xfrm>
          <a:prstGeom prst="rect">
            <a:avLst/>
          </a:prstGeom>
        </p:spPr>
        <p:txBody>
          <a:bodyPr wrap="square" lIns="0" tIns="0" rIns="0" bIns="0" rtlCol="0" anchor="t">
            <a:spAutoFit/>
          </a:bodyPr>
          <a:lstStyle/>
          <a:p>
            <a:pPr algn="just">
              <a:lnSpc>
                <a:spcPts val="6485"/>
              </a:lnSpc>
            </a:pPr>
            <a:endParaRPr dirty="0"/>
          </a:p>
          <a:p>
            <a:pPr algn="just">
              <a:lnSpc>
                <a:spcPts val="6485"/>
              </a:lnSpc>
            </a:pPr>
            <a:r>
              <a:rPr lang="en-US" sz="6830" dirty="0">
                <a:solidFill>
                  <a:srgbClr val="FFFFFF"/>
                </a:solidFill>
                <a:latin typeface="Open Sauce Heavy" panose="00000500000000000000"/>
              </a:rPr>
              <a:t>Team ID:</a:t>
            </a:r>
            <a:r>
              <a:rPr lang="en-US" sz="6830" dirty="0">
                <a:solidFill>
                  <a:srgbClr val="F9B632"/>
                </a:solidFill>
                <a:latin typeface="Open Sauce Heavy" panose="00000500000000000000"/>
              </a:rPr>
              <a:t> </a:t>
            </a:r>
            <a:r>
              <a:rPr lang="en-IN" altLang="en-US" sz="6830" dirty="0">
                <a:solidFill>
                  <a:srgbClr val="F9B632"/>
                </a:solidFill>
                <a:latin typeface="Open Sauce Heavy" panose="00000500000000000000"/>
              </a:rPr>
              <a:t>T013</a:t>
            </a:r>
            <a:endParaRPr lang="en-US" sz="6830" dirty="0">
              <a:solidFill>
                <a:srgbClr val="F9B632"/>
              </a:solidFill>
              <a:latin typeface="Open Sauce Heavy" panose="00000500000000000000"/>
            </a:endParaRPr>
          </a:p>
          <a:p>
            <a:pPr algn="just">
              <a:lnSpc>
                <a:spcPts val="6485"/>
              </a:lnSpc>
            </a:pPr>
            <a:r>
              <a:rPr lang="en-US" sz="6830" dirty="0">
                <a:solidFill>
                  <a:srgbClr val="FFFFFF"/>
                </a:solidFill>
                <a:latin typeface="Open Sauce Heavy" panose="00000500000000000000"/>
              </a:rPr>
              <a:t>Team Name:</a:t>
            </a:r>
            <a:r>
              <a:rPr lang="en-IN" altLang="en-US" sz="6830" dirty="0">
                <a:solidFill>
                  <a:srgbClr val="F9B632"/>
                </a:solidFill>
                <a:latin typeface="Open Sauce Heavy" panose="00000500000000000000"/>
              </a:rPr>
              <a:t>SILICONSYNERGY</a:t>
            </a:r>
            <a:endParaRPr lang="en-IN" altLang="en-US" sz="6830" dirty="0">
              <a:solidFill>
                <a:srgbClr val="F9B632"/>
              </a:solidFill>
              <a:latin typeface="Open Sauce Heavy" panose="0000050000000000000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0787" y="1145741"/>
            <a:ext cx="2403335" cy="2347481"/>
          </a:xfrm>
          <a:prstGeom prst="rect">
            <a:avLst/>
          </a:prstGeom>
        </p:spPr>
      </p:pic>
      <p:sp>
        <p:nvSpPr>
          <p:cNvPr id="14" name="AutoShape 4"/>
          <p:cNvSpPr/>
          <p:nvPr/>
        </p:nvSpPr>
        <p:spPr>
          <a:xfrm rot="-5400000">
            <a:off x="13957280" y="2314720"/>
            <a:ext cx="2422566" cy="9525"/>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418715" y="2633980"/>
            <a:ext cx="13881735" cy="7325995"/>
          </a:xfrm>
          <a:prstGeom prst="rect">
            <a:avLst/>
          </a:prstGeom>
        </p:spPr>
        <p:txBody>
          <a:bodyPr lIns="0" tIns="0" rIns="0" bIns="0" rtlCol="0" anchor="t">
            <a:noAutofit/>
          </a:bodyPr>
          <a:lstStyle/>
          <a:p>
            <a:pPr>
              <a:lnSpc>
                <a:spcPts val="6610"/>
              </a:lnSpc>
            </a:pPr>
            <a:r>
              <a:rPr lang="en-US" sz="5600" u="sng">
                <a:solidFill>
                  <a:srgbClr val="F6B032"/>
                </a:solidFill>
                <a:latin typeface="Open Sauce Heavy" panose="00000500000000000000"/>
              </a:rPr>
              <a:t>Problem Statement:</a:t>
            </a:r>
            <a:endParaRPr lang="en-US" sz="5600" u="sng">
              <a:solidFill>
                <a:srgbClr val="F6B032"/>
              </a:solidFill>
              <a:latin typeface="Open Sauce Heavy" panose="00000500000000000000"/>
            </a:endParaRPr>
          </a:p>
          <a:p>
            <a:pPr>
              <a:lnSpc>
                <a:spcPts val="6610"/>
              </a:lnSpc>
            </a:pPr>
            <a:r>
              <a:rPr lang="en-IN" altLang="en-US" sz="5600">
                <a:solidFill>
                  <a:srgbClr val="F6B032"/>
                </a:solidFill>
                <a:latin typeface="Open Sauce Heavy" panose="00000500000000000000"/>
                <a:sym typeface="+mn-ea"/>
              </a:rPr>
              <a:t> </a:t>
            </a:r>
            <a:r>
              <a:rPr lang="en-IN" altLang="en-US" sz="5600">
                <a:solidFill>
                  <a:srgbClr val="F6B032"/>
                </a:solidFill>
                <a:latin typeface="Open Sauce Heavy" panose="00000500000000000000"/>
                <a:sym typeface="+mn-ea"/>
              </a:rPr>
              <a:t>Developing web application for real time sensor data visualization using flask and MQTT</a:t>
            </a:r>
            <a:endParaRPr lang="en-US" sz="5600" u="sng">
              <a:solidFill>
                <a:srgbClr val="F6B032"/>
              </a:solidFill>
              <a:latin typeface="Open Sauce Heavy" panose="00000500000000000000"/>
            </a:endParaRPr>
          </a:p>
          <a:p>
            <a:pPr>
              <a:lnSpc>
                <a:spcPts val="6610"/>
              </a:lnSpc>
            </a:pPr>
            <a:endParaRPr lang="en-US" sz="5600" u="sng">
              <a:solidFill>
                <a:srgbClr val="F6B032"/>
              </a:solidFill>
              <a:latin typeface="Open Sauce Heavy" panose="00000500000000000000"/>
            </a:endParaRPr>
          </a:p>
        </p:txBody>
      </p:sp>
      <p:sp>
        <p:nvSpPr>
          <p:cNvPr id="4" name="TextBox 4"/>
          <p:cNvSpPr txBox="1"/>
          <p:nvPr/>
        </p:nvSpPr>
        <p:spPr>
          <a:xfrm>
            <a:off x="2418473" y="1200150"/>
            <a:ext cx="7553600" cy="828040"/>
          </a:xfrm>
          <a:prstGeom prst="rect">
            <a:avLst/>
          </a:prstGeom>
        </p:spPr>
        <p:txBody>
          <a:bodyPr lIns="0" tIns="0" rIns="0" bIns="0" rtlCol="0" anchor="t">
            <a:spAutoFit/>
          </a:bodyPr>
          <a:lstStyle/>
          <a:p>
            <a:pPr>
              <a:lnSpc>
                <a:spcPts val="6460"/>
              </a:lnSpc>
            </a:pPr>
            <a:r>
              <a:rPr lang="en-US" sz="6800" dirty="0">
                <a:solidFill>
                  <a:srgbClr val="FFFFFF"/>
                </a:solidFill>
                <a:latin typeface="Open Sauce Heavy" panose="00000500000000000000"/>
              </a:rPr>
              <a:t>PS Code: </a:t>
            </a:r>
            <a:r>
              <a:rPr lang="en-IN" altLang="en-US" sz="6800" dirty="0">
                <a:solidFill>
                  <a:srgbClr val="FFFFFF"/>
                </a:solidFill>
                <a:latin typeface="Open Sauce Heavy" panose="00000500000000000000"/>
              </a:rPr>
              <a:t>PY139</a:t>
            </a:r>
            <a:endParaRPr lang="en-IN" altLang="en-US" sz="6800" dirty="0">
              <a:solidFill>
                <a:srgbClr val="FFFFFF"/>
              </a:solidFill>
              <a:latin typeface="Open Sauce Heavy" panose="00000500000000000000"/>
            </a:endParaRPr>
          </a:p>
        </p:txBody>
      </p:sp>
      <p:sp>
        <p:nvSpPr>
          <p:cNvPr id="5"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panose="00000500000000000000"/>
              </a:rPr>
              <a:t>02</a:t>
            </a:r>
            <a:endParaRPr lang="en-US" sz="8000" dirty="0">
              <a:solidFill>
                <a:srgbClr val="F6B032"/>
              </a:solidFill>
              <a:latin typeface="Open Sauce Heavy" panose="00000500000000000000"/>
            </a:endParaRPr>
          </a:p>
        </p:txBody>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500000000000000"/>
              </a:rPr>
              <a:t>PYEXPO 2K24</a:t>
            </a:r>
            <a:endParaRPr lang="en-US" sz="1400">
              <a:solidFill>
                <a:srgbClr val="F6B032"/>
              </a:solidFill>
              <a:latin typeface="Open Sauce Heavy" panose="00000500000000000000"/>
            </a:endParaRPr>
          </a:p>
        </p:txBody>
      </p:sp>
      <p:sp>
        <p:nvSpPr>
          <p:cNvPr id="7" name="Freeform 7"/>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1">
              <a:alphaModFix amt="13000"/>
            </a:blip>
            <a:stretch>
              <a:fillRect/>
            </a:stretch>
          </a:blipFill>
        </p:spPr>
      </p:sp>
      <p:sp>
        <p:nvSpPr>
          <p:cNvPr id="8" name="AutoShape 8"/>
          <p:cNvSpPr/>
          <p:nvPr/>
        </p:nvSpPr>
        <p:spPr>
          <a:xfrm rot="-5400000">
            <a:off x="-463662" y="7328887"/>
            <a:ext cx="2422566" cy="9525"/>
          </a:xfrm>
          <a:prstGeom prst="rect">
            <a:avLst/>
          </a:prstGeom>
          <a:solidFill>
            <a:srgbClr val="FFFFFF"/>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986659" y="1573784"/>
            <a:ext cx="13164081" cy="4389755"/>
          </a:xfrm>
          <a:prstGeom prst="rect">
            <a:avLst/>
          </a:prstGeom>
        </p:spPr>
        <p:txBody>
          <a:bodyPr lIns="0" tIns="0" rIns="0" bIns="0" rtlCol="0" anchor="t">
            <a:spAutoFit/>
          </a:bodyPr>
          <a:lstStyle/>
          <a:p>
            <a:pPr>
              <a:lnSpc>
                <a:spcPts val="3895"/>
              </a:lnSpc>
            </a:pPr>
            <a:r>
              <a:rPr lang="en-US" sz="3300">
                <a:solidFill>
                  <a:srgbClr val="FFFFFF"/>
                </a:solidFill>
                <a:latin typeface="Open Sauce Heavy" panose="00000500000000000000"/>
              </a:rPr>
              <a:t>Describe your idea/Solution/Prototype here</a:t>
            </a:r>
            <a:endParaRPr lang="en-US" sz="3300">
              <a:solidFill>
                <a:srgbClr val="FFFFFF"/>
              </a:solidFill>
              <a:latin typeface="Open Sauce Heavy" panose="00000500000000000000"/>
            </a:endParaRPr>
          </a:p>
          <a:p>
            <a:pPr>
              <a:lnSpc>
                <a:spcPts val="6610"/>
              </a:lnSpc>
            </a:pPr>
            <a:r>
              <a:rPr lang="en-IN" altLang="en-US" sz="3300">
                <a:solidFill>
                  <a:srgbClr val="F6B032"/>
                </a:solidFill>
                <a:latin typeface="Open Sauce Heavy" panose="00000500000000000000"/>
                <a:sym typeface="+mn-ea"/>
              </a:rPr>
              <a:t>The dedicated website  is to visualize the real time data.</a:t>
            </a:r>
            <a:endParaRPr lang="en-IN" altLang="en-US" sz="3300">
              <a:solidFill>
                <a:srgbClr val="F6B032"/>
              </a:solidFill>
              <a:latin typeface="Open Sauce Heavy" panose="00000500000000000000"/>
            </a:endParaRPr>
          </a:p>
          <a:p>
            <a:pPr>
              <a:lnSpc>
                <a:spcPts val="6610"/>
              </a:lnSpc>
            </a:pPr>
            <a:r>
              <a:rPr lang="en-IN" altLang="en-US" sz="3300" u="sng">
                <a:solidFill>
                  <a:srgbClr val="F6B032"/>
                </a:solidFill>
                <a:latin typeface="Open Sauce Heavy" panose="00000500000000000000"/>
                <a:sym typeface="+mn-ea"/>
              </a:rPr>
              <a:t>the application consists of:</a:t>
            </a:r>
            <a:endParaRPr lang="en-IN" altLang="en-US" sz="3300" u="sng">
              <a:solidFill>
                <a:srgbClr val="F6B032"/>
              </a:solidFill>
              <a:latin typeface="Open Sauce Heavy" panose="00000500000000000000"/>
            </a:endParaRPr>
          </a:p>
          <a:p>
            <a:pPr>
              <a:lnSpc>
                <a:spcPts val="6610"/>
              </a:lnSpc>
            </a:pPr>
            <a:r>
              <a:rPr lang="en-IN" altLang="en-US" sz="3300">
                <a:solidFill>
                  <a:srgbClr val="F6B032"/>
                </a:solidFill>
                <a:latin typeface="Open Sauce Heavy" panose="00000500000000000000"/>
                <a:sym typeface="+mn-ea"/>
              </a:rPr>
              <a:t>  1.to determine the quantity of environmental panel.</a:t>
            </a:r>
            <a:endParaRPr lang="en-IN" altLang="en-US" sz="3300">
              <a:solidFill>
                <a:srgbClr val="F6B032"/>
              </a:solidFill>
              <a:latin typeface="Open Sauce Heavy" panose="00000500000000000000"/>
            </a:endParaRPr>
          </a:p>
          <a:p>
            <a:pPr>
              <a:lnSpc>
                <a:spcPts val="6610"/>
              </a:lnSpc>
            </a:pPr>
            <a:r>
              <a:rPr lang="en-US" sz="3300">
                <a:solidFill>
                  <a:srgbClr val="F6B032"/>
                </a:solidFill>
                <a:latin typeface="Open Sauce Heavy" panose="00000500000000000000"/>
                <a:sym typeface="+mn-ea"/>
              </a:rPr>
              <a:t> </a:t>
            </a:r>
            <a:r>
              <a:rPr lang="en-IN" altLang="en-US" sz="3300">
                <a:solidFill>
                  <a:srgbClr val="F6B032"/>
                </a:solidFill>
                <a:latin typeface="Open Sauce Heavy" panose="00000500000000000000"/>
                <a:sym typeface="+mn-ea"/>
              </a:rPr>
              <a:t>2.to monitoring the system in industrial panel </a:t>
            </a:r>
            <a:endParaRPr lang="en-IN" altLang="en-US" sz="3300">
              <a:solidFill>
                <a:srgbClr val="F6B032"/>
              </a:solidFill>
              <a:latin typeface="Open Sauce Heavy" panose="00000500000000000000"/>
            </a:endParaRPr>
          </a:p>
          <a:p>
            <a:pPr>
              <a:lnSpc>
                <a:spcPts val="3895"/>
              </a:lnSpc>
            </a:pPr>
            <a:endParaRPr lang="en-US" sz="3300">
              <a:solidFill>
                <a:srgbClr val="FFFFFF"/>
              </a:solidFill>
              <a:latin typeface="Open Sauce Heavy" panose="00000500000000000000"/>
            </a:endParaRPr>
          </a:p>
        </p:txBody>
      </p:sp>
      <p:sp>
        <p:nvSpPr>
          <p:cNvPr id="4" name="TextBox 4"/>
          <p:cNvSpPr txBox="1"/>
          <p:nvPr/>
        </p:nvSpPr>
        <p:spPr>
          <a:xfrm>
            <a:off x="16306800"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panose="00000500000000000000"/>
              </a:rPr>
              <a:t>03</a:t>
            </a:r>
            <a:endParaRPr lang="en-US" sz="8000" dirty="0">
              <a:solidFill>
                <a:srgbClr val="F6B032"/>
              </a:solidFill>
              <a:latin typeface="Open Sauce Heavy" panose="00000500000000000000"/>
            </a:endParaRP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500000000000000"/>
              </a:rPr>
              <a:t>PYEXPO 2K24</a:t>
            </a:r>
            <a:endParaRPr lang="en-US" sz="1400">
              <a:solidFill>
                <a:srgbClr val="F6B032"/>
              </a:solidFill>
              <a:latin typeface="Open Sauce Heavy" panose="00000500000000000000"/>
            </a:endParaRP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1">
              <a:alphaModFix amt="13000"/>
            </a:blip>
            <a:stretch>
              <a:fillRect/>
            </a:stretch>
          </a:blipFill>
        </p:spPr>
      </p:sp>
      <p:sp>
        <p:nvSpPr>
          <p:cNvPr id="7" name="TextBox 7"/>
          <p:cNvSpPr txBox="1"/>
          <p:nvPr/>
        </p:nvSpPr>
        <p:spPr>
          <a:xfrm>
            <a:off x="1986659" y="602488"/>
            <a:ext cx="13164081" cy="852424"/>
          </a:xfrm>
          <a:prstGeom prst="rect">
            <a:avLst/>
          </a:prstGeom>
        </p:spPr>
        <p:txBody>
          <a:bodyPr lIns="0" tIns="0" rIns="0" bIns="0" rtlCol="0" anchor="t">
            <a:spAutoFit/>
          </a:bodyPr>
          <a:lstStyle/>
          <a:p>
            <a:pPr>
              <a:lnSpc>
                <a:spcPts val="6610"/>
              </a:lnSpc>
            </a:pPr>
            <a:r>
              <a:rPr lang="en-US" sz="5600" u="sng">
                <a:solidFill>
                  <a:srgbClr val="F6B032"/>
                </a:solidFill>
                <a:latin typeface="Open Sauce Heavy" panose="00000500000000000000"/>
              </a:rPr>
              <a:t>Solution </a:t>
            </a:r>
            <a:endParaRPr lang="en-US" sz="5600" u="sng">
              <a:solidFill>
                <a:srgbClr val="F6B032"/>
              </a:solidFill>
              <a:latin typeface="Open Sauce Heavy" panose="00000500000000000000"/>
            </a:endParaRPr>
          </a:p>
        </p:txBody>
      </p:sp>
      <p:sp>
        <p:nvSpPr>
          <p:cNvPr id="9" name="TextBox 9"/>
          <p:cNvSpPr txBox="1"/>
          <p:nvPr/>
        </p:nvSpPr>
        <p:spPr>
          <a:xfrm>
            <a:off x="1752600" y="6590665"/>
            <a:ext cx="13164185" cy="2707640"/>
          </a:xfrm>
          <a:prstGeom prst="rect">
            <a:avLst/>
          </a:prstGeom>
        </p:spPr>
        <p:txBody>
          <a:bodyPr lIns="0" tIns="0" rIns="0" bIns="0" rtlCol="0" anchor="t">
            <a:noAutofit/>
          </a:bodyPr>
          <a:lstStyle/>
          <a:p>
            <a:pPr>
              <a:lnSpc>
                <a:spcPts val="6610"/>
              </a:lnSpc>
            </a:pPr>
            <a:r>
              <a:rPr lang="en-US" sz="5600" u="sng">
                <a:solidFill>
                  <a:srgbClr val="F6B032"/>
                </a:solidFill>
                <a:latin typeface="Open Sauce Heavy" panose="00000500000000000000"/>
              </a:rPr>
              <a:t>Technology Stack</a:t>
            </a:r>
            <a:endParaRPr lang="en-US" sz="5600" u="sng">
              <a:solidFill>
                <a:srgbClr val="F6B032"/>
              </a:solidFill>
              <a:latin typeface="Open Sauce Heavy" panose="00000500000000000000"/>
            </a:endParaRPr>
          </a:p>
          <a:p>
            <a:pPr>
              <a:lnSpc>
                <a:spcPts val="6610"/>
              </a:lnSpc>
            </a:pPr>
            <a:endParaRPr lang="en-US" sz="5600" u="sng">
              <a:solidFill>
                <a:srgbClr val="F6B032"/>
              </a:solidFill>
              <a:latin typeface="Open Sauce Heavy" panose="00000500000000000000"/>
            </a:endParaRPr>
          </a:p>
          <a:p>
            <a:pPr>
              <a:lnSpc>
                <a:spcPts val="3895"/>
              </a:lnSpc>
            </a:pPr>
            <a:r>
              <a:rPr lang="en-IN" altLang="en-US" sz="4000">
                <a:solidFill>
                  <a:srgbClr val="FFFFFF"/>
                </a:solidFill>
                <a:latin typeface="Open Sauce Heavy" panose="00000500000000000000"/>
                <a:sym typeface="+mn-ea"/>
              </a:rPr>
              <a:t>Front end development: html, css</a:t>
            </a:r>
            <a:endParaRPr lang="en-IN" altLang="en-US" sz="4000">
              <a:solidFill>
                <a:srgbClr val="FFFFFF"/>
              </a:solidFill>
              <a:latin typeface="Open Sauce Heavy" panose="00000500000000000000"/>
              <a:sym typeface="+mn-ea"/>
            </a:endParaRPr>
          </a:p>
          <a:p>
            <a:pPr>
              <a:lnSpc>
                <a:spcPts val="3895"/>
              </a:lnSpc>
            </a:pPr>
            <a:endParaRPr lang="en-IN" altLang="en-US" sz="4000">
              <a:solidFill>
                <a:srgbClr val="FFFFFF"/>
              </a:solidFill>
              <a:latin typeface="Open Sauce Heavy" panose="00000500000000000000"/>
            </a:endParaRPr>
          </a:p>
          <a:p>
            <a:pPr>
              <a:lnSpc>
                <a:spcPts val="3895"/>
              </a:lnSpc>
            </a:pPr>
            <a:r>
              <a:rPr lang="en-IN" altLang="en-US" sz="4000">
                <a:solidFill>
                  <a:srgbClr val="FFFFFF"/>
                </a:solidFill>
                <a:latin typeface="Open Sauce Heavy" panose="00000500000000000000"/>
                <a:sym typeface="+mn-ea"/>
              </a:rPr>
              <a:t>Back end development: Flask</a:t>
            </a:r>
            <a:endParaRPr lang="en-IN" altLang="en-US" sz="4000">
              <a:solidFill>
                <a:srgbClr val="FFFFFF"/>
              </a:solidFill>
              <a:latin typeface="Open Sauce Heavy" panose="00000500000000000000"/>
            </a:endParaRPr>
          </a:p>
          <a:p>
            <a:pPr>
              <a:lnSpc>
                <a:spcPts val="6610"/>
              </a:lnSpc>
            </a:pPr>
            <a:endParaRPr lang="en-US" sz="4000" u="sng">
              <a:solidFill>
                <a:srgbClr val="F6B032"/>
              </a:solidFill>
              <a:latin typeface="Open Sauce Heavy" panose="00000500000000000000"/>
            </a:endParaRPr>
          </a:p>
        </p:txBody>
      </p:sp>
      <p:sp>
        <p:nvSpPr>
          <p:cNvPr id="10" name="AutoShape 10"/>
          <p:cNvSpPr/>
          <p:nvPr/>
        </p:nvSpPr>
        <p:spPr>
          <a:xfrm rot="-5400000">
            <a:off x="-463662" y="7328887"/>
            <a:ext cx="2422566" cy="9525"/>
          </a:xfrm>
          <a:prstGeom prst="rect">
            <a:avLst/>
          </a:prstGeom>
          <a:solidFill>
            <a:srgbClr val="FFFFFF"/>
          </a:solid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panose="00000500000000000000"/>
              </a:rPr>
              <a:t>04</a:t>
            </a:r>
            <a:endParaRPr lang="en-US" sz="8000" dirty="0">
              <a:solidFill>
                <a:srgbClr val="F6B032"/>
              </a:solidFill>
              <a:latin typeface="Open Sauce Heavy" panose="00000500000000000000"/>
            </a:endParaRPr>
          </a:p>
        </p:txBody>
      </p:sp>
      <p:sp>
        <p:nvSpPr>
          <p:cNvPr id="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500000000000000"/>
              </a:rPr>
              <a:t>PYEXPO 2K24</a:t>
            </a:r>
            <a:endParaRPr lang="en-US" sz="1400">
              <a:solidFill>
                <a:srgbClr val="F6B032"/>
              </a:solidFill>
              <a:latin typeface="Open Sauce Heavy" panose="00000500000000000000"/>
            </a:endParaRPr>
          </a:p>
        </p:txBody>
      </p:sp>
      <p:sp>
        <p:nvSpPr>
          <p:cNvPr id="6" name="AutoShape 6"/>
          <p:cNvSpPr/>
          <p:nvPr/>
        </p:nvSpPr>
        <p:spPr>
          <a:xfrm rot="-5400000">
            <a:off x="-463662" y="7328887"/>
            <a:ext cx="2422566" cy="9525"/>
          </a:xfrm>
          <a:prstGeom prst="rect">
            <a:avLst/>
          </a:prstGeom>
          <a:solidFill>
            <a:srgbClr val="FFFFFF"/>
          </a:solidFill>
        </p:spPr>
      </p:sp>
      <p:pic>
        <p:nvPicPr>
          <p:cNvPr id="13" name="Picture 12"/>
          <p:cNvPicPr>
            <a:picLocks noChangeAspect="1"/>
          </p:cNvPicPr>
          <p:nvPr/>
        </p:nvPicPr>
        <p:blipFill>
          <a:blip r:embed="rId1"/>
          <a:stretch>
            <a:fillRect/>
          </a:stretch>
        </p:blipFill>
        <p:spPr>
          <a:xfrm>
            <a:off x="6152515" y="619760"/>
            <a:ext cx="10724515" cy="8997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5" name="TextBox 5"/>
          <p:cNvSpPr txBox="1"/>
          <p:nvPr/>
        </p:nvSpPr>
        <p:spPr>
          <a:xfrm rot="-5400000">
            <a:off x="-40146" y="9071324"/>
            <a:ext cx="1537434" cy="240436"/>
          </a:xfrm>
          <a:prstGeom prst="rect">
            <a:avLst/>
          </a:prstGeom>
        </p:spPr>
        <p:txBody>
          <a:bodyPr lIns="0" tIns="0" rIns="0" bIns="0" rtlCol="0" anchor="t">
            <a:spAutoFit/>
          </a:bodyPr>
          <a:p>
            <a:pPr>
              <a:lnSpc>
                <a:spcPts val="1960"/>
              </a:lnSpc>
            </a:pPr>
            <a:r>
              <a:rPr lang="en-US" sz="1400">
                <a:solidFill>
                  <a:srgbClr val="F6B032"/>
                </a:solidFill>
                <a:latin typeface="Open Sauce Heavy" panose="00000500000000000000"/>
              </a:rPr>
              <a:t>PYEXPO 2K24</a:t>
            </a:r>
            <a:endParaRPr lang="en-US" sz="1400">
              <a:solidFill>
                <a:srgbClr val="F6B032"/>
              </a:solidFill>
              <a:latin typeface="Open Sauce Heavy" panose="00000500000000000000"/>
            </a:endParaRPr>
          </a:p>
        </p:txBody>
      </p:sp>
      <p:sp>
        <p:nvSpPr>
          <p:cNvPr id="6" name="AutoShape 6"/>
          <p:cNvSpPr/>
          <p:nvPr/>
        </p:nvSpPr>
        <p:spPr>
          <a:xfrm rot="-5400000">
            <a:off x="-463662" y="7328887"/>
            <a:ext cx="2422566" cy="9525"/>
          </a:xfrm>
          <a:prstGeom prst="rect">
            <a:avLst/>
          </a:prstGeom>
          <a:solidFill>
            <a:srgbClr val="FFFFFF"/>
          </a:solidFill>
        </p:spPr>
      </p:sp>
      <p:sp>
        <p:nvSpPr>
          <p:cNvPr id="4" name="AutoShape 2"/>
          <p:cNvSpPr/>
          <p:nvPr/>
        </p:nvSpPr>
        <p:spPr>
          <a:xfrm rot="-5400000">
            <a:off x="-3912141" y="5147024"/>
            <a:ext cx="10853325" cy="9525"/>
          </a:xfrm>
          <a:prstGeom prst="rect">
            <a:avLst/>
          </a:prstGeom>
          <a:solidFill>
            <a:srgbClr val="FFFFFF"/>
          </a:solidFill>
        </p:spPr>
      </p:sp>
      <p:sp>
        <p:nvSpPr>
          <p:cNvPr id="7"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1">
              <a:alphaModFix amt="13000"/>
            </a:blip>
            <a:stretch>
              <a:fillRect/>
            </a:stretch>
          </a:blipFill>
        </p:spPr>
      </p:sp>
      <p:sp>
        <p:nvSpPr>
          <p:cNvPr id="8" name="Text Box 7"/>
          <p:cNvSpPr txBox="1"/>
          <p:nvPr/>
        </p:nvSpPr>
        <p:spPr>
          <a:xfrm>
            <a:off x="1828800" y="201930"/>
            <a:ext cx="15801340" cy="11149330"/>
          </a:xfrm>
          <a:prstGeom prst="rect">
            <a:avLst/>
          </a:prstGeom>
          <a:noFill/>
        </p:spPr>
        <p:txBody>
          <a:bodyPr wrap="square" rtlCol="0" anchor="t">
            <a:noAutofit/>
          </a:bodyPr>
          <a:p>
            <a:r>
              <a:rPr lang="en-IN" altLang="en-US" sz="2800">
                <a:ln>
                  <a:solidFill>
                    <a:srgbClr val="FFFF00"/>
                  </a:solidFill>
                </a:ln>
                <a:solidFill>
                  <a:srgbClr val="FFC000"/>
                </a:solidFill>
                <a:sym typeface="+mn-ea"/>
              </a:rPr>
              <a:t>Sensor Data Collection: Implement a system for collecting sensor data from IoT devices using the MQTT protocol. This may involve setting up MQTT brokers and clients to facilitate communication between sensors and the web application.</a:t>
            </a:r>
            <a:endParaRPr lang="en-IN" altLang="en-US" sz="2800">
              <a:ln>
                <a:solidFill>
                  <a:srgbClr val="FFFF00"/>
                </a:solidFill>
              </a:ln>
              <a:solidFill>
                <a:srgbClr val="FFC000"/>
              </a:solidFill>
            </a:endParaRPr>
          </a:p>
          <a:p>
            <a:endParaRPr lang="en-IN" altLang="en-US" sz="2800">
              <a:ln>
                <a:solidFill>
                  <a:srgbClr val="FFFF00"/>
                </a:solidFill>
              </a:ln>
              <a:solidFill>
                <a:srgbClr val="FFC000"/>
              </a:solidFill>
            </a:endParaRPr>
          </a:p>
          <a:p>
            <a:r>
              <a:rPr lang="en-IN" altLang="en-US" sz="2800">
                <a:ln>
                  <a:solidFill>
                    <a:srgbClr val="FFFF00"/>
                  </a:solidFill>
                </a:ln>
                <a:solidFill>
                  <a:srgbClr val="FFC000"/>
                </a:solidFill>
                <a:sym typeface="+mn-ea"/>
              </a:rPr>
              <a:t>Web Application Development: Develop a web </a:t>
            </a:r>
            <a:r>
              <a:rPr lang="en-IN" altLang="en-US" sz="2800">
                <a:ln>
                  <a:solidFill>
                    <a:srgbClr val="FFC000"/>
                  </a:solidFill>
                </a:ln>
                <a:solidFill>
                  <a:srgbClr val="FFC000"/>
                </a:solidFill>
                <a:sym typeface="+mn-ea"/>
              </a:rPr>
              <a:t>application </a:t>
            </a:r>
            <a:r>
              <a:rPr lang="en-IN" altLang="en-US" sz="2800">
                <a:ln>
                  <a:solidFill>
                    <a:srgbClr val="FFFF00"/>
                  </a:solidFill>
                </a:ln>
                <a:solidFill>
                  <a:srgbClr val="FFC000"/>
                </a:solidFill>
                <a:sym typeface="+mn-ea"/>
              </a:rPr>
              <a:t>using the Flask framework in Python to serve as the frontend interface for visualizing sensor data. The application should include:</a:t>
            </a:r>
            <a:endParaRPr lang="en-IN" altLang="en-US" sz="2800">
              <a:ln>
                <a:solidFill>
                  <a:srgbClr val="FFFF00"/>
                </a:solidFill>
              </a:ln>
              <a:solidFill>
                <a:srgbClr val="FFC000"/>
              </a:solidFill>
            </a:endParaRPr>
          </a:p>
          <a:p>
            <a:endParaRPr lang="en-IN" altLang="en-US" sz="2800">
              <a:ln>
                <a:solidFill>
                  <a:srgbClr val="FFFF00"/>
                </a:solidFill>
              </a:ln>
              <a:solidFill>
                <a:srgbClr val="FFC000"/>
              </a:solidFill>
            </a:endParaRPr>
          </a:p>
          <a:p>
            <a:r>
              <a:rPr lang="en-IN" altLang="en-US" sz="2800">
                <a:ln>
                  <a:solidFill>
                    <a:srgbClr val="FFFF00"/>
                  </a:solidFill>
                </a:ln>
                <a:solidFill>
                  <a:srgbClr val="FFC000"/>
                </a:solidFill>
                <a:sym typeface="+mn-ea"/>
              </a:rPr>
              <a:t>User authentication and authorization mechanisms to ensure secure access to sensor data.</a:t>
            </a:r>
            <a:endParaRPr lang="en-IN" altLang="en-US" sz="2800">
              <a:ln>
                <a:solidFill>
                  <a:srgbClr val="FFFF00"/>
                </a:solidFill>
              </a:ln>
              <a:solidFill>
                <a:srgbClr val="FFC000"/>
              </a:solidFill>
            </a:endParaRPr>
          </a:p>
          <a:p>
            <a:r>
              <a:rPr lang="en-IN" altLang="en-US" sz="2800">
                <a:ln>
                  <a:solidFill>
                    <a:srgbClr val="FFFF00"/>
                  </a:solidFill>
                </a:ln>
                <a:solidFill>
                  <a:srgbClr val="FFC000"/>
                </a:solidFill>
                <a:sym typeface="+mn-ea"/>
              </a:rPr>
              <a:t>Real-time data visualization capabilities using interactive charts, graphs, and dashboards to display sensor readings.</a:t>
            </a:r>
            <a:endParaRPr lang="en-IN" altLang="en-US" sz="2800">
              <a:ln>
                <a:solidFill>
                  <a:srgbClr val="FFFF00"/>
                </a:solidFill>
              </a:ln>
              <a:solidFill>
                <a:srgbClr val="FFC000"/>
              </a:solidFill>
            </a:endParaRPr>
          </a:p>
          <a:p>
            <a:r>
              <a:rPr lang="en-IN" altLang="en-US" sz="2800">
                <a:ln>
                  <a:solidFill>
                    <a:srgbClr val="FFFF00"/>
                  </a:solidFill>
                </a:ln>
                <a:solidFill>
                  <a:srgbClr val="FFC000"/>
                </a:solidFill>
                <a:sym typeface="+mn-ea"/>
              </a:rPr>
              <a:t>Support for dynamic updates to the web interface as new sensor data becomes available.</a:t>
            </a:r>
            <a:endParaRPr lang="en-IN" altLang="en-US" sz="2800">
              <a:ln>
                <a:solidFill>
                  <a:srgbClr val="FFFF00"/>
                </a:solidFill>
              </a:ln>
              <a:solidFill>
                <a:srgbClr val="FFC000"/>
              </a:solidFill>
            </a:endParaRPr>
          </a:p>
          <a:p>
            <a:r>
              <a:rPr lang="en-IN" altLang="en-US" sz="2800">
                <a:ln>
                  <a:solidFill>
                    <a:srgbClr val="FFFF00"/>
                  </a:solidFill>
                </a:ln>
                <a:solidFill>
                  <a:srgbClr val="FFC000"/>
                </a:solidFill>
                <a:sym typeface="+mn-ea"/>
              </a:rPr>
              <a:t>Integration with MQTT to subscribe to sensor data topics and receive updates in real-time.</a:t>
            </a:r>
            <a:endParaRPr lang="en-IN" altLang="en-US" sz="2800">
              <a:ln>
                <a:solidFill>
                  <a:srgbClr val="FFFF00"/>
                </a:solidFill>
              </a:ln>
              <a:solidFill>
                <a:srgbClr val="FFC000"/>
              </a:solidFill>
            </a:endParaRPr>
          </a:p>
          <a:p>
            <a:r>
              <a:rPr lang="en-IN" altLang="en-US" sz="2800">
                <a:ln>
                  <a:solidFill>
                    <a:srgbClr val="FFFF00"/>
                  </a:solidFill>
                </a:ln>
                <a:solidFill>
                  <a:srgbClr val="FFC000"/>
                </a:solidFill>
                <a:sym typeface="+mn-ea"/>
              </a:rPr>
              <a:t>Data Processing and Analysis: Implement backend functionality to process and analyze incoming sensor data before visualization. This may involve:</a:t>
            </a:r>
            <a:endParaRPr lang="en-IN" altLang="en-US" sz="2800">
              <a:ln>
                <a:solidFill>
                  <a:srgbClr val="FFFF00"/>
                </a:solidFill>
              </a:ln>
              <a:solidFill>
                <a:srgbClr val="FFC000"/>
              </a:solidFill>
            </a:endParaRPr>
          </a:p>
          <a:p>
            <a:endParaRPr lang="en-IN" altLang="en-US" sz="2800">
              <a:ln>
                <a:solidFill>
                  <a:srgbClr val="FFFF00"/>
                </a:solidFill>
              </a:ln>
              <a:solidFill>
                <a:srgbClr val="FFC000"/>
              </a:solidFill>
            </a:endParaRPr>
          </a:p>
          <a:p>
            <a:r>
              <a:rPr lang="en-IN" altLang="en-US" sz="2800">
                <a:ln>
                  <a:solidFill>
                    <a:srgbClr val="FFFF00"/>
                  </a:solidFill>
                </a:ln>
                <a:solidFill>
                  <a:srgbClr val="FFC000"/>
                </a:solidFill>
                <a:sym typeface="+mn-ea"/>
              </a:rPr>
              <a:t>Data preprocessing steps such as filtering, aggregation, or normalization to prepare the data for visualization.</a:t>
            </a:r>
            <a:endParaRPr lang="en-IN" altLang="en-US" sz="2800">
              <a:ln>
                <a:solidFill>
                  <a:srgbClr val="FFFF00"/>
                </a:solidFill>
              </a:ln>
              <a:solidFill>
                <a:srgbClr val="FFC000"/>
              </a:solidFill>
            </a:endParaRPr>
          </a:p>
          <a:p>
            <a:r>
              <a:rPr lang="en-IN" altLang="en-US" sz="2800">
                <a:ln>
                  <a:solidFill>
                    <a:srgbClr val="FFFF00"/>
                  </a:solidFill>
                </a:ln>
                <a:solidFill>
                  <a:srgbClr val="FFC000"/>
                </a:solidFill>
                <a:sym typeface="+mn-ea"/>
              </a:rPr>
              <a:t>Implementing algorithms for detecting anomalies or patterns in the sensor data to provide insights to users.</a:t>
            </a:r>
            <a:endParaRPr lang="en-IN" altLang="en-US" sz="2800">
              <a:ln>
                <a:solidFill>
                  <a:srgbClr val="FFFF00"/>
                </a:solidFill>
              </a:ln>
              <a:solidFill>
                <a:srgbClr val="FFC000"/>
              </a:solidFill>
            </a:endParaRPr>
          </a:p>
          <a:p>
            <a:r>
              <a:rPr lang="en-IN" altLang="en-US" sz="2800">
                <a:ln>
                  <a:solidFill>
                    <a:srgbClr val="FFFF00"/>
                  </a:solidFill>
                </a:ln>
                <a:solidFill>
                  <a:srgbClr val="FFC000"/>
                </a:solidFill>
                <a:sym typeface="+mn-ea"/>
              </a:rPr>
              <a:t>Scalability and Performance: Design the web application and underlying infrastructure to handle large volumes of sensor data and concurrent user requests efficiently. Consider optimizations such as asynchronous processing, caching, and load balancing to ensure scalability and performance.</a:t>
            </a:r>
            <a:endParaRPr lang="en-IN" altLang="en-US" sz="2800">
              <a:ln>
                <a:solidFill>
                  <a:srgbClr val="FFFF00"/>
                </a:solidFill>
              </a:ln>
              <a:solidFill>
                <a:srgbClr val="FFC0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1953739" y="602488"/>
            <a:ext cx="13164081" cy="852424"/>
          </a:xfrm>
          <a:prstGeom prst="rect">
            <a:avLst/>
          </a:prstGeom>
        </p:spPr>
        <p:txBody>
          <a:bodyPr lIns="0" tIns="0" rIns="0" bIns="0" rtlCol="0" anchor="t">
            <a:spAutoFit/>
          </a:bodyPr>
          <a:lstStyle/>
          <a:p>
            <a:pPr>
              <a:lnSpc>
                <a:spcPts val="6610"/>
              </a:lnSpc>
            </a:pPr>
            <a:r>
              <a:rPr lang="en-US" sz="5600" u="sng">
                <a:solidFill>
                  <a:srgbClr val="F6B032"/>
                </a:solidFill>
                <a:latin typeface="Open Sauce Heavy" panose="00000500000000000000"/>
              </a:rPr>
              <a:t>Team Member Details:</a:t>
            </a:r>
            <a:endParaRPr lang="en-US" sz="5600" u="sng">
              <a:solidFill>
                <a:srgbClr val="F6B032"/>
              </a:solidFill>
              <a:latin typeface="Open Sauce Heavy" panose="00000500000000000000"/>
            </a:endParaRPr>
          </a:p>
        </p:txBody>
      </p:sp>
      <p:sp>
        <p:nvSpPr>
          <p:cNvPr id="4"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panose="00000500000000000000"/>
              </a:rPr>
              <a:t>05</a:t>
            </a:r>
            <a:endParaRPr lang="en-US" sz="8000" dirty="0">
              <a:solidFill>
                <a:srgbClr val="F6B032"/>
              </a:solidFill>
              <a:latin typeface="Open Sauce Heavy" panose="00000500000000000000"/>
            </a:endParaRPr>
          </a:p>
        </p:txBody>
      </p:sp>
      <p:sp>
        <p:nvSpPr>
          <p:cNvPr id="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500000000000000"/>
              </a:rPr>
              <a:t>PYEXPO 2K24</a:t>
            </a:r>
            <a:endParaRPr lang="en-US" sz="1400">
              <a:solidFill>
                <a:srgbClr val="F6B032"/>
              </a:solidFill>
              <a:latin typeface="Open Sauce Heavy" panose="00000500000000000000"/>
            </a:endParaRPr>
          </a:p>
        </p:txBody>
      </p:sp>
      <p:sp>
        <p:nvSpPr>
          <p:cNvPr id="6" name="Freeform 6"/>
          <p:cNvSpPr/>
          <p:nvPr/>
        </p:nvSpPr>
        <p:spPr>
          <a:xfrm>
            <a:off x="11528404" y="-1522506"/>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1">
              <a:alphaModFix amt="13000"/>
            </a:blip>
            <a:stretch>
              <a:fillRect/>
            </a:stretch>
          </a:blipFill>
        </p:spPr>
      </p:sp>
      <p:sp>
        <p:nvSpPr>
          <p:cNvPr id="7" name="AutoShape 7"/>
          <p:cNvSpPr/>
          <p:nvPr/>
        </p:nvSpPr>
        <p:spPr>
          <a:xfrm rot="-5400000">
            <a:off x="-463662" y="7328887"/>
            <a:ext cx="2422566" cy="9525"/>
          </a:xfrm>
          <a:prstGeom prst="rect">
            <a:avLst/>
          </a:prstGeom>
          <a:solidFill>
            <a:srgbClr val="FFFFFF"/>
          </a:solidFill>
        </p:spPr>
      </p:sp>
      <p:sp>
        <p:nvSpPr>
          <p:cNvPr id="8" name="Text Box 7"/>
          <p:cNvSpPr txBox="1"/>
          <p:nvPr/>
        </p:nvSpPr>
        <p:spPr>
          <a:xfrm>
            <a:off x="2082800" y="1650365"/>
            <a:ext cx="10516870" cy="6250305"/>
          </a:xfrm>
          <a:prstGeom prst="rect">
            <a:avLst/>
          </a:prstGeom>
          <a:noFill/>
        </p:spPr>
        <p:txBody>
          <a:bodyPr wrap="square" rtlCol="0" anchor="t">
            <a:noAutofit/>
          </a:bodyPr>
          <a:p>
            <a:r>
              <a:rPr lang="en-US" sz="5600" u="sng">
                <a:solidFill>
                  <a:srgbClr val="F6B032"/>
                </a:solidFill>
                <a:latin typeface="Open Sauce Heavy" panose="00000500000000000000"/>
                <a:sym typeface="+mn-ea"/>
              </a:rPr>
              <a:t>Team Member Details</a:t>
            </a:r>
            <a:endParaRPr lang="en-US" sz="5600" u="sng">
              <a:solidFill>
                <a:srgbClr val="F6B032"/>
              </a:solidFill>
              <a:latin typeface="Open Sauce Heavy" panose="00000500000000000000"/>
              <a:sym typeface="+mn-ea"/>
            </a:endParaRPr>
          </a:p>
          <a:p>
            <a:r>
              <a:rPr lang="en-IN" altLang="en-US" sz="5600" u="sng">
                <a:solidFill>
                  <a:srgbClr val="F6B032"/>
                </a:solidFill>
                <a:latin typeface="Open Sauce Heavy" panose="00000500000000000000"/>
                <a:sym typeface="+mn-ea"/>
              </a:rPr>
              <a:t>1. Anbalan M(23AIA07)</a:t>
            </a:r>
            <a:endParaRPr lang="en-IN" altLang="en-US" sz="5600" u="sng">
              <a:solidFill>
                <a:srgbClr val="F6B032"/>
              </a:solidFill>
              <a:latin typeface="Open Sauce Heavy" panose="00000500000000000000"/>
              <a:sym typeface="+mn-ea"/>
            </a:endParaRPr>
          </a:p>
          <a:p>
            <a:r>
              <a:rPr lang="en-IN" altLang="en-US" sz="5600" u="sng">
                <a:solidFill>
                  <a:srgbClr val="F6B032"/>
                </a:solidFill>
                <a:latin typeface="Open Sauce Heavy" panose="00000500000000000000"/>
                <a:sym typeface="+mn-ea"/>
              </a:rPr>
              <a:t>2. Ezhil Nilavan NG(23AIA25)</a:t>
            </a:r>
            <a:endParaRPr lang="en-IN" altLang="en-US" sz="5600" u="sng">
              <a:solidFill>
                <a:srgbClr val="F6B032"/>
              </a:solidFill>
              <a:latin typeface="Open Sauce Heavy" panose="00000500000000000000"/>
              <a:sym typeface="+mn-ea"/>
            </a:endParaRPr>
          </a:p>
          <a:p>
            <a:r>
              <a:rPr lang="en-IN" altLang="en-US" sz="5600" u="sng">
                <a:solidFill>
                  <a:srgbClr val="F6B032"/>
                </a:solidFill>
                <a:latin typeface="Open Sauce Heavy" panose="00000500000000000000"/>
                <a:sym typeface="+mn-ea"/>
              </a:rPr>
              <a:t>3. Eric Abishek CL(23AIA24)</a:t>
            </a:r>
            <a:endParaRPr lang="en-IN" altLang="en-US" sz="5600" u="sng">
              <a:solidFill>
                <a:srgbClr val="F6B032"/>
              </a:solidFill>
              <a:latin typeface="Open Sauce Heavy" panose="00000500000000000000"/>
              <a:sym typeface="+mn-ea"/>
            </a:endParaRPr>
          </a:p>
          <a:p>
            <a:r>
              <a:rPr lang="en-IN" altLang="en-US" sz="5600" u="sng">
                <a:solidFill>
                  <a:srgbClr val="F6B032"/>
                </a:solidFill>
                <a:latin typeface="Open Sauce Heavy" panose="00000500000000000000"/>
                <a:sym typeface="+mn-ea"/>
              </a:rPr>
              <a:t>4. Bharathi M (23AIA15)</a:t>
            </a:r>
            <a:endParaRPr lang="en-IN" altLang="en-US" sz="5600" u="sng">
              <a:solidFill>
                <a:srgbClr val="F6B032"/>
              </a:solidFill>
              <a:latin typeface="Open Sauce Heavy" panose="00000500000000000000"/>
              <a:sym typeface="+mn-ea"/>
            </a:endParaRPr>
          </a:p>
          <a:p>
            <a:r>
              <a:rPr lang="en-IN" altLang="en-US" sz="5600" u="sng">
                <a:solidFill>
                  <a:srgbClr val="F6B032"/>
                </a:solidFill>
                <a:latin typeface="Open Sauce Heavy" panose="00000500000000000000"/>
                <a:sym typeface="+mn-ea"/>
              </a:rPr>
              <a:t>5. Gowsigan P(23ME14)</a:t>
            </a:r>
            <a:endParaRPr lang="en-IN" altLang="en-US" sz="5600" u="sng">
              <a:solidFill>
                <a:srgbClr val="F6B032"/>
              </a:solidFill>
              <a:latin typeface="Open Sauce Heavy" panose="000005000000000000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rot="-5400000">
            <a:off x="-3912141" y="5147024"/>
            <a:ext cx="10853325" cy="9525"/>
          </a:xfrm>
          <a:prstGeom prst="rect">
            <a:avLst/>
          </a:prstGeom>
          <a:solidFill>
            <a:srgbClr val="FFFFFF"/>
          </a:solidFill>
        </p:spPr>
      </p:sp>
      <p:sp>
        <p:nvSpPr>
          <p:cNvPr id="3" name="TextBox 3"/>
          <p:cNvSpPr txBox="1"/>
          <p:nvPr/>
        </p:nvSpPr>
        <p:spPr>
          <a:xfrm>
            <a:off x="2009294" y="4820777"/>
            <a:ext cx="15161570" cy="2026205"/>
          </a:xfrm>
          <a:prstGeom prst="rect">
            <a:avLst/>
          </a:prstGeom>
        </p:spPr>
        <p:txBody>
          <a:bodyPr lIns="0" tIns="0" rIns="0" bIns="0" rtlCol="0" anchor="t">
            <a:spAutoFit/>
          </a:bodyPr>
          <a:lstStyle/>
          <a:p>
            <a:pPr>
              <a:lnSpc>
                <a:spcPts val="15205"/>
              </a:lnSpc>
            </a:pPr>
            <a:r>
              <a:rPr lang="en-US" sz="16005">
                <a:solidFill>
                  <a:srgbClr val="FFFFFF"/>
                </a:solidFill>
                <a:latin typeface="Open Sauce Heavy" panose="00000500000000000000"/>
              </a:rPr>
              <a:t>Thank You</a:t>
            </a:r>
            <a:endParaRPr lang="en-US" sz="16005">
              <a:solidFill>
                <a:srgbClr val="FFFFFF"/>
              </a:solidFill>
              <a:latin typeface="Open Sauce Heavy" panose="00000500000000000000"/>
            </a:endParaRPr>
          </a:p>
        </p:txBody>
      </p:sp>
      <p:sp>
        <p:nvSpPr>
          <p:cNvPr id="4" name="TextBox 4"/>
          <p:cNvSpPr txBox="1"/>
          <p:nvPr/>
        </p:nvSpPr>
        <p:spPr>
          <a:xfrm>
            <a:off x="2009294" y="7422064"/>
            <a:ext cx="8358305" cy="1158088"/>
          </a:xfrm>
          <a:prstGeom prst="rect">
            <a:avLst/>
          </a:prstGeom>
        </p:spPr>
        <p:txBody>
          <a:bodyPr lIns="0" tIns="0" rIns="0" bIns="0" rtlCol="0" anchor="t">
            <a:spAutoFit/>
          </a:bodyPr>
          <a:lstStyle/>
          <a:p>
            <a:pPr>
              <a:lnSpc>
                <a:spcPts val="8840"/>
              </a:lnSpc>
            </a:pPr>
            <a:r>
              <a:rPr lang="en-US" sz="9305">
                <a:solidFill>
                  <a:srgbClr val="F6B032"/>
                </a:solidFill>
                <a:latin typeface="Open Sauce Heavy" panose="00000500000000000000"/>
              </a:rPr>
              <a:t>Any Queries?</a:t>
            </a:r>
            <a:endParaRPr lang="en-US" sz="9305">
              <a:solidFill>
                <a:srgbClr val="F6B032"/>
              </a:solidFill>
              <a:latin typeface="Open Sauce Heavy" panose="00000500000000000000"/>
            </a:endParaRPr>
          </a:p>
        </p:txBody>
      </p:sp>
      <p:sp>
        <p:nvSpPr>
          <p:cNvPr id="5" name="Freeform 5"/>
          <p:cNvSpPr/>
          <p:nvPr/>
        </p:nvSpPr>
        <p:spPr>
          <a:xfrm>
            <a:off x="14443037" y="1706848"/>
            <a:ext cx="2816263" cy="3331064"/>
          </a:xfrm>
          <a:custGeom>
            <a:avLst/>
            <a:gdLst/>
            <a:ahLst/>
            <a:cxnLst/>
            <a:rect l="l" t="t" r="r" b="b"/>
            <a:pathLst>
              <a:path w="2816263" h="3331064">
                <a:moveTo>
                  <a:pt x="0" y="0"/>
                </a:moveTo>
                <a:lnTo>
                  <a:pt x="2816263" y="0"/>
                </a:lnTo>
                <a:lnTo>
                  <a:pt x="2816263" y="3331064"/>
                </a:lnTo>
                <a:lnTo>
                  <a:pt x="0" y="333106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500000000000000"/>
              </a:rPr>
              <a:t>PYEXPO 2K24</a:t>
            </a:r>
            <a:endParaRPr lang="en-US" sz="1400">
              <a:solidFill>
                <a:srgbClr val="F6B032"/>
              </a:solidFill>
              <a:latin typeface="Open Sauce Heavy" panose="00000500000000000000"/>
            </a:endParaRPr>
          </a:p>
        </p:txBody>
      </p:sp>
      <p:sp>
        <p:nvSpPr>
          <p:cNvPr id="7" name="AutoShape 7"/>
          <p:cNvSpPr/>
          <p:nvPr/>
        </p:nvSpPr>
        <p:spPr>
          <a:xfrm rot="-5400000">
            <a:off x="-463662" y="7328887"/>
            <a:ext cx="2422566" cy="9525"/>
          </a:xfrm>
          <a:prstGeom prst="rect">
            <a:avLst/>
          </a:prstGeom>
          <a:solidFill>
            <a:srgbClr val="FFFFFF"/>
          </a:solid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p:nvSpPr>
        <p:spPr>
          <a:xfrm>
            <a:off x="2819400" y="3771900"/>
            <a:ext cx="13106400" cy="4981877"/>
          </a:xfrm>
          <a:prstGeom prst="rect">
            <a:avLst/>
          </a:prstGeom>
          <a:noFill/>
        </p:spPr>
        <p:txBody>
          <a:bodyPr wrap="square">
            <a:spAutoFit/>
          </a:bodyPr>
          <a:lstStyle/>
          <a:p>
            <a:pPr marL="342900" lvl="0" indent="-342900" algn="l" rtl="0">
              <a:lnSpc>
                <a:spcPct val="90000"/>
              </a:lnSpc>
              <a:spcBef>
                <a:spcPts val="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Kindly keep the maximum slide limit to 7 pages</a:t>
            </a:r>
            <a:endParaRPr lang="en-GB" sz="2400" dirty="0">
              <a:solidFill>
                <a:schemeClr val="bg1"/>
              </a:solidFill>
              <a:latin typeface="Poppins" panose="00000500000000000000" pitchFamily="2" charset="0"/>
              <a:cs typeface="Poppins" panose="00000500000000000000" pitchFamily="2" charset="0"/>
            </a:endParaRP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All the topics should be utilized for the description of your idea</a:t>
            </a:r>
            <a:endParaRPr lang="en-GB" sz="2400" dirty="0">
              <a:solidFill>
                <a:schemeClr val="bg1"/>
              </a:solidFill>
              <a:latin typeface="Poppins" panose="00000500000000000000" pitchFamily="2" charset="0"/>
              <a:cs typeface="Poppins" panose="00000500000000000000" pitchFamily="2" charset="0"/>
            </a:endParaRP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Try to avoid paragraphs and post your idea in points</a:t>
            </a:r>
            <a:endParaRPr lang="en-GB" sz="2400" dirty="0">
              <a:solidFill>
                <a:schemeClr val="bg1"/>
              </a:solidFill>
              <a:latin typeface="Poppins" panose="00000500000000000000" pitchFamily="2" charset="0"/>
              <a:cs typeface="Poppins" panose="00000500000000000000" pitchFamily="2" charset="0"/>
            </a:endParaRP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Keep your explanation precisely and easy to understand</a:t>
            </a:r>
            <a:endParaRPr lang="en-GB" sz="2400" dirty="0">
              <a:solidFill>
                <a:schemeClr val="bg1"/>
              </a:solidFill>
              <a:latin typeface="Poppins" panose="00000500000000000000" pitchFamily="2" charset="0"/>
              <a:cs typeface="Poppins" panose="00000500000000000000" pitchFamily="2" charset="0"/>
            </a:endParaRP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 The idea should be unique and novel. If it has a business potential more </a:t>
            </a:r>
            <a:r>
              <a:rPr lang="en-GB" sz="2400" b="1" dirty="0">
                <a:solidFill>
                  <a:schemeClr val="bg1"/>
                </a:solidFill>
                <a:latin typeface="Poppins" panose="00000500000000000000" pitchFamily="2" charset="0"/>
                <a:cs typeface="Poppins" panose="00000500000000000000" pitchFamily="2" charset="0"/>
              </a:rPr>
              <a:t>weightage will be given. </a:t>
            </a:r>
            <a:endParaRPr lang="en-GB" sz="2400" b="1" dirty="0">
              <a:solidFill>
                <a:schemeClr val="bg1"/>
              </a:solidFill>
              <a:latin typeface="Poppins" panose="00000500000000000000" pitchFamily="2" charset="0"/>
              <a:cs typeface="Poppins" panose="00000500000000000000" pitchFamily="2" charset="0"/>
            </a:endParaRP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Apart from this PPT abstract of your idea will be asked for separately while submitting</a:t>
            </a:r>
            <a:endParaRPr lang="en-GB" sz="2400" dirty="0">
              <a:solidFill>
                <a:schemeClr val="bg1"/>
              </a:solidFill>
              <a:latin typeface="Poppins" panose="00000500000000000000" pitchFamily="2" charset="0"/>
              <a:cs typeface="Poppins" panose="00000500000000000000" pitchFamily="2" charset="0"/>
            </a:endParaRP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You need to save the file in PDF and upload the same on the portal. No PPT, Word Doc or any other format will be supported</a:t>
            </a:r>
            <a:endParaRPr lang="en-GB" sz="2400" dirty="0">
              <a:solidFill>
                <a:schemeClr val="bg1"/>
              </a:solidFill>
              <a:latin typeface="Poppins" panose="00000500000000000000" pitchFamily="2" charset="0"/>
              <a:cs typeface="Poppins" panose="00000500000000000000" pitchFamily="2" charset="0"/>
            </a:endParaRPr>
          </a:p>
          <a:p>
            <a:pPr marL="342900" lvl="0" indent="-342900" algn="l" rtl="0">
              <a:lnSpc>
                <a:spcPct val="90000"/>
              </a:lnSpc>
              <a:spcBef>
                <a:spcPts val="1000"/>
              </a:spcBef>
              <a:spcAft>
                <a:spcPts val="0"/>
              </a:spcAft>
              <a:buClr>
                <a:schemeClr val="bg2"/>
              </a:buClr>
              <a:buSzPts val="1600"/>
              <a:buFont typeface="Wingdings" panose="05000000000000000000" pitchFamily="2" charset="2"/>
              <a:buChar char="Ø"/>
            </a:pPr>
            <a:r>
              <a:rPr lang="en-GB" sz="2400" dirty="0">
                <a:solidFill>
                  <a:schemeClr val="bg1"/>
                </a:solidFill>
                <a:latin typeface="Poppins" panose="00000500000000000000" pitchFamily="2" charset="0"/>
                <a:cs typeface="Poppins" panose="00000500000000000000" pitchFamily="2" charset="0"/>
              </a:rPr>
              <a:t>You can delete this slide (Important Pointers) when you upload the details of your idea on the </a:t>
            </a:r>
            <a:r>
              <a:rPr lang="en-GB" sz="2400" dirty="0" err="1">
                <a:solidFill>
                  <a:schemeClr val="bg1"/>
                </a:solidFill>
                <a:latin typeface="Poppins" panose="00000500000000000000" pitchFamily="2" charset="0"/>
                <a:cs typeface="Poppins" panose="00000500000000000000" pitchFamily="2" charset="0"/>
              </a:rPr>
              <a:t>devfolio</a:t>
            </a:r>
            <a:r>
              <a:rPr lang="en-GB" sz="2400" dirty="0">
                <a:solidFill>
                  <a:schemeClr val="bg1"/>
                </a:solidFill>
                <a:latin typeface="Poppins" panose="00000500000000000000" pitchFamily="2" charset="0"/>
                <a:cs typeface="Poppins" panose="00000500000000000000" pitchFamily="2" charset="0"/>
              </a:rPr>
              <a:t> portal.</a:t>
            </a:r>
            <a:endParaRPr lang="en-GB" sz="2400" dirty="0">
              <a:solidFill>
                <a:schemeClr val="bg1"/>
              </a:solidFill>
              <a:latin typeface="Poppins" panose="00000500000000000000" pitchFamily="2" charset="0"/>
              <a:cs typeface="Poppins" panose="00000500000000000000" pitchFamily="2" charset="0"/>
            </a:endParaRPr>
          </a:p>
        </p:txBody>
      </p:sp>
      <p:sp>
        <p:nvSpPr>
          <p:cNvPr id="5" name="TextBox 4"/>
          <p:cNvSpPr txBox="1"/>
          <p:nvPr/>
        </p:nvSpPr>
        <p:spPr>
          <a:xfrm>
            <a:off x="2819400" y="3009900"/>
            <a:ext cx="9144000" cy="424732"/>
          </a:xfrm>
          <a:prstGeom prst="rect">
            <a:avLst/>
          </a:prstGeom>
          <a:noFill/>
        </p:spPr>
        <p:txBody>
          <a:bodyPr wrap="square">
            <a:spAutoFit/>
          </a:bodyPr>
          <a:lstStyle/>
          <a:p>
            <a:pPr marL="228600" lvl="0" indent="-228600" algn="l" rtl="0">
              <a:lnSpc>
                <a:spcPct val="90000"/>
              </a:lnSpc>
              <a:spcBef>
                <a:spcPts val="0"/>
              </a:spcBef>
              <a:spcAft>
                <a:spcPts val="0"/>
              </a:spcAft>
              <a:buClr>
                <a:schemeClr val="lt2"/>
              </a:buClr>
              <a:buSzPts val="1800"/>
              <a:buNone/>
            </a:pPr>
            <a:r>
              <a:rPr lang="en-GB" sz="2400" b="1" dirty="0">
                <a:solidFill>
                  <a:schemeClr val="bg1"/>
                </a:solidFill>
                <a:latin typeface="Poppins" panose="00000500000000000000" pitchFamily="2" charset="0"/>
                <a:cs typeface="Poppins" panose="00000500000000000000" pitchFamily="2" charset="0"/>
              </a:rPr>
              <a:t>Please ensure the below pointers are met while  </a:t>
            </a:r>
            <a:endParaRPr lang="en-GB" sz="2400" b="1" dirty="0">
              <a:solidFill>
                <a:schemeClr val="bg1"/>
              </a:solidFill>
              <a:latin typeface="Poppins" panose="00000500000000000000" pitchFamily="2" charset="0"/>
              <a:cs typeface="Poppins" panose="00000500000000000000" pitchFamily="2" charset="0"/>
            </a:endParaRPr>
          </a:p>
        </p:txBody>
      </p:sp>
      <p:sp>
        <p:nvSpPr>
          <p:cNvPr id="7" name="TextBox 6"/>
          <p:cNvSpPr txBox="1"/>
          <p:nvPr/>
        </p:nvSpPr>
        <p:spPr>
          <a:xfrm>
            <a:off x="2823275" y="1564636"/>
            <a:ext cx="9144000" cy="1107996"/>
          </a:xfrm>
          <a:prstGeom prst="rect">
            <a:avLst/>
          </a:prstGeom>
          <a:noFill/>
        </p:spPr>
        <p:txBody>
          <a:bodyPr wrap="square">
            <a:spAutoFit/>
          </a:bodyPr>
          <a:lstStyle/>
          <a:p>
            <a:r>
              <a:rPr lang="en-US" sz="6600" b="1" u="sng" dirty="0">
                <a:solidFill>
                  <a:schemeClr val="bg1"/>
                </a:solidFill>
                <a:latin typeface="Poppins" panose="00000500000000000000" pitchFamily="2" charset="0"/>
                <a:cs typeface="Poppins" panose="00000500000000000000" pitchFamily="2" charset="0"/>
              </a:rPr>
              <a:t>Important Pointers</a:t>
            </a:r>
            <a:endParaRPr lang="en-IN" sz="6600" b="1" u="sng" dirty="0">
              <a:solidFill>
                <a:schemeClr val="bg1"/>
              </a:solidFill>
              <a:latin typeface="Poppins" panose="00000500000000000000" pitchFamily="2" charset="0"/>
              <a:cs typeface="Poppins" panose="00000500000000000000" pitchFamily="2" charset="0"/>
            </a:endParaRPr>
          </a:p>
        </p:txBody>
      </p:sp>
      <p:sp>
        <p:nvSpPr>
          <p:cNvPr id="8" name="Freeform 6"/>
          <p:cNvSpPr/>
          <p:nvPr/>
        </p:nvSpPr>
        <p:spPr>
          <a:xfrm>
            <a:off x="11734800" y="-1562100"/>
            <a:ext cx="7244671" cy="717251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1">
              <a:alphaModFix amt="13000"/>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2949</Words>
  <Application>WPS Presentation</Application>
  <PresentationFormat>Custom</PresentationFormat>
  <Paragraphs>93</Paragraphs>
  <Slides>8</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Open Sauce Heavy</vt:lpstr>
      <vt:lpstr>Poppins Light</vt:lpstr>
      <vt:lpstr>Poppins</vt:lpstr>
      <vt:lpstr>Poppins</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dc:creator/>
  <cp:lastModifiedBy>Bharathi Muthusamy</cp:lastModifiedBy>
  <cp:revision>5</cp:revision>
  <dcterms:created xsi:type="dcterms:W3CDTF">2006-08-16T00:00:00Z</dcterms:created>
  <dcterms:modified xsi:type="dcterms:W3CDTF">2024-03-14T09:24:13Z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F3F99F4E53164847B118C117AD888FD3_12</vt:lpwstr>
  </property>
  <property fmtid="{D5CDD505-2E9C-101B-9397-08002B2CF9AE}" pid="3" name="KSOProductBuildVer">
    <vt:lpwstr>1033-12.2.0.13489</vt:lpwstr>
  </property>
</Properties>
</file>