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63" r:id="rId3"/>
    <p:sldId id="264" r:id="rId4"/>
    <p:sldId id="265" r:id="rId5"/>
    <p:sldId id="266" r:id="rId6"/>
    <p:sldId id="257" r:id="rId7"/>
    <p:sldId id="267" r:id="rId8"/>
    <p:sldId id="271" r:id="rId9"/>
    <p:sldId id="270" r:id="rId10"/>
    <p:sldId id="273" r:id="rId11"/>
    <p:sldId id="274" r:id="rId12"/>
    <p:sldId id="276" r:id="rId13"/>
    <p:sldId id="275" r:id="rId14"/>
    <p:sldId id="268" r:id="rId15"/>
    <p:sldId id="277" r:id="rId16"/>
    <p:sldId id="259" r:id="rId17"/>
    <p:sldId id="261" r:id="rId18"/>
  </p:sldIdLst>
  <p:sldSz cx="18288000" cy="10287000"/>
  <p:notesSz cx="6858000" cy="9144000"/>
  <p:embeddedFontLst>
    <p:embeddedFont>
      <p:font typeface="Agency FB" panose="020B0503020202020204" pitchFamily="34" charset="0"/>
      <p:regular r:id="rId20"/>
      <p:bold r:id="rId21"/>
    </p:embeddedFont>
    <p:embeddedFont>
      <p:font typeface="Algerian" panose="04020705040A02060702" pitchFamily="82" charset="0"/>
      <p:regular r:id="rId22"/>
    </p:embeddedFont>
    <p:embeddedFont>
      <p:font typeface="Calibri" panose="020F0502020204030204" pitchFamily="34" charset="0"/>
      <p:regular r:id="rId23"/>
      <p:bold r:id="rId24"/>
      <p:italic r:id="rId25"/>
      <p:boldItalic r:id="rId26"/>
    </p:embeddedFont>
    <p:embeddedFont>
      <p:font typeface="Open Sauce Heavy" panose="020B0604020202020204" charset="0"/>
      <p:regular r:id="rId27"/>
    </p:embeddedFont>
    <p:embeddedFont>
      <p:font typeface="Poppins" panose="00000500000000000000" pitchFamily="2" charset="0"/>
      <p:regular r:id="rId28"/>
      <p:bold r:id="rId29"/>
      <p:italic r:id="rId30"/>
      <p:boldItalic r:id="rId31"/>
    </p:embeddedFont>
    <p:embeddedFont>
      <p:font typeface="Poppins Light" panose="00000400000000000000" pitchFamily="2" charset="0"/>
      <p:regular r:id="rId32"/>
      <p: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22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771F6-F4E9-4F4C-B023-EAA5A42A4B9D}" type="datetimeFigureOut">
              <a:rPr lang="en-IN" smtClean="0"/>
              <a:t>13-03-2024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B0BF-C1EA-45A4-AA2F-96727443CF36}" type="slidenum">
              <a:rPr lang="en-IN" smtClean="0"/>
              <a:t>‹#›</a:t>
            </a:fld>
            <a:endParaRPr lang="en-IN"/>
          </a:p>
        </p:txBody>
      </p:sp>
    </p:spTree>
    <p:extLst>
      <p:ext uri="{BB962C8B-B14F-4D97-AF65-F5344CB8AC3E}">
        <p14:creationId xmlns:p14="http://schemas.microsoft.com/office/powerpoint/2010/main" val="211065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E1B0BF-C1EA-45A4-AA2F-96727443CF36}" type="slidenum">
              <a:rPr lang="en-IN" smtClean="0"/>
              <a:t>3</a:t>
            </a:fld>
            <a:endParaRPr lang="en-IN"/>
          </a:p>
        </p:txBody>
      </p:sp>
    </p:spTree>
    <p:extLst>
      <p:ext uri="{BB962C8B-B14F-4D97-AF65-F5344CB8AC3E}">
        <p14:creationId xmlns:p14="http://schemas.microsoft.com/office/powerpoint/2010/main" val="347031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E1B0BF-C1EA-45A4-AA2F-96727443CF36}" type="slidenum">
              <a:rPr lang="en-IN" smtClean="0"/>
              <a:t>7</a:t>
            </a:fld>
            <a:endParaRPr lang="en-IN"/>
          </a:p>
        </p:txBody>
      </p:sp>
    </p:spTree>
    <p:extLst>
      <p:ext uri="{BB962C8B-B14F-4D97-AF65-F5344CB8AC3E}">
        <p14:creationId xmlns:p14="http://schemas.microsoft.com/office/powerpoint/2010/main" val="264823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E1B0BF-C1EA-45A4-AA2F-96727443CF36}" type="slidenum">
              <a:rPr lang="en-IN" smtClean="0"/>
              <a:t>8</a:t>
            </a:fld>
            <a:endParaRPr lang="en-IN"/>
          </a:p>
        </p:txBody>
      </p:sp>
    </p:spTree>
    <p:extLst>
      <p:ext uri="{BB962C8B-B14F-4D97-AF65-F5344CB8AC3E}">
        <p14:creationId xmlns:p14="http://schemas.microsoft.com/office/powerpoint/2010/main" val="168125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E1B0BF-C1EA-45A4-AA2F-96727443CF36}" type="slidenum">
              <a:rPr lang="en-IN" smtClean="0"/>
              <a:t>9</a:t>
            </a:fld>
            <a:endParaRPr lang="en-IN"/>
          </a:p>
        </p:txBody>
      </p:sp>
    </p:spTree>
    <p:extLst>
      <p:ext uri="{BB962C8B-B14F-4D97-AF65-F5344CB8AC3E}">
        <p14:creationId xmlns:p14="http://schemas.microsoft.com/office/powerpoint/2010/main" val="3040623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E1B0BF-C1EA-45A4-AA2F-96727443CF36}" type="slidenum">
              <a:rPr lang="en-IN" smtClean="0"/>
              <a:t>10</a:t>
            </a:fld>
            <a:endParaRPr lang="en-IN"/>
          </a:p>
        </p:txBody>
      </p:sp>
    </p:spTree>
    <p:extLst>
      <p:ext uri="{BB962C8B-B14F-4D97-AF65-F5344CB8AC3E}">
        <p14:creationId xmlns:p14="http://schemas.microsoft.com/office/powerpoint/2010/main" val="2595517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E1B0BF-C1EA-45A4-AA2F-96727443CF36}" type="slidenum">
              <a:rPr lang="en-IN" smtClean="0"/>
              <a:t>11</a:t>
            </a:fld>
            <a:endParaRPr lang="en-IN"/>
          </a:p>
        </p:txBody>
      </p:sp>
    </p:spTree>
    <p:extLst>
      <p:ext uri="{BB962C8B-B14F-4D97-AF65-F5344CB8AC3E}">
        <p14:creationId xmlns:p14="http://schemas.microsoft.com/office/powerpoint/2010/main" val="461767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E1B0BF-C1EA-45A4-AA2F-96727443CF36}" type="slidenum">
              <a:rPr lang="en-IN" smtClean="0"/>
              <a:t>12</a:t>
            </a:fld>
            <a:endParaRPr lang="en-IN"/>
          </a:p>
        </p:txBody>
      </p:sp>
    </p:spTree>
    <p:extLst>
      <p:ext uri="{BB962C8B-B14F-4D97-AF65-F5344CB8AC3E}">
        <p14:creationId xmlns:p14="http://schemas.microsoft.com/office/powerpoint/2010/main" val="414591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E1B0BF-C1EA-45A4-AA2F-96727443CF36}" type="slidenum">
              <a:rPr lang="en-IN" smtClean="0"/>
              <a:t>13</a:t>
            </a:fld>
            <a:endParaRPr lang="en-IN"/>
          </a:p>
        </p:txBody>
      </p:sp>
    </p:spTree>
    <p:extLst>
      <p:ext uri="{BB962C8B-B14F-4D97-AF65-F5344CB8AC3E}">
        <p14:creationId xmlns:p14="http://schemas.microsoft.com/office/powerpoint/2010/main" val="3528743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E1B0BF-C1EA-45A4-AA2F-96727443CF36}" type="slidenum">
              <a:rPr lang="en-IN" smtClean="0"/>
              <a:t>14</a:t>
            </a:fld>
            <a:endParaRPr lang="en-IN"/>
          </a:p>
        </p:txBody>
      </p:sp>
    </p:spTree>
    <p:extLst>
      <p:ext uri="{BB962C8B-B14F-4D97-AF65-F5344CB8AC3E}">
        <p14:creationId xmlns:p14="http://schemas.microsoft.com/office/powerpoint/2010/main" val="3012001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image" Target="../media/image4.png"/><Relationship Id="rId10" Type="http://schemas.openxmlformats.org/officeDocument/2006/relationships/slide" Target="slide14.xml"/><Relationship Id="rId4" Type="http://schemas.openxmlformats.org/officeDocument/2006/relationships/slide" Target="slide3.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2570872" y="8061710"/>
            <a:ext cx="13272938" cy="10020"/>
          </a:xfrm>
          <a:prstGeom prst="rect">
            <a:avLst/>
          </a:prstGeom>
          <a:solidFill>
            <a:srgbClr val="FFFFFF"/>
          </a:solidFill>
        </p:spPr>
      </p:sp>
      <p:sp>
        <p:nvSpPr>
          <p:cNvPr id="3" name="AutoShape 3"/>
          <p:cNvSpPr/>
          <p:nvPr/>
        </p:nvSpPr>
        <p:spPr>
          <a:xfrm rot="-5400000">
            <a:off x="-3610882" y="5120639"/>
            <a:ext cx="10287001" cy="45719"/>
          </a:xfrm>
          <a:prstGeom prst="rect">
            <a:avLst/>
          </a:prstGeom>
          <a:solidFill>
            <a:srgbClr val="FFFFFF"/>
          </a:solidFill>
        </p:spPr>
      </p:sp>
      <p:sp>
        <p:nvSpPr>
          <p:cNvPr id="4" name="AutoShape 4"/>
          <p:cNvSpPr/>
          <p:nvPr/>
        </p:nvSpPr>
        <p:spPr>
          <a:xfrm rot="-5400000">
            <a:off x="-463662" y="7328887"/>
            <a:ext cx="2422566" cy="9525"/>
          </a:xfrm>
          <a:prstGeom prst="rect">
            <a:avLst/>
          </a:prstGeom>
          <a:solidFill>
            <a:srgbClr val="FFFFFF"/>
          </a:solidFill>
        </p:spPr>
      </p:sp>
      <p:sp>
        <p:nvSpPr>
          <p:cNvPr id="5" name="Freeform 5"/>
          <p:cNvSpPr/>
          <p:nvPr/>
        </p:nvSpPr>
        <p:spPr>
          <a:xfrm>
            <a:off x="11800308" y="762510"/>
            <a:ext cx="3026031" cy="2905519"/>
          </a:xfrm>
          <a:custGeom>
            <a:avLst/>
            <a:gdLst/>
            <a:ahLst/>
            <a:cxnLst/>
            <a:rect l="l" t="t" r="r" b="b"/>
            <a:pathLst>
              <a:path w="5801481" h="5743698">
                <a:moveTo>
                  <a:pt x="0" y="0"/>
                </a:moveTo>
                <a:lnTo>
                  <a:pt x="5801482" y="0"/>
                </a:lnTo>
                <a:lnTo>
                  <a:pt x="5801482" y="5743697"/>
                </a:lnTo>
                <a:lnTo>
                  <a:pt x="0" y="5743697"/>
                </a:lnTo>
                <a:lnTo>
                  <a:pt x="0" y="0"/>
                </a:lnTo>
                <a:close/>
              </a:path>
            </a:pathLst>
          </a:custGeom>
          <a:blipFill>
            <a:blip r:embed="rId2"/>
            <a:stretch>
              <a:fillRect/>
            </a:stretch>
          </a:blipFill>
        </p:spPr>
      </p:sp>
      <p:grpSp>
        <p:nvGrpSpPr>
          <p:cNvPr id="6" name="Group 6"/>
          <p:cNvGrpSpPr/>
          <p:nvPr/>
        </p:nvGrpSpPr>
        <p:grpSpPr>
          <a:xfrm>
            <a:off x="2281284" y="1028700"/>
            <a:ext cx="7897117" cy="3688597"/>
            <a:chOff x="0" y="0"/>
            <a:chExt cx="10529489" cy="4918129"/>
          </a:xfrm>
        </p:grpSpPr>
        <p:sp>
          <p:nvSpPr>
            <p:cNvPr id="7" name="TextBox 7"/>
            <p:cNvSpPr txBox="1"/>
            <p:nvPr/>
          </p:nvSpPr>
          <p:spPr>
            <a:xfrm>
              <a:off x="0" y="2578751"/>
              <a:ext cx="6978365" cy="2339378"/>
            </a:xfrm>
            <a:prstGeom prst="rect">
              <a:avLst/>
            </a:prstGeom>
          </p:spPr>
          <p:txBody>
            <a:bodyPr lIns="0" tIns="0" rIns="0" bIns="0" rtlCol="0" anchor="t">
              <a:spAutoFit/>
            </a:bodyPr>
            <a:lstStyle/>
            <a:p>
              <a:pPr>
                <a:lnSpc>
                  <a:spcPts val="12660"/>
                </a:lnSpc>
              </a:pPr>
              <a:r>
                <a:rPr lang="en-US" sz="13326" dirty="0">
                  <a:solidFill>
                    <a:srgbClr val="F6B032"/>
                  </a:solidFill>
                  <a:latin typeface="Open Sauce Heavy"/>
                </a:rPr>
                <a:t>2K24</a:t>
              </a:r>
            </a:p>
          </p:txBody>
        </p:sp>
        <p:sp>
          <p:nvSpPr>
            <p:cNvPr id="8" name="TextBox 8"/>
            <p:cNvSpPr txBox="1"/>
            <p:nvPr/>
          </p:nvSpPr>
          <p:spPr>
            <a:xfrm>
              <a:off x="0" y="323850"/>
              <a:ext cx="10529489" cy="2339378"/>
            </a:xfrm>
            <a:prstGeom prst="rect">
              <a:avLst/>
            </a:prstGeom>
          </p:spPr>
          <p:txBody>
            <a:bodyPr lIns="0" tIns="0" rIns="0" bIns="0" rtlCol="0" anchor="t">
              <a:spAutoFit/>
            </a:bodyPr>
            <a:lstStyle/>
            <a:p>
              <a:pPr algn="just">
                <a:lnSpc>
                  <a:spcPts val="12660"/>
                </a:lnSpc>
              </a:pPr>
              <a:r>
                <a:rPr lang="en-US" sz="13326" dirty="0">
                  <a:solidFill>
                    <a:srgbClr val="FFFFFF"/>
                  </a:solidFill>
                  <a:latin typeface="Open Sauce Heavy"/>
                </a:rPr>
                <a:t>PY-EXPO </a:t>
              </a:r>
            </a:p>
          </p:txBody>
        </p:sp>
      </p:grpSp>
      <p:sp>
        <p:nvSpPr>
          <p:cNvPr id="9" name="TextBox 9"/>
          <p:cNvSpPr txBox="1"/>
          <p:nvPr/>
        </p:nvSpPr>
        <p:spPr>
          <a:xfrm>
            <a:off x="3499105" y="8516358"/>
            <a:ext cx="7639102" cy="447675"/>
          </a:xfrm>
          <a:prstGeom prst="rect">
            <a:avLst/>
          </a:prstGeom>
        </p:spPr>
        <p:txBody>
          <a:bodyPr lIns="0" tIns="0" rIns="0" bIns="0" rtlCol="0" anchor="t">
            <a:spAutoFit/>
          </a:bodyPr>
          <a:lstStyle/>
          <a:p>
            <a:pPr>
              <a:lnSpc>
                <a:spcPts val="3359"/>
              </a:lnSpc>
            </a:pPr>
            <a:r>
              <a:rPr lang="en-US" sz="2799">
                <a:solidFill>
                  <a:srgbClr val="FFFFFF"/>
                </a:solidFill>
                <a:latin typeface="Poppins Light"/>
              </a:rPr>
              <a:t>Genius innovation leaves behind a legacy...</a:t>
            </a:r>
          </a:p>
        </p:txBody>
      </p:sp>
      <p:sp>
        <p:nvSpPr>
          <p:cNvPr id="10" name="TextBox 10"/>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dirty="0">
                <a:solidFill>
                  <a:srgbClr val="FEBF00"/>
                </a:solidFill>
                <a:latin typeface="Open Sauce Heavy"/>
              </a:rPr>
              <a:t>PYEXPO 2K24</a:t>
            </a:r>
          </a:p>
        </p:txBody>
      </p:sp>
      <p:sp>
        <p:nvSpPr>
          <p:cNvPr id="11" name="TextBox 11"/>
          <p:cNvSpPr txBox="1"/>
          <p:nvPr/>
        </p:nvSpPr>
        <p:spPr>
          <a:xfrm>
            <a:off x="2570871" y="4956693"/>
            <a:ext cx="10068804" cy="2500685"/>
          </a:xfrm>
          <a:prstGeom prst="rect">
            <a:avLst/>
          </a:prstGeom>
        </p:spPr>
        <p:txBody>
          <a:bodyPr wrap="square" lIns="0" tIns="0" rIns="0" bIns="0" rtlCol="0" anchor="t">
            <a:spAutoFit/>
          </a:bodyPr>
          <a:lstStyle/>
          <a:p>
            <a:pPr algn="just">
              <a:lnSpc>
                <a:spcPts val="6486"/>
              </a:lnSpc>
            </a:pPr>
            <a:endParaRPr dirty="0"/>
          </a:p>
          <a:p>
            <a:pPr algn="just">
              <a:lnSpc>
                <a:spcPts val="6486"/>
              </a:lnSpc>
            </a:pPr>
            <a:r>
              <a:rPr lang="en-US" sz="6828" dirty="0">
                <a:solidFill>
                  <a:srgbClr val="FFFFFF"/>
                </a:solidFill>
                <a:latin typeface="Open Sauce Heavy"/>
              </a:rPr>
              <a:t>Team ID:</a:t>
            </a:r>
            <a:r>
              <a:rPr lang="en-US" sz="6828" dirty="0">
                <a:solidFill>
                  <a:srgbClr val="F9B632"/>
                </a:solidFill>
                <a:latin typeface="Open Sauce Heavy"/>
              </a:rPr>
              <a:t> T004</a:t>
            </a:r>
          </a:p>
          <a:p>
            <a:pPr algn="just">
              <a:lnSpc>
                <a:spcPts val="6486"/>
              </a:lnSpc>
            </a:pPr>
            <a:r>
              <a:rPr lang="en-US" sz="6828" dirty="0">
                <a:solidFill>
                  <a:srgbClr val="FFFFFF"/>
                </a:solidFill>
                <a:latin typeface="Open Sauce Heavy"/>
              </a:rPr>
              <a:t>Team Name: </a:t>
            </a:r>
            <a:r>
              <a:rPr lang="en-US" sz="6828" dirty="0">
                <a:solidFill>
                  <a:srgbClr val="F9B632"/>
                </a:solidFill>
                <a:latin typeface="Open Sauce Heavy"/>
              </a:rPr>
              <a:t>UCHIHAS</a:t>
            </a:r>
          </a:p>
        </p:txBody>
      </p:sp>
      <p:pic>
        <p:nvPicPr>
          <p:cNvPr id="13" name="Picture 12">
            <a:extLst>
              <a:ext uri="{FF2B5EF4-FFF2-40B4-BE49-F238E27FC236}">
                <a16:creationId xmlns:a16="http://schemas.microsoft.com/office/drawing/2014/main" id="{C3BF7F5C-F7C2-65B7-8DC6-DEDF84E4CD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0787" y="1145741"/>
            <a:ext cx="2403335" cy="2347481"/>
          </a:xfrm>
          <a:prstGeom prst="rect">
            <a:avLst/>
          </a:prstGeom>
        </p:spPr>
      </p:pic>
      <p:sp>
        <p:nvSpPr>
          <p:cNvPr id="14" name="AutoShape 4">
            <a:extLst>
              <a:ext uri="{FF2B5EF4-FFF2-40B4-BE49-F238E27FC236}">
                <a16:creationId xmlns:a16="http://schemas.microsoft.com/office/drawing/2014/main" id="{33DA242E-727E-25A4-589D-F71EA51C14E0}"/>
              </a:ext>
            </a:extLst>
          </p:cNvPr>
          <p:cNvSpPr/>
          <p:nvPr/>
        </p:nvSpPr>
        <p:spPr>
          <a:xfrm rot="-5400000">
            <a:off x="13957280" y="2314720"/>
            <a:ext cx="2422566" cy="9525"/>
          </a:xfrm>
          <a:prstGeom prst="rect">
            <a:avLst/>
          </a:prstGeom>
          <a:solidFill>
            <a:srgbClr val="FFFFFF"/>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09</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53" name="Rectangle 52">
            <a:extLst>
              <a:ext uri="{FF2B5EF4-FFF2-40B4-BE49-F238E27FC236}">
                <a16:creationId xmlns:a16="http://schemas.microsoft.com/office/drawing/2014/main" id="{A0FF221F-E9FE-4807-ABBE-A1CBCE9E3646}"/>
              </a:ext>
            </a:extLst>
          </p:cNvPr>
          <p:cNvSpPr/>
          <p:nvPr/>
        </p:nvSpPr>
        <p:spPr>
          <a:xfrm>
            <a:off x="-1329386" y="4926335"/>
            <a:ext cx="6037498"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dirty="0">
                <a:ln/>
                <a:solidFill>
                  <a:schemeClr val="accent3"/>
                </a:solidFill>
              </a:rPr>
              <a:t>Solution</a:t>
            </a:r>
            <a:endParaRPr lang="en-US" sz="7200" b="1" cap="none" spc="0" dirty="0">
              <a:ln/>
              <a:solidFill>
                <a:schemeClr val="accent3"/>
              </a:solidFill>
              <a:effectLst/>
            </a:endParaRPr>
          </a:p>
        </p:txBody>
      </p:sp>
      <p:grpSp>
        <p:nvGrpSpPr>
          <p:cNvPr id="69" name="Group 68">
            <a:extLst>
              <a:ext uri="{FF2B5EF4-FFF2-40B4-BE49-F238E27FC236}">
                <a16:creationId xmlns:a16="http://schemas.microsoft.com/office/drawing/2014/main" id="{0E18DD8A-B3A2-4F3E-ADA2-31925237E293}"/>
              </a:ext>
            </a:extLst>
          </p:cNvPr>
          <p:cNvGrpSpPr/>
          <p:nvPr/>
        </p:nvGrpSpPr>
        <p:grpSpPr>
          <a:xfrm rot="18046464">
            <a:off x="-3426345" y="1144057"/>
            <a:ext cx="7870834" cy="8955978"/>
            <a:chOff x="6221892" y="921824"/>
            <a:chExt cx="7870834" cy="8955978"/>
          </a:xfrm>
        </p:grpSpPr>
        <p:grpSp>
          <p:nvGrpSpPr>
            <p:cNvPr id="67" name="Group 66">
              <a:extLst>
                <a:ext uri="{FF2B5EF4-FFF2-40B4-BE49-F238E27FC236}">
                  <a16:creationId xmlns:a16="http://schemas.microsoft.com/office/drawing/2014/main" id="{B5C490DA-5915-4CF3-AC0B-BBEE2ACD03E1}"/>
                </a:ext>
              </a:extLst>
            </p:cNvPr>
            <p:cNvGrpSpPr/>
            <p:nvPr/>
          </p:nvGrpSpPr>
          <p:grpSpPr>
            <a:xfrm rot="21406003">
              <a:off x="6221892" y="921824"/>
              <a:ext cx="7870834" cy="8955978"/>
              <a:chOff x="6198454" y="938768"/>
              <a:chExt cx="7870834" cy="8955978"/>
            </a:xfrm>
          </p:grpSpPr>
          <p:sp>
            <p:nvSpPr>
              <p:cNvPr id="43" name="Freeform: Shape 42">
                <a:extLst>
                  <a:ext uri="{FF2B5EF4-FFF2-40B4-BE49-F238E27FC236}">
                    <a16:creationId xmlns:a16="http://schemas.microsoft.com/office/drawing/2014/main" id="{A84F10A2-9875-4DBB-A7C7-A0223287D9E2}"/>
                  </a:ext>
                </a:extLst>
              </p:cNvPr>
              <p:cNvSpPr/>
              <p:nvPr/>
            </p:nvSpPr>
            <p:spPr>
              <a:xfrm>
                <a:off x="9988910" y="1332336"/>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45" name="Freeform: Shape 44">
                <a:extLst>
                  <a:ext uri="{FF2B5EF4-FFF2-40B4-BE49-F238E27FC236}">
                    <a16:creationId xmlns:a16="http://schemas.microsoft.com/office/drawing/2014/main" id="{31EE68F9-58BB-49D1-8346-9ECF8A082287}"/>
                  </a:ext>
                </a:extLst>
              </p:cNvPr>
              <p:cNvSpPr/>
              <p:nvPr/>
            </p:nvSpPr>
            <p:spPr>
              <a:xfrm>
                <a:off x="11755559" y="3314701"/>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dirty="0"/>
              </a:p>
            </p:txBody>
          </p:sp>
          <p:sp>
            <p:nvSpPr>
              <p:cNvPr id="48" name="Freeform: Shape 47">
                <a:extLst>
                  <a:ext uri="{FF2B5EF4-FFF2-40B4-BE49-F238E27FC236}">
                    <a16:creationId xmlns:a16="http://schemas.microsoft.com/office/drawing/2014/main" id="{9D7D8CC4-4967-48AF-B279-3C23E00FA1B2}"/>
                  </a:ext>
                </a:extLst>
              </p:cNvPr>
              <p:cNvSpPr/>
              <p:nvPr/>
            </p:nvSpPr>
            <p:spPr>
              <a:xfrm>
                <a:off x="10109084" y="6708324"/>
                <a:ext cx="3960204" cy="318642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sp>
            <p:nvSpPr>
              <p:cNvPr id="49" name="Freeform: Shape 48">
                <a:extLst>
                  <a:ext uri="{FF2B5EF4-FFF2-40B4-BE49-F238E27FC236}">
                    <a16:creationId xmlns:a16="http://schemas.microsoft.com/office/drawing/2014/main" id="{8251EF69-52D7-40A0-9A4D-485834B90AF4}"/>
                  </a:ext>
                </a:extLst>
              </p:cNvPr>
              <p:cNvSpPr/>
              <p:nvPr/>
            </p:nvSpPr>
            <p:spPr>
              <a:xfrm rot="17920737">
                <a:off x="7085661" y="1186552"/>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50" name="Freeform: Shape 49">
                <a:extLst>
                  <a:ext uri="{FF2B5EF4-FFF2-40B4-BE49-F238E27FC236}">
                    <a16:creationId xmlns:a16="http://schemas.microsoft.com/office/drawing/2014/main" id="{95F8224A-261E-41B0-88E8-2E44BF71707C}"/>
                  </a:ext>
                </a:extLst>
              </p:cNvPr>
              <p:cNvSpPr/>
              <p:nvPr/>
            </p:nvSpPr>
            <p:spPr>
              <a:xfrm rot="10800000">
                <a:off x="6198454" y="3314700"/>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a:p>
            </p:txBody>
          </p:sp>
          <p:sp>
            <p:nvSpPr>
              <p:cNvPr id="51" name="Freeform: Shape 50">
                <a:extLst>
                  <a:ext uri="{FF2B5EF4-FFF2-40B4-BE49-F238E27FC236}">
                    <a16:creationId xmlns:a16="http://schemas.microsoft.com/office/drawing/2014/main" id="{6CE4E0A2-4745-4301-B33F-493A15C2B545}"/>
                  </a:ext>
                </a:extLst>
              </p:cNvPr>
              <p:cNvSpPr/>
              <p:nvPr/>
            </p:nvSpPr>
            <p:spPr>
              <a:xfrm rot="3646957">
                <a:off x="7109517" y="6369745"/>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grpSp>
        <p:grpSp>
          <p:nvGrpSpPr>
            <p:cNvPr id="68" name="Group 67">
              <a:extLst>
                <a:ext uri="{FF2B5EF4-FFF2-40B4-BE49-F238E27FC236}">
                  <a16:creationId xmlns:a16="http://schemas.microsoft.com/office/drawing/2014/main" id="{FF787BDD-E48B-4BD3-ACE5-F075E3D24F26}"/>
                </a:ext>
              </a:extLst>
            </p:cNvPr>
            <p:cNvGrpSpPr/>
            <p:nvPr/>
          </p:nvGrpSpPr>
          <p:grpSpPr>
            <a:xfrm>
              <a:off x="7132986" y="2562182"/>
              <a:ext cx="5553298" cy="5514581"/>
              <a:chOff x="7132986" y="2562182"/>
              <a:chExt cx="5553298" cy="5514581"/>
            </a:xfrm>
          </p:grpSpPr>
          <p:sp>
            <p:nvSpPr>
              <p:cNvPr id="54" name="Rectangle 53">
                <a:extLst>
                  <a:ext uri="{FF2B5EF4-FFF2-40B4-BE49-F238E27FC236}">
                    <a16:creationId xmlns:a16="http://schemas.microsoft.com/office/drawing/2014/main" id="{C90C34C3-0D15-4672-9B72-BA1608A438CF}"/>
                  </a:ext>
                </a:extLst>
              </p:cNvPr>
              <p:cNvSpPr/>
              <p:nvPr/>
            </p:nvSpPr>
            <p:spPr>
              <a:xfrm rot="1865047">
                <a:off x="8780203" y="2562182"/>
                <a:ext cx="3532908" cy="2022211"/>
              </a:xfrm>
              <a:prstGeom prst="rect">
                <a:avLst/>
              </a:prstGeom>
              <a:noFill/>
            </p:spPr>
            <p:txBody>
              <a:bodyPr wrap="square" lIns="91440" tIns="45720" rIns="91440" bIns="45720">
                <a:prstTxWarp prst="textArchUp">
                  <a:avLst/>
                </a:prstTxWarp>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collection</a:t>
                </a:r>
              </a:p>
            </p:txBody>
          </p:sp>
          <p:sp>
            <p:nvSpPr>
              <p:cNvPr id="58" name="TextBox 57">
                <a:extLst>
                  <a:ext uri="{FF2B5EF4-FFF2-40B4-BE49-F238E27FC236}">
                    <a16:creationId xmlns:a16="http://schemas.microsoft.com/office/drawing/2014/main" id="{6BC4C32E-F10B-402D-BFF6-8920402D1516}"/>
                  </a:ext>
                </a:extLst>
              </p:cNvPr>
              <p:cNvSpPr txBox="1"/>
              <p:nvPr/>
            </p:nvSpPr>
            <p:spPr>
              <a:xfrm rot="5048129">
                <a:off x="10616810" y="4276223"/>
                <a:ext cx="2502596" cy="1410149"/>
              </a:xfrm>
              <a:prstGeom prst="rect">
                <a:avLst/>
              </a:prstGeom>
              <a:noFill/>
            </p:spPr>
            <p:txBody>
              <a:bodyPr wrap="square">
                <a:prstTxWarp prst="textArchUp">
                  <a:avLst/>
                </a:prstTxWarp>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Processing</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0" name="TextBox 59">
                <a:extLst>
                  <a:ext uri="{FF2B5EF4-FFF2-40B4-BE49-F238E27FC236}">
                    <a16:creationId xmlns:a16="http://schemas.microsoft.com/office/drawing/2014/main" id="{3306DA31-6FFC-48A2-90D9-B0EE8F2731FD}"/>
                  </a:ext>
                </a:extLst>
              </p:cNvPr>
              <p:cNvSpPr txBox="1"/>
              <p:nvPr/>
            </p:nvSpPr>
            <p:spPr>
              <a:xfrm rot="8899952">
                <a:off x="10949465" y="7430432"/>
                <a:ext cx="1736819" cy="646331"/>
              </a:xfrm>
              <a:prstGeom prst="rect">
                <a:avLst/>
              </a:prstGeom>
              <a:noFill/>
            </p:spPr>
            <p:txBody>
              <a:bodyPr wrap="square">
                <a:prstTxWarp prst="textArchUp">
                  <a:avLst/>
                </a:prstTxWarp>
                <a:spAutoFit/>
              </a:bodyPr>
              <a:lstStyle/>
              <a:p>
                <a:pPr algn="ctr"/>
                <a:r>
                  <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8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8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Selection</a:t>
                </a:r>
                <a:endParaRPr lang="en-US" sz="8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2" name="TextBox 61">
                <a:extLst>
                  <a:ext uri="{FF2B5EF4-FFF2-40B4-BE49-F238E27FC236}">
                    <a16:creationId xmlns:a16="http://schemas.microsoft.com/office/drawing/2014/main" id="{827E415C-0767-4064-9770-D8571CCBD24B}"/>
                  </a:ext>
                </a:extLst>
              </p:cNvPr>
              <p:cNvSpPr txBox="1"/>
              <p:nvPr/>
            </p:nvSpPr>
            <p:spPr>
              <a:xfrm rot="12717258">
                <a:off x="7681325" y="6257735"/>
                <a:ext cx="2254668"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Training the</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4" name="TextBox 63">
                <a:extLst>
                  <a:ext uri="{FF2B5EF4-FFF2-40B4-BE49-F238E27FC236}">
                    <a16:creationId xmlns:a16="http://schemas.microsoft.com/office/drawing/2014/main" id="{060D4634-CB13-46A6-8E3E-8486F27BFA86}"/>
                  </a:ext>
                </a:extLst>
              </p:cNvPr>
              <p:cNvSpPr txBox="1"/>
              <p:nvPr/>
            </p:nvSpPr>
            <p:spPr>
              <a:xfrm rot="16038116">
                <a:off x="6233993" y="4505751"/>
                <a:ext cx="2875204"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Evaluation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And Validation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6" name="TextBox 65">
                <a:extLst>
                  <a:ext uri="{FF2B5EF4-FFF2-40B4-BE49-F238E27FC236}">
                    <a16:creationId xmlns:a16="http://schemas.microsoft.com/office/drawing/2014/main" id="{6F4AD8C1-FDB2-4523-AB3A-D14ADFF2014A}"/>
                  </a:ext>
                </a:extLst>
              </p:cNvPr>
              <p:cNvSpPr txBox="1"/>
              <p:nvPr/>
            </p:nvSpPr>
            <p:spPr>
              <a:xfrm rot="19298568">
                <a:off x="7706521" y="2787330"/>
                <a:ext cx="1925074" cy="523018"/>
              </a:xfrm>
              <a:prstGeom prst="rect">
                <a:avLst/>
              </a:prstGeom>
              <a:noFill/>
            </p:spPr>
            <p:txBody>
              <a:bodyPr wrap="square">
                <a:prstTxWarp prst="textArchUp">
                  <a:avLst/>
                </a:prstTxWarp>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Prediction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Generation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grpSp>
      <p:sp>
        <p:nvSpPr>
          <p:cNvPr id="2" name="Rectangle 1">
            <a:extLst>
              <a:ext uri="{FF2B5EF4-FFF2-40B4-BE49-F238E27FC236}">
                <a16:creationId xmlns:a16="http://schemas.microsoft.com/office/drawing/2014/main" id="{E659337B-1852-480A-8CF5-93A1E31BC1EA}"/>
              </a:ext>
            </a:extLst>
          </p:cNvPr>
          <p:cNvSpPr/>
          <p:nvPr/>
        </p:nvSpPr>
        <p:spPr>
          <a:xfrm>
            <a:off x="6299290" y="2904083"/>
            <a:ext cx="9236367" cy="6740307"/>
          </a:xfrm>
          <a:prstGeom prst="rect">
            <a:avLst/>
          </a:prstGeom>
          <a:noFill/>
        </p:spPr>
        <p:txBody>
          <a:bodyPr wrap="square" lIns="91440" tIns="45720" rIns="91440" bIns="45720">
            <a:spAutoFit/>
          </a:bodyPr>
          <a:lstStyle/>
          <a:p>
            <a:r>
              <a:rPr lang="en-US" sz="5400" b="0" i="0" u="sng" dirty="0">
                <a:effectLst/>
                <a:highlight>
                  <a:srgbClr val="800000"/>
                </a:highlight>
                <a:latin typeface="Algerian" panose="04020705040A02060702" pitchFamily="82" charset="0"/>
              </a:rPr>
              <a:t>Model Selection</a:t>
            </a:r>
          </a:p>
          <a:p>
            <a:endParaRPr lang="en-US" sz="5400" u="sng" dirty="0">
              <a:solidFill>
                <a:srgbClr val="ECECEC"/>
              </a:solidFill>
              <a:highlight>
                <a:srgbClr val="800000"/>
              </a:highlight>
              <a:latin typeface="Söhne"/>
            </a:endParaRPr>
          </a:p>
          <a:p>
            <a:r>
              <a:rPr lang="en-US" sz="5400" b="0" i="0" dirty="0">
                <a:solidFill>
                  <a:srgbClr val="D1D5DB"/>
                </a:solidFill>
                <a:effectLst/>
                <a:latin typeface="__Inter_aaf875"/>
              </a:rPr>
              <a:t> </a:t>
            </a:r>
            <a:r>
              <a:rPr lang="en-US" sz="5400" b="0" i="0" dirty="0">
                <a:solidFill>
                  <a:srgbClr val="D1D5DB"/>
                </a:solidFill>
                <a:effectLst/>
                <a:latin typeface="Agency FB" panose="020B0503020202020204" pitchFamily="34" charset="0"/>
              </a:rPr>
              <a:t>Explore various machine learning algorithms suitable for the prediction task. But we are using </a:t>
            </a:r>
            <a:r>
              <a:rPr lang="en-US" sz="5400" b="0" i="0" dirty="0">
                <a:solidFill>
                  <a:srgbClr val="D1D5DB"/>
                </a:solidFill>
                <a:effectLst/>
                <a:highlight>
                  <a:srgbClr val="800000"/>
                </a:highlight>
                <a:latin typeface="Agency FB" panose="020B0503020202020204" pitchFamily="34" charset="0"/>
              </a:rPr>
              <a:t>logistics</a:t>
            </a:r>
            <a:r>
              <a:rPr lang="en-US" sz="5400" b="0" i="0" dirty="0">
                <a:solidFill>
                  <a:srgbClr val="D1D5DB"/>
                </a:solidFill>
                <a:effectLst/>
                <a:latin typeface="Agency FB" panose="020B0503020202020204" pitchFamily="34" charset="0"/>
              </a:rPr>
              <a:t> </a:t>
            </a:r>
            <a:r>
              <a:rPr lang="en-US" sz="5400" b="0" i="0" dirty="0" err="1">
                <a:solidFill>
                  <a:srgbClr val="D1D5DB"/>
                </a:solidFill>
                <a:effectLst/>
                <a:highlight>
                  <a:srgbClr val="800000"/>
                </a:highlight>
                <a:latin typeface="Agency FB" panose="020B0503020202020204" pitchFamily="34" charset="0"/>
              </a:rPr>
              <a:t>regreassion</a:t>
            </a:r>
            <a:r>
              <a:rPr lang="en-US" sz="5400" b="0" i="0" dirty="0">
                <a:solidFill>
                  <a:srgbClr val="D1D5DB"/>
                </a:solidFill>
                <a:effectLst/>
                <a:latin typeface="Agency FB" panose="020B0503020202020204" pitchFamily="34" charset="0"/>
              </a:rPr>
              <a:t> algorithms to set the models.</a:t>
            </a:r>
          </a:p>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343419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10</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53" name="Rectangle 52">
            <a:extLst>
              <a:ext uri="{FF2B5EF4-FFF2-40B4-BE49-F238E27FC236}">
                <a16:creationId xmlns:a16="http://schemas.microsoft.com/office/drawing/2014/main" id="{A0FF221F-E9FE-4807-ABBE-A1CBCE9E3646}"/>
              </a:ext>
            </a:extLst>
          </p:cNvPr>
          <p:cNvSpPr/>
          <p:nvPr/>
        </p:nvSpPr>
        <p:spPr>
          <a:xfrm>
            <a:off x="-1309829" y="4896080"/>
            <a:ext cx="6037498"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dirty="0">
                <a:ln/>
                <a:solidFill>
                  <a:schemeClr val="accent3"/>
                </a:solidFill>
              </a:rPr>
              <a:t>Solution</a:t>
            </a:r>
            <a:endParaRPr lang="en-US" sz="7200" b="1" cap="none" spc="0" dirty="0">
              <a:ln/>
              <a:solidFill>
                <a:schemeClr val="accent3"/>
              </a:solidFill>
              <a:effectLst/>
            </a:endParaRPr>
          </a:p>
        </p:txBody>
      </p:sp>
      <p:grpSp>
        <p:nvGrpSpPr>
          <p:cNvPr id="69" name="Group 68">
            <a:extLst>
              <a:ext uri="{FF2B5EF4-FFF2-40B4-BE49-F238E27FC236}">
                <a16:creationId xmlns:a16="http://schemas.microsoft.com/office/drawing/2014/main" id="{0E18DD8A-B3A2-4F3E-ADA2-31925237E293}"/>
              </a:ext>
            </a:extLst>
          </p:cNvPr>
          <p:cNvGrpSpPr/>
          <p:nvPr/>
        </p:nvGrpSpPr>
        <p:grpSpPr>
          <a:xfrm rot="14030747">
            <a:off x="-3016014" y="40285"/>
            <a:ext cx="7293923" cy="10201781"/>
            <a:chOff x="6249972" y="937313"/>
            <a:chExt cx="7293923" cy="9935370"/>
          </a:xfrm>
        </p:grpSpPr>
        <p:grpSp>
          <p:nvGrpSpPr>
            <p:cNvPr id="67" name="Group 66">
              <a:extLst>
                <a:ext uri="{FF2B5EF4-FFF2-40B4-BE49-F238E27FC236}">
                  <a16:creationId xmlns:a16="http://schemas.microsoft.com/office/drawing/2014/main" id="{B5C490DA-5915-4CF3-AC0B-BBEE2ACD03E1}"/>
                </a:ext>
              </a:extLst>
            </p:cNvPr>
            <p:cNvGrpSpPr/>
            <p:nvPr/>
          </p:nvGrpSpPr>
          <p:grpSpPr>
            <a:xfrm rot="21406003">
              <a:off x="6249972" y="937313"/>
              <a:ext cx="7293923" cy="9935370"/>
              <a:chOff x="6198454" y="938768"/>
              <a:chExt cx="7293923" cy="9935370"/>
            </a:xfrm>
          </p:grpSpPr>
          <p:sp>
            <p:nvSpPr>
              <p:cNvPr id="43" name="Freeform: Shape 42">
                <a:extLst>
                  <a:ext uri="{FF2B5EF4-FFF2-40B4-BE49-F238E27FC236}">
                    <a16:creationId xmlns:a16="http://schemas.microsoft.com/office/drawing/2014/main" id="{A84F10A2-9875-4DBB-A7C7-A0223287D9E2}"/>
                  </a:ext>
                </a:extLst>
              </p:cNvPr>
              <p:cNvSpPr/>
              <p:nvPr/>
            </p:nvSpPr>
            <p:spPr>
              <a:xfrm>
                <a:off x="9988910" y="1332336"/>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45" name="Freeform: Shape 44">
                <a:extLst>
                  <a:ext uri="{FF2B5EF4-FFF2-40B4-BE49-F238E27FC236}">
                    <a16:creationId xmlns:a16="http://schemas.microsoft.com/office/drawing/2014/main" id="{31EE68F9-58BB-49D1-8346-9ECF8A082287}"/>
                  </a:ext>
                </a:extLst>
              </p:cNvPr>
              <p:cNvSpPr/>
              <p:nvPr/>
            </p:nvSpPr>
            <p:spPr>
              <a:xfrm>
                <a:off x="11755559" y="3314701"/>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a:p>
            </p:txBody>
          </p:sp>
          <p:sp>
            <p:nvSpPr>
              <p:cNvPr id="48" name="Freeform: Shape 47">
                <a:extLst>
                  <a:ext uri="{FF2B5EF4-FFF2-40B4-BE49-F238E27FC236}">
                    <a16:creationId xmlns:a16="http://schemas.microsoft.com/office/drawing/2014/main" id="{9D7D8CC4-4967-48AF-B279-3C23E00FA1B2}"/>
                  </a:ext>
                </a:extLst>
              </p:cNvPr>
              <p:cNvSpPr/>
              <p:nvPr/>
            </p:nvSpPr>
            <p:spPr>
              <a:xfrm>
                <a:off x="10003585" y="6232548"/>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sp>
            <p:nvSpPr>
              <p:cNvPr id="49" name="Freeform: Shape 48">
                <a:extLst>
                  <a:ext uri="{FF2B5EF4-FFF2-40B4-BE49-F238E27FC236}">
                    <a16:creationId xmlns:a16="http://schemas.microsoft.com/office/drawing/2014/main" id="{8251EF69-52D7-40A0-9A4D-485834B90AF4}"/>
                  </a:ext>
                </a:extLst>
              </p:cNvPr>
              <p:cNvSpPr/>
              <p:nvPr/>
            </p:nvSpPr>
            <p:spPr>
              <a:xfrm rot="17920737">
                <a:off x="7085661" y="1186552"/>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50" name="Freeform: Shape 49">
                <a:extLst>
                  <a:ext uri="{FF2B5EF4-FFF2-40B4-BE49-F238E27FC236}">
                    <a16:creationId xmlns:a16="http://schemas.microsoft.com/office/drawing/2014/main" id="{95F8224A-261E-41B0-88E8-2E44BF71707C}"/>
                  </a:ext>
                </a:extLst>
              </p:cNvPr>
              <p:cNvSpPr/>
              <p:nvPr/>
            </p:nvSpPr>
            <p:spPr>
              <a:xfrm rot="10800000">
                <a:off x="6198454" y="3314700"/>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a:p>
            </p:txBody>
          </p:sp>
          <p:sp>
            <p:nvSpPr>
              <p:cNvPr id="51" name="Freeform: Shape 50">
                <a:extLst>
                  <a:ext uri="{FF2B5EF4-FFF2-40B4-BE49-F238E27FC236}">
                    <a16:creationId xmlns:a16="http://schemas.microsoft.com/office/drawing/2014/main" id="{6CE4E0A2-4745-4301-B33F-493A15C2B545}"/>
                  </a:ext>
                </a:extLst>
              </p:cNvPr>
              <p:cNvSpPr/>
              <p:nvPr/>
            </p:nvSpPr>
            <p:spPr>
              <a:xfrm rot="3646957">
                <a:off x="5960058" y="6971854"/>
                <a:ext cx="4324529" cy="3480039"/>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grpSp>
        <p:grpSp>
          <p:nvGrpSpPr>
            <p:cNvPr id="68" name="Group 67">
              <a:extLst>
                <a:ext uri="{FF2B5EF4-FFF2-40B4-BE49-F238E27FC236}">
                  <a16:creationId xmlns:a16="http://schemas.microsoft.com/office/drawing/2014/main" id="{FF787BDD-E48B-4BD3-ACE5-F075E3D24F26}"/>
                </a:ext>
              </a:extLst>
            </p:cNvPr>
            <p:cNvGrpSpPr/>
            <p:nvPr/>
          </p:nvGrpSpPr>
          <p:grpSpPr>
            <a:xfrm>
              <a:off x="7132986" y="2562182"/>
              <a:ext cx="5440195" cy="6035514"/>
              <a:chOff x="7132986" y="2562182"/>
              <a:chExt cx="5440195" cy="6035514"/>
            </a:xfrm>
          </p:grpSpPr>
          <p:sp>
            <p:nvSpPr>
              <p:cNvPr id="54" name="Rectangle 53">
                <a:extLst>
                  <a:ext uri="{FF2B5EF4-FFF2-40B4-BE49-F238E27FC236}">
                    <a16:creationId xmlns:a16="http://schemas.microsoft.com/office/drawing/2014/main" id="{C90C34C3-0D15-4672-9B72-BA1608A438CF}"/>
                  </a:ext>
                </a:extLst>
              </p:cNvPr>
              <p:cNvSpPr/>
              <p:nvPr/>
            </p:nvSpPr>
            <p:spPr>
              <a:xfrm rot="1865047">
                <a:off x="8780203" y="2562182"/>
                <a:ext cx="3532908" cy="2022211"/>
              </a:xfrm>
              <a:prstGeom prst="rect">
                <a:avLst/>
              </a:prstGeom>
              <a:noFill/>
            </p:spPr>
            <p:txBody>
              <a:bodyPr wrap="square" lIns="91440" tIns="45720" rIns="91440" bIns="45720">
                <a:prstTxWarp prst="textArchUp">
                  <a:avLst/>
                </a:prstTxWarp>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collection</a:t>
                </a:r>
              </a:p>
            </p:txBody>
          </p:sp>
          <p:sp>
            <p:nvSpPr>
              <p:cNvPr id="58" name="TextBox 57">
                <a:extLst>
                  <a:ext uri="{FF2B5EF4-FFF2-40B4-BE49-F238E27FC236}">
                    <a16:creationId xmlns:a16="http://schemas.microsoft.com/office/drawing/2014/main" id="{6BC4C32E-F10B-402D-BFF6-8920402D1516}"/>
                  </a:ext>
                </a:extLst>
              </p:cNvPr>
              <p:cNvSpPr txBox="1"/>
              <p:nvPr/>
            </p:nvSpPr>
            <p:spPr>
              <a:xfrm rot="5048129">
                <a:off x="10616809" y="4276223"/>
                <a:ext cx="2502596" cy="1410149"/>
              </a:xfrm>
              <a:prstGeom prst="rect">
                <a:avLst/>
              </a:prstGeom>
              <a:noFill/>
            </p:spPr>
            <p:txBody>
              <a:bodyPr wrap="square">
                <a:prstTxWarp prst="textArchUp">
                  <a:avLst/>
                </a:prstTxWarp>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Processing</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0" name="TextBox 59">
                <a:extLst>
                  <a:ext uri="{FF2B5EF4-FFF2-40B4-BE49-F238E27FC236}">
                    <a16:creationId xmlns:a16="http://schemas.microsoft.com/office/drawing/2014/main" id="{3306DA31-6FFC-48A2-90D9-B0EE8F2731FD}"/>
                  </a:ext>
                </a:extLst>
              </p:cNvPr>
              <p:cNvSpPr txBox="1"/>
              <p:nvPr/>
            </p:nvSpPr>
            <p:spPr>
              <a:xfrm rot="8899952">
                <a:off x="10157608" y="6712821"/>
                <a:ext cx="1736819" cy="646331"/>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Selection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2" name="TextBox 61">
                <a:extLst>
                  <a:ext uri="{FF2B5EF4-FFF2-40B4-BE49-F238E27FC236}">
                    <a16:creationId xmlns:a16="http://schemas.microsoft.com/office/drawing/2014/main" id="{827E415C-0767-4064-9770-D8571CCBD24B}"/>
                  </a:ext>
                </a:extLst>
              </p:cNvPr>
              <p:cNvSpPr txBox="1"/>
              <p:nvPr/>
            </p:nvSpPr>
            <p:spPr>
              <a:xfrm rot="12380304">
                <a:off x="7641706" y="7520478"/>
                <a:ext cx="2107318" cy="1077218"/>
              </a:xfrm>
              <a:prstGeom prst="rect">
                <a:avLst/>
              </a:prstGeom>
              <a:noFill/>
            </p:spPr>
            <p:txBody>
              <a:bodyPr wrap="square">
                <a:prstTxWarp prst="textArchUp">
                  <a:avLst/>
                </a:prstTxWarp>
                <a:spAutoFit/>
              </a:bodyPr>
              <a:lstStyle/>
              <a:p>
                <a:pPr algn="ctr"/>
                <a:r>
                  <a:rPr lang="en-US"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Training the</a:t>
                </a:r>
                <a:endParaRPr 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4" name="TextBox 63">
                <a:extLst>
                  <a:ext uri="{FF2B5EF4-FFF2-40B4-BE49-F238E27FC236}">
                    <a16:creationId xmlns:a16="http://schemas.microsoft.com/office/drawing/2014/main" id="{060D4634-CB13-46A6-8E3E-8486F27BFA86}"/>
                  </a:ext>
                </a:extLst>
              </p:cNvPr>
              <p:cNvSpPr txBox="1"/>
              <p:nvPr/>
            </p:nvSpPr>
            <p:spPr>
              <a:xfrm rot="16038116">
                <a:off x="6233993" y="4505751"/>
                <a:ext cx="2875204"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Evaluation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And Validation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6" name="TextBox 65">
                <a:extLst>
                  <a:ext uri="{FF2B5EF4-FFF2-40B4-BE49-F238E27FC236}">
                    <a16:creationId xmlns:a16="http://schemas.microsoft.com/office/drawing/2014/main" id="{6F4AD8C1-FDB2-4523-AB3A-D14ADFF2014A}"/>
                  </a:ext>
                </a:extLst>
              </p:cNvPr>
              <p:cNvSpPr txBox="1"/>
              <p:nvPr/>
            </p:nvSpPr>
            <p:spPr>
              <a:xfrm rot="19298568">
                <a:off x="7706521" y="2787330"/>
                <a:ext cx="1925074" cy="523018"/>
              </a:xfrm>
              <a:prstGeom prst="rect">
                <a:avLst/>
              </a:prstGeom>
              <a:noFill/>
            </p:spPr>
            <p:txBody>
              <a:bodyPr wrap="square">
                <a:prstTxWarp prst="textArchUp">
                  <a:avLst/>
                </a:prstTxWarp>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Prediction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Generation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grpSp>
      <p:sp>
        <p:nvSpPr>
          <p:cNvPr id="2" name="Rectangle 1">
            <a:extLst>
              <a:ext uri="{FF2B5EF4-FFF2-40B4-BE49-F238E27FC236}">
                <a16:creationId xmlns:a16="http://schemas.microsoft.com/office/drawing/2014/main" id="{6FFE2B65-720A-4654-9A1E-230D12F536C0}"/>
              </a:ext>
            </a:extLst>
          </p:cNvPr>
          <p:cNvSpPr/>
          <p:nvPr/>
        </p:nvSpPr>
        <p:spPr>
          <a:xfrm>
            <a:off x="6037790" y="1322326"/>
            <a:ext cx="8474365" cy="7571303"/>
          </a:xfrm>
          <a:prstGeom prst="rect">
            <a:avLst/>
          </a:prstGeom>
          <a:noFill/>
        </p:spPr>
        <p:txBody>
          <a:bodyPr wrap="square" lIns="91440" tIns="45720" rIns="91440" bIns="45720">
            <a:spAutoFit/>
          </a:bodyPr>
          <a:lstStyle/>
          <a:p>
            <a:r>
              <a:rPr lang="en-US" sz="5400" b="0" i="0" u="sng" dirty="0">
                <a:effectLst/>
                <a:highlight>
                  <a:srgbClr val="800000"/>
                </a:highlight>
                <a:latin typeface="Algerian" panose="04020705040A02060702" pitchFamily="82" charset="0"/>
              </a:rPr>
              <a:t>Training the Model</a:t>
            </a:r>
            <a:endParaRPr lang="en-US" sz="5400" u="sng" dirty="0">
              <a:highlight>
                <a:srgbClr val="800000"/>
              </a:highlight>
              <a:latin typeface="Algerian" panose="04020705040A02060702" pitchFamily="82" charset="0"/>
            </a:endParaRPr>
          </a:p>
          <a:p>
            <a:endParaRPr lang="en-US" sz="5400" b="0" i="0" u="sng" dirty="0">
              <a:solidFill>
                <a:srgbClr val="ECECEC"/>
              </a:solidFill>
              <a:effectLst/>
              <a:highlight>
                <a:srgbClr val="800000"/>
              </a:highlight>
              <a:latin typeface="Söhne"/>
            </a:endParaRPr>
          </a:p>
          <a:p>
            <a:r>
              <a:rPr lang="en-US" sz="5400" b="0" i="0" dirty="0">
                <a:solidFill>
                  <a:srgbClr val="ECECEC"/>
                </a:solidFill>
                <a:effectLst/>
                <a:latin typeface="Söhne"/>
              </a:rPr>
              <a:t> </a:t>
            </a:r>
            <a:r>
              <a:rPr lang="en-US" sz="5400" b="0" i="0" dirty="0">
                <a:solidFill>
                  <a:srgbClr val="ECECEC"/>
                </a:solidFill>
                <a:effectLst/>
                <a:latin typeface="Agency FB" panose="020B0503020202020204" pitchFamily="34" charset="0"/>
              </a:rPr>
              <a:t>Split the preprocessed data into training and validation sets. Train the selected machine learning model on the training data</a:t>
            </a:r>
            <a:r>
              <a:rPr lang="en-US" sz="5400" b="0" i="0" dirty="0">
                <a:solidFill>
                  <a:srgbClr val="ECECEC"/>
                </a:solidFill>
                <a:effectLst/>
                <a:highlight>
                  <a:srgbClr val="800000"/>
                </a:highlight>
                <a:latin typeface="Agency FB" panose="020B0503020202020204" pitchFamily="34" charset="0"/>
              </a:rPr>
              <a:t>, fine-tuning hyperparameters </a:t>
            </a:r>
            <a:r>
              <a:rPr lang="en-US" sz="5400" b="0" i="0" dirty="0">
                <a:solidFill>
                  <a:srgbClr val="ECECEC"/>
                </a:solidFill>
                <a:effectLst/>
                <a:latin typeface="Agency FB" panose="020B0503020202020204" pitchFamily="34" charset="0"/>
              </a:rPr>
              <a:t>as necessary to optimize performance.</a:t>
            </a:r>
          </a:p>
          <a:p>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29768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11</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53" name="Rectangle 52">
            <a:extLst>
              <a:ext uri="{FF2B5EF4-FFF2-40B4-BE49-F238E27FC236}">
                <a16:creationId xmlns:a16="http://schemas.microsoft.com/office/drawing/2014/main" id="{A0FF221F-E9FE-4807-ABBE-A1CBCE9E3646}"/>
              </a:ext>
            </a:extLst>
          </p:cNvPr>
          <p:cNvSpPr/>
          <p:nvPr/>
        </p:nvSpPr>
        <p:spPr>
          <a:xfrm>
            <a:off x="-1362984" y="5066781"/>
            <a:ext cx="6037498"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dirty="0">
                <a:ln/>
                <a:solidFill>
                  <a:schemeClr val="accent3"/>
                </a:solidFill>
              </a:rPr>
              <a:t>Solution</a:t>
            </a:r>
            <a:endParaRPr lang="en-US" sz="7200" b="1" cap="none" spc="0" dirty="0">
              <a:ln/>
              <a:solidFill>
                <a:schemeClr val="accent3"/>
              </a:solidFill>
              <a:effectLst/>
            </a:endParaRPr>
          </a:p>
        </p:txBody>
      </p:sp>
      <p:grpSp>
        <p:nvGrpSpPr>
          <p:cNvPr id="69" name="Group 68">
            <a:extLst>
              <a:ext uri="{FF2B5EF4-FFF2-40B4-BE49-F238E27FC236}">
                <a16:creationId xmlns:a16="http://schemas.microsoft.com/office/drawing/2014/main" id="{0E18DD8A-B3A2-4F3E-ADA2-31925237E293}"/>
              </a:ext>
            </a:extLst>
          </p:cNvPr>
          <p:cNvGrpSpPr/>
          <p:nvPr/>
        </p:nvGrpSpPr>
        <p:grpSpPr>
          <a:xfrm rot="11015994">
            <a:off x="-3646978" y="1632436"/>
            <a:ext cx="8800152" cy="8108557"/>
            <a:chOff x="4693424" y="981244"/>
            <a:chExt cx="8800152" cy="8108557"/>
          </a:xfrm>
        </p:grpSpPr>
        <p:grpSp>
          <p:nvGrpSpPr>
            <p:cNvPr id="67" name="Group 66">
              <a:extLst>
                <a:ext uri="{FF2B5EF4-FFF2-40B4-BE49-F238E27FC236}">
                  <a16:creationId xmlns:a16="http://schemas.microsoft.com/office/drawing/2014/main" id="{B5C490DA-5915-4CF3-AC0B-BBEE2ACD03E1}"/>
                </a:ext>
              </a:extLst>
            </p:cNvPr>
            <p:cNvGrpSpPr/>
            <p:nvPr/>
          </p:nvGrpSpPr>
          <p:grpSpPr>
            <a:xfrm rot="21406003">
              <a:off x="4693424" y="981244"/>
              <a:ext cx="8800152" cy="8108557"/>
              <a:chOff x="4692225" y="938768"/>
              <a:chExt cx="8800152" cy="8108557"/>
            </a:xfrm>
          </p:grpSpPr>
          <p:sp>
            <p:nvSpPr>
              <p:cNvPr id="43" name="Freeform: Shape 42">
                <a:extLst>
                  <a:ext uri="{FF2B5EF4-FFF2-40B4-BE49-F238E27FC236}">
                    <a16:creationId xmlns:a16="http://schemas.microsoft.com/office/drawing/2014/main" id="{A84F10A2-9875-4DBB-A7C7-A0223287D9E2}"/>
                  </a:ext>
                </a:extLst>
              </p:cNvPr>
              <p:cNvSpPr/>
              <p:nvPr/>
            </p:nvSpPr>
            <p:spPr>
              <a:xfrm>
                <a:off x="9988910" y="1332336"/>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45" name="Freeform: Shape 44">
                <a:extLst>
                  <a:ext uri="{FF2B5EF4-FFF2-40B4-BE49-F238E27FC236}">
                    <a16:creationId xmlns:a16="http://schemas.microsoft.com/office/drawing/2014/main" id="{31EE68F9-58BB-49D1-8346-9ECF8A082287}"/>
                  </a:ext>
                </a:extLst>
              </p:cNvPr>
              <p:cNvSpPr/>
              <p:nvPr/>
            </p:nvSpPr>
            <p:spPr>
              <a:xfrm>
                <a:off x="11755559" y="3314701"/>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a:p>
            </p:txBody>
          </p:sp>
          <p:sp>
            <p:nvSpPr>
              <p:cNvPr id="48" name="Freeform: Shape 47">
                <a:extLst>
                  <a:ext uri="{FF2B5EF4-FFF2-40B4-BE49-F238E27FC236}">
                    <a16:creationId xmlns:a16="http://schemas.microsoft.com/office/drawing/2014/main" id="{9D7D8CC4-4967-48AF-B279-3C23E00FA1B2}"/>
                  </a:ext>
                </a:extLst>
              </p:cNvPr>
              <p:cNvSpPr/>
              <p:nvPr/>
            </p:nvSpPr>
            <p:spPr>
              <a:xfrm>
                <a:off x="10003585" y="6232548"/>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sp>
            <p:nvSpPr>
              <p:cNvPr id="49" name="Freeform: Shape 48">
                <a:extLst>
                  <a:ext uri="{FF2B5EF4-FFF2-40B4-BE49-F238E27FC236}">
                    <a16:creationId xmlns:a16="http://schemas.microsoft.com/office/drawing/2014/main" id="{8251EF69-52D7-40A0-9A4D-485834B90AF4}"/>
                  </a:ext>
                </a:extLst>
              </p:cNvPr>
              <p:cNvSpPr/>
              <p:nvPr/>
            </p:nvSpPr>
            <p:spPr>
              <a:xfrm rot="17920737">
                <a:off x="7085661" y="1186552"/>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50" name="Freeform: Shape 49">
                <a:extLst>
                  <a:ext uri="{FF2B5EF4-FFF2-40B4-BE49-F238E27FC236}">
                    <a16:creationId xmlns:a16="http://schemas.microsoft.com/office/drawing/2014/main" id="{95F8224A-261E-41B0-88E8-2E44BF71707C}"/>
                  </a:ext>
                </a:extLst>
              </p:cNvPr>
              <p:cNvSpPr/>
              <p:nvPr/>
            </p:nvSpPr>
            <p:spPr>
              <a:xfrm rot="10800000">
                <a:off x="4692225" y="2627507"/>
                <a:ext cx="2610140" cy="483653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dirty="0"/>
              </a:p>
            </p:txBody>
          </p:sp>
          <p:sp>
            <p:nvSpPr>
              <p:cNvPr id="51" name="Freeform: Shape 50">
                <a:extLst>
                  <a:ext uri="{FF2B5EF4-FFF2-40B4-BE49-F238E27FC236}">
                    <a16:creationId xmlns:a16="http://schemas.microsoft.com/office/drawing/2014/main" id="{6CE4E0A2-4745-4301-B33F-493A15C2B545}"/>
                  </a:ext>
                </a:extLst>
              </p:cNvPr>
              <p:cNvSpPr/>
              <p:nvPr/>
            </p:nvSpPr>
            <p:spPr>
              <a:xfrm rot="3646957">
                <a:off x="7109517" y="6369745"/>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grpSp>
        <p:grpSp>
          <p:nvGrpSpPr>
            <p:cNvPr id="68" name="Group 67">
              <a:extLst>
                <a:ext uri="{FF2B5EF4-FFF2-40B4-BE49-F238E27FC236}">
                  <a16:creationId xmlns:a16="http://schemas.microsoft.com/office/drawing/2014/main" id="{FF787BDD-E48B-4BD3-ACE5-F075E3D24F26}"/>
                </a:ext>
              </a:extLst>
            </p:cNvPr>
            <p:cNvGrpSpPr/>
            <p:nvPr/>
          </p:nvGrpSpPr>
          <p:grpSpPr>
            <a:xfrm>
              <a:off x="6109419" y="2562182"/>
              <a:ext cx="6463762" cy="4796970"/>
              <a:chOff x="6109419" y="2562182"/>
              <a:chExt cx="6463762" cy="4796970"/>
            </a:xfrm>
          </p:grpSpPr>
          <p:sp>
            <p:nvSpPr>
              <p:cNvPr id="54" name="Rectangle 53">
                <a:extLst>
                  <a:ext uri="{FF2B5EF4-FFF2-40B4-BE49-F238E27FC236}">
                    <a16:creationId xmlns:a16="http://schemas.microsoft.com/office/drawing/2014/main" id="{C90C34C3-0D15-4672-9B72-BA1608A438CF}"/>
                  </a:ext>
                </a:extLst>
              </p:cNvPr>
              <p:cNvSpPr/>
              <p:nvPr/>
            </p:nvSpPr>
            <p:spPr>
              <a:xfrm rot="1865047">
                <a:off x="8780203" y="2562182"/>
                <a:ext cx="3532908" cy="2022211"/>
              </a:xfrm>
              <a:prstGeom prst="rect">
                <a:avLst/>
              </a:prstGeom>
              <a:noFill/>
            </p:spPr>
            <p:txBody>
              <a:bodyPr wrap="square" lIns="91440" tIns="45720" rIns="91440" bIns="45720">
                <a:prstTxWarp prst="textArchUp">
                  <a:avLst/>
                </a:prstTxWarp>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collection</a:t>
                </a:r>
              </a:p>
            </p:txBody>
          </p:sp>
          <p:sp>
            <p:nvSpPr>
              <p:cNvPr id="58" name="TextBox 57">
                <a:extLst>
                  <a:ext uri="{FF2B5EF4-FFF2-40B4-BE49-F238E27FC236}">
                    <a16:creationId xmlns:a16="http://schemas.microsoft.com/office/drawing/2014/main" id="{6BC4C32E-F10B-402D-BFF6-8920402D1516}"/>
                  </a:ext>
                </a:extLst>
              </p:cNvPr>
              <p:cNvSpPr txBox="1"/>
              <p:nvPr/>
            </p:nvSpPr>
            <p:spPr>
              <a:xfrm rot="5048129">
                <a:off x="10616809" y="4276223"/>
                <a:ext cx="2502596" cy="1410149"/>
              </a:xfrm>
              <a:prstGeom prst="rect">
                <a:avLst/>
              </a:prstGeom>
              <a:noFill/>
            </p:spPr>
            <p:txBody>
              <a:bodyPr wrap="square">
                <a:prstTxWarp prst="textArchUp">
                  <a:avLst/>
                </a:prstTxWarp>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Processing</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0" name="TextBox 59">
                <a:extLst>
                  <a:ext uri="{FF2B5EF4-FFF2-40B4-BE49-F238E27FC236}">
                    <a16:creationId xmlns:a16="http://schemas.microsoft.com/office/drawing/2014/main" id="{3306DA31-6FFC-48A2-90D9-B0EE8F2731FD}"/>
                  </a:ext>
                </a:extLst>
              </p:cNvPr>
              <p:cNvSpPr txBox="1"/>
              <p:nvPr/>
            </p:nvSpPr>
            <p:spPr>
              <a:xfrm rot="8899952">
                <a:off x="10157608" y="6712821"/>
                <a:ext cx="1736819" cy="646331"/>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Selection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2" name="TextBox 61">
                <a:extLst>
                  <a:ext uri="{FF2B5EF4-FFF2-40B4-BE49-F238E27FC236}">
                    <a16:creationId xmlns:a16="http://schemas.microsoft.com/office/drawing/2014/main" id="{827E415C-0767-4064-9770-D8571CCBD24B}"/>
                  </a:ext>
                </a:extLst>
              </p:cNvPr>
              <p:cNvSpPr txBox="1"/>
              <p:nvPr/>
            </p:nvSpPr>
            <p:spPr>
              <a:xfrm rot="12717258">
                <a:off x="7681325" y="6257735"/>
                <a:ext cx="2254668"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Training the</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4" name="TextBox 63">
                <a:extLst>
                  <a:ext uri="{FF2B5EF4-FFF2-40B4-BE49-F238E27FC236}">
                    <a16:creationId xmlns:a16="http://schemas.microsoft.com/office/drawing/2014/main" id="{060D4634-CB13-46A6-8E3E-8486F27BFA86}"/>
                  </a:ext>
                </a:extLst>
              </p:cNvPr>
              <p:cNvSpPr txBox="1"/>
              <p:nvPr/>
            </p:nvSpPr>
            <p:spPr>
              <a:xfrm rot="16038116">
                <a:off x="5210426" y="4828256"/>
                <a:ext cx="2875204" cy="1077218"/>
              </a:xfrm>
              <a:prstGeom prst="rect">
                <a:avLst/>
              </a:prstGeom>
              <a:noFill/>
            </p:spPr>
            <p:txBody>
              <a:bodyPr wrap="square">
                <a:prstTxWarp prst="textArchUp">
                  <a:avLst/>
                </a:prstTxWarp>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Evaluation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And Validation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6" name="TextBox 65">
                <a:extLst>
                  <a:ext uri="{FF2B5EF4-FFF2-40B4-BE49-F238E27FC236}">
                    <a16:creationId xmlns:a16="http://schemas.microsoft.com/office/drawing/2014/main" id="{6F4AD8C1-FDB2-4523-AB3A-D14ADFF2014A}"/>
                  </a:ext>
                </a:extLst>
              </p:cNvPr>
              <p:cNvSpPr txBox="1"/>
              <p:nvPr/>
            </p:nvSpPr>
            <p:spPr>
              <a:xfrm rot="19298568">
                <a:off x="7706521" y="2787330"/>
                <a:ext cx="1925074" cy="523018"/>
              </a:xfrm>
              <a:prstGeom prst="rect">
                <a:avLst/>
              </a:prstGeom>
              <a:noFill/>
            </p:spPr>
            <p:txBody>
              <a:bodyPr wrap="square">
                <a:prstTxWarp prst="textArchUp">
                  <a:avLst/>
                </a:prstTxWarp>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Prediction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Generation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grpSp>
      <p:sp>
        <p:nvSpPr>
          <p:cNvPr id="2" name="Rectangle 1">
            <a:extLst>
              <a:ext uri="{FF2B5EF4-FFF2-40B4-BE49-F238E27FC236}">
                <a16:creationId xmlns:a16="http://schemas.microsoft.com/office/drawing/2014/main" id="{91AABFCC-07C2-4623-88BE-B45C14245283}"/>
              </a:ext>
            </a:extLst>
          </p:cNvPr>
          <p:cNvSpPr/>
          <p:nvPr/>
        </p:nvSpPr>
        <p:spPr>
          <a:xfrm>
            <a:off x="5947623" y="118973"/>
            <a:ext cx="8672050" cy="10064294"/>
          </a:xfrm>
          <a:prstGeom prst="rect">
            <a:avLst/>
          </a:prstGeom>
          <a:noFill/>
        </p:spPr>
        <p:txBody>
          <a:bodyPr wrap="square" lIns="91440" tIns="45720" rIns="91440" bIns="45720">
            <a:spAutoFit/>
          </a:bodyPr>
          <a:lstStyle/>
          <a:p>
            <a:pPr algn="ctr"/>
            <a:r>
              <a:rPr lang="en-US" sz="5400" b="0" i="0" u="sng" dirty="0">
                <a:effectLst/>
                <a:highlight>
                  <a:srgbClr val="800000"/>
                </a:highlight>
                <a:latin typeface="Algerian" panose="04020705040A02060702" pitchFamily="82" charset="0"/>
              </a:rPr>
              <a:t>Evaluation and Validation</a:t>
            </a:r>
          </a:p>
          <a:p>
            <a:pPr algn="ctr"/>
            <a:endParaRPr lang="en-US" sz="5400" u="sng" dirty="0">
              <a:solidFill>
                <a:srgbClr val="ECECEC"/>
              </a:solidFill>
              <a:highlight>
                <a:srgbClr val="800000"/>
              </a:highlight>
              <a:latin typeface="Söhne"/>
            </a:endParaRPr>
          </a:p>
          <a:p>
            <a:r>
              <a:rPr lang="en-US" sz="5400" b="0" i="0" dirty="0">
                <a:solidFill>
                  <a:srgbClr val="ECECEC"/>
                </a:solidFill>
                <a:effectLst/>
                <a:latin typeface="Agency FB" panose="020B0503020202020204" pitchFamily="34" charset="0"/>
              </a:rPr>
              <a:t>Evaluate the </a:t>
            </a:r>
            <a:r>
              <a:rPr lang="en-US" sz="5400" b="0" i="0" dirty="0">
                <a:solidFill>
                  <a:srgbClr val="ECECEC"/>
                </a:solidFill>
                <a:effectLst/>
                <a:highlight>
                  <a:srgbClr val="800000"/>
                </a:highlight>
                <a:latin typeface="Agency FB" panose="020B0503020202020204" pitchFamily="34" charset="0"/>
              </a:rPr>
              <a:t>trained model's performance </a:t>
            </a:r>
            <a:r>
              <a:rPr lang="en-US" sz="5400" b="0" i="0" dirty="0">
                <a:solidFill>
                  <a:srgbClr val="ECECEC"/>
                </a:solidFill>
                <a:effectLst/>
                <a:latin typeface="Agency FB" panose="020B0503020202020204" pitchFamily="34" charset="0"/>
              </a:rPr>
              <a:t>using the validation set and appropriate evaluation metrics, such as accuracy, precision, recall, or F1 score. Validate the model's predictions against actual IPL outcomes to assess its effectiveness and reliability.</a:t>
            </a:r>
          </a:p>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869961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12</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53" name="Rectangle 52">
            <a:extLst>
              <a:ext uri="{FF2B5EF4-FFF2-40B4-BE49-F238E27FC236}">
                <a16:creationId xmlns:a16="http://schemas.microsoft.com/office/drawing/2014/main" id="{A0FF221F-E9FE-4807-ABBE-A1CBCE9E3646}"/>
              </a:ext>
            </a:extLst>
          </p:cNvPr>
          <p:cNvSpPr/>
          <p:nvPr/>
        </p:nvSpPr>
        <p:spPr>
          <a:xfrm>
            <a:off x="-1249167" y="4959154"/>
            <a:ext cx="6037498"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dirty="0">
                <a:ln/>
                <a:solidFill>
                  <a:schemeClr val="accent3"/>
                </a:solidFill>
              </a:rPr>
              <a:t>Solution</a:t>
            </a:r>
            <a:endParaRPr lang="en-US" sz="7200" b="1" cap="none" spc="0" dirty="0">
              <a:ln/>
              <a:solidFill>
                <a:schemeClr val="accent3"/>
              </a:solidFill>
              <a:effectLst/>
            </a:endParaRPr>
          </a:p>
        </p:txBody>
      </p:sp>
      <p:grpSp>
        <p:nvGrpSpPr>
          <p:cNvPr id="69" name="Group 68">
            <a:extLst>
              <a:ext uri="{FF2B5EF4-FFF2-40B4-BE49-F238E27FC236}">
                <a16:creationId xmlns:a16="http://schemas.microsoft.com/office/drawing/2014/main" id="{0E18DD8A-B3A2-4F3E-ADA2-31925237E293}"/>
              </a:ext>
            </a:extLst>
          </p:cNvPr>
          <p:cNvGrpSpPr/>
          <p:nvPr/>
        </p:nvGrpSpPr>
        <p:grpSpPr>
          <a:xfrm rot="7449436">
            <a:off x="-2897619" y="1203003"/>
            <a:ext cx="7293923" cy="9855579"/>
            <a:chOff x="6149185" y="-806863"/>
            <a:chExt cx="7293923" cy="9855579"/>
          </a:xfrm>
        </p:grpSpPr>
        <p:grpSp>
          <p:nvGrpSpPr>
            <p:cNvPr id="67" name="Group 66">
              <a:extLst>
                <a:ext uri="{FF2B5EF4-FFF2-40B4-BE49-F238E27FC236}">
                  <a16:creationId xmlns:a16="http://schemas.microsoft.com/office/drawing/2014/main" id="{B5C490DA-5915-4CF3-AC0B-BBEE2ACD03E1}"/>
                </a:ext>
              </a:extLst>
            </p:cNvPr>
            <p:cNvGrpSpPr/>
            <p:nvPr/>
          </p:nvGrpSpPr>
          <p:grpSpPr>
            <a:xfrm rot="21406003">
              <a:off x="6149185" y="-806863"/>
              <a:ext cx="7293923" cy="9855579"/>
              <a:chOff x="6198454" y="-808254"/>
              <a:chExt cx="7293923" cy="9855579"/>
            </a:xfrm>
          </p:grpSpPr>
          <p:sp>
            <p:nvSpPr>
              <p:cNvPr id="43" name="Freeform: Shape 42">
                <a:extLst>
                  <a:ext uri="{FF2B5EF4-FFF2-40B4-BE49-F238E27FC236}">
                    <a16:creationId xmlns:a16="http://schemas.microsoft.com/office/drawing/2014/main" id="{A84F10A2-9875-4DBB-A7C7-A0223287D9E2}"/>
                  </a:ext>
                </a:extLst>
              </p:cNvPr>
              <p:cNvSpPr/>
              <p:nvPr/>
            </p:nvSpPr>
            <p:spPr>
              <a:xfrm>
                <a:off x="9988910" y="1332336"/>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45" name="Freeform: Shape 44">
                <a:extLst>
                  <a:ext uri="{FF2B5EF4-FFF2-40B4-BE49-F238E27FC236}">
                    <a16:creationId xmlns:a16="http://schemas.microsoft.com/office/drawing/2014/main" id="{31EE68F9-58BB-49D1-8346-9ECF8A082287}"/>
                  </a:ext>
                </a:extLst>
              </p:cNvPr>
              <p:cNvSpPr/>
              <p:nvPr/>
            </p:nvSpPr>
            <p:spPr>
              <a:xfrm>
                <a:off x="11755559" y="3314701"/>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a:p>
            </p:txBody>
          </p:sp>
          <p:sp>
            <p:nvSpPr>
              <p:cNvPr id="48" name="Freeform: Shape 47">
                <a:extLst>
                  <a:ext uri="{FF2B5EF4-FFF2-40B4-BE49-F238E27FC236}">
                    <a16:creationId xmlns:a16="http://schemas.microsoft.com/office/drawing/2014/main" id="{9D7D8CC4-4967-48AF-B279-3C23E00FA1B2}"/>
                  </a:ext>
                </a:extLst>
              </p:cNvPr>
              <p:cNvSpPr/>
              <p:nvPr/>
            </p:nvSpPr>
            <p:spPr>
              <a:xfrm>
                <a:off x="10003585" y="6232548"/>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sp>
            <p:nvSpPr>
              <p:cNvPr id="49" name="Freeform: Shape 48">
                <a:extLst>
                  <a:ext uri="{FF2B5EF4-FFF2-40B4-BE49-F238E27FC236}">
                    <a16:creationId xmlns:a16="http://schemas.microsoft.com/office/drawing/2014/main" id="{8251EF69-52D7-40A0-9A4D-485834B90AF4}"/>
                  </a:ext>
                </a:extLst>
              </p:cNvPr>
              <p:cNvSpPr/>
              <p:nvPr/>
            </p:nvSpPr>
            <p:spPr>
              <a:xfrm rot="17920737">
                <a:off x="5866215" y="-458578"/>
                <a:ext cx="4283187" cy="3583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50" name="Freeform: Shape 49">
                <a:extLst>
                  <a:ext uri="{FF2B5EF4-FFF2-40B4-BE49-F238E27FC236}">
                    <a16:creationId xmlns:a16="http://schemas.microsoft.com/office/drawing/2014/main" id="{95F8224A-261E-41B0-88E8-2E44BF71707C}"/>
                  </a:ext>
                </a:extLst>
              </p:cNvPr>
              <p:cNvSpPr/>
              <p:nvPr/>
            </p:nvSpPr>
            <p:spPr>
              <a:xfrm rot="10800000">
                <a:off x="6198454" y="3314700"/>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a:p>
            </p:txBody>
          </p:sp>
          <p:sp>
            <p:nvSpPr>
              <p:cNvPr id="51" name="Freeform: Shape 50">
                <a:extLst>
                  <a:ext uri="{FF2B5EF4-FFF2-40B4-BE49-F238E27FC236}">
                    <a16:creationId xmlns:a16="http://schemas.microsoft.com/office/drawing/2014/main" id="{6CE4E0A2-4745-4301-B33F-493A15C2B545}"/>
                  </a:ext>
                </a:extLst>
              </p:cNvPr>
              <p:cNvSpPr/>
              <p:nvPr/>
            </p:nvSpPr>
            <p:spPr>
              <a:xfrm rot="3646957">
                <a:off x="7109517" y="6369745"/>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grpSp>
        <p:grpSp>
          <p:nvGrpSpPr>
            <p:cNvPr id="68" name="Group 67">
              <a:extLst>
                <a:ext uri="{FF2B5EF4-FFF2-40B4-BE49-F238E27FC236}">
                  <a16:creationId xmlns:a16="http://schemas.microsoft.com/office/drawing/2014/main" id="{FF787BDD-E48B-4BD3-ACE5-F075E3D24F26}"/>
                </a:ext>
              </a:extLst>
            </p:cNvPr>
            <p:cNvGrpSpPr/>
            <p:nvPr/>
          </p:nvGrpSpPr>
          <p:grpSpPr>
            <a:xfrm>
              <a:off x="6449666" y="1865024"/>
              <a:ext cx="6123515" cy="5494128"/>
              <a:chOff x="6449666" y="1865024"/>
              <a:chExt cx="6123515" cy="5494128"/>
            </a:xfrm>
          </p:grpSpPr>
          <p:sp>
            <p:nvSpPr>
              <p:cNvPr id="54" name="Rectangle 53">
                <a:extLst>
                  <a:ext uri="{FF2B5EF4-FFF2-40B4-BE49-F238E27FC236}">
                    <a16:creationId xmlns:a16="http://schemas.microsoft.com/office/drawing/2014/main" id="{C90C34C3-0D15-4672-9B72-BA1608A438CF}"/>
                  </a:ext>
                </a:extLst>
              </p:cNvPr>
              <p:cNvSpPr/>
              <p:nvPr/>
            </p:nvSpPr>
            <p:spPr>
              <a:xfrm rot="1865047">
                <a:off x="8780203" y="2562182"/>
                <a:ext cx="3532908" cy="2022211"/>
              </a:xfrm>
              <a:prstGeom prst="rect">
                <a:avLst/>
              </a:prstGeom>
              <a:noFill/>
            </p:spPr>
            <p:txBody>
              <a:bodyPr wrap="square" lIns="91440" tIns="45720" rIns="91440" bIns="45720">
                <a:prstTxWarp prst="textArchUp">
                  <a:avLst/>
                </a:prstTxWarp>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collection</a:t>
                </a:r>
              </a:p>
            </p:txBody>
          </p:sp>
          <p:sp>
            <p:nvSpPr>
              <p:cNvPr id="58" name="TextBox 57">
                <a:extLst>
                  <a:ext uri="{FF2B5EF4-FFF2-40B4-BE49-F238E27FC236}">
                    <a16:creationId xmlns:a16="http://schemas.microsoft.com/office/drawing/2014/main" id="{6BC4C32E-F10B-402D-BFF6-8920402D1516}"/>
                  </a:ext>
                </a:extLst>
              </p:cNvPr>
              <p:cNvSpPr txBox="1"/>
              <p:nvPr/>
            </p:nvSpPr>
            <p:spPr>
              <a:xfrm rot="5048129">
                <a:off x="10616809" y="4276223"/>
                <a:ext cx="2502596" cy="1410149"/>
              </a:xfrm>
              <a:prstGeom prst="rect">
                <a:avLst/>
              </a:prstGeom>
              <a:noFill/>
            </p:spPr>
            <p:txBody>
              <a:bodyPr wrap="square">
                <a:prstTxWarp prst="textArchUp">
                  <a:avLst/>
                </a:prstTxWarp>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Processing</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0" name="TextBox 59">
                <a:extLst>
                  <a:ext uri="{FF2B5EF4-FFF2-40B4-BE49-F238E27FC236}">
                    <a16:creationId xmlns:a16="http://schemas.microsoft.com/office/drawing/2014/main" id="{3306DA31-6FFC-48A2-90D9-B0EE8F2731FD}"/>
                  </a:ext>
                </a:extLst>
              </p:cNvPr>
              <p:cNvSpPr txBox="1"/>
              <p:nvPr/>
            </p:nvSpPr>
            <p:spPr>
              <a:xfrm rot="8899952">
                <a:off x="10157608" y="6712821"/>
                <a:ext cx="1736819" cy="646331"/>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Selection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2" name="TextBox 61">
                <a:extLst>
                  <a:ext uri="{FF2B5EF4-FFF2-40B4-BE49-F238E27FC236}">
                    <a16:creationId xmlns:a16="http://schemas.microsoft.com/office/drawing/2014/main" id="{827E415C-0767-4064-9770-D8571CCBD24B}"/>
                  </a:ext>
                </a:extLst>
              </p:cNvPr>
              <p:cNvSpPr txBox="1"/>
              <p:nvPr/>
            </p:nvSpPr>
            <p:spPr>
              <a:xfrm rot="12717258">
                <a:off x="7681325" y="6257735"/>
                <a:ext cx="2254668"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Training the</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4" name="TextBox 63">
                <a:extLst>
                  <a:ext uri="{FF2B5EF4-FFF2-40B4-BE49-F238E27FC236}">
                    <a16:creationId xmlns:a16="http://schemas.microsoft.com/office/drawing/2014/main" id="{060D4634-CB13-46A6-8E3E-8486F27BFA86}"/>
                  </a:ext>
                </a:extLst>
              </p:cNvPr>
              <p:cNvSpPr txBox="1"/>
              <p:nvPr/>
            </p:nvSpPr>
            <p:spPr>
              <a:xfrm rot="16038116">
                <a:off x="6233993" y="4505751"/>
                <a:ext cx="2875204"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Evaluation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And Validation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6" name="TextBox 65">
                <a:extLst>
                  <a:ext uri="{FF2B5EF4-FFF2-40B4-BE49-F238E27FC236}">
                    <a16:creationId xmlns:a16="http://schemas.microsoft.com/office/drawing/2014/main" id="{6F4AD8C1-FDB2-4523-AB3A-D14ADFF2014A}"/>
                  </a:ext>
                </a:extLst>
              </p:cNvPr>
              <p:cNvSpPr txBox="1"/>
              <p:nvPr/>
            </p:nvSpPr>
            <p:spPr>
              <a:xfrm rot="19298568">
                <a:off x="6449666" y="1865024"/>
                <a:ext cx="2804454" cy="523018"/>
              </a:xfrm>
              <a:prstGeom prst="rect">
                <a:avLst/>
              </a:prstGeom>
              <a:noFill/>
            </p:spPr>
            <p:txBody>
              <a:bodyPr wrap="square">
                <a:prstTxWarp prst="textArchUp">
                  <a:avLst/>
                </a:prstTxWarp>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Prediction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Generation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grpSp>
      <p:sp>
        <p:nvSpPr>
          <p:cNvPr id="5" name="Rectangle 4">
            <a:extLst>
              <a:ext uri="{FF2B5EF4-FFF2-40B4-BE49-F238E27FC236}">
                <a16:creationId xmlns:a16="http://schemas.microsoft.com/office/drawing/2014/main" id="{F9D34B0F-0B32-49D0-B7FE-53E87C3B7074}"/>
              </a:ext>
            </a:extLst>
          </p:cNvPr>
          <p:cNvSpPr/>
          <p:nvPr/>
        </p:nvSpPr>
        <p:spPr>
          <a:xfrm>
            <a:off x="6804764" y="1357848"/>
            <a:ext cx="8550567" cy="7571303"/>
          </a:xfrm>
          <a:prstGeom prst="rect">
            <a:avLst/>
          </a:prstGeom>
          <a:noFill/>
        </p:spPr>
        <p:txBody>
          <a:bodyPr wrap="square" lIns="91440" tIns="45720" rIns="91440" bIns="45720">
            <a:spAutoFit/>
          </a:bodyPr>
          <a:lstStyle/>
          <a:p>
            <a:r>
              <a:rPr lang="en-US" sz="5400" b="0" i="0" u="sng" dirty="0">
                <a:effectLst/>
                <a:highlight>
                  <a:srgbClr val="800000"/>
                </a:highlight>
                <a:latin typeface="Algerian" panose="04020705040A02060702" pitchFamily="82" charset="0"/>
              </a:rPr>
              <a:t>Prediction Generation</a:t>
            </a:r>
            <a:endParaRPr lang="en-US" sz="5400" u="sng" dirty="0">
              <a:highlight>
                <a:srgbClr val="800000"/>
              </a:highlight>
              <a:latin typeface="Algerian" panose="04020705040A02060702" pitchFamily="82" charset="0"/>
            </a:endParaRPr>
          </a:p>
          <a:p>
            <a:endParaRPr lang="en-US" sz="5400" b="0" i="0" u="sng" dirty="0">
              <a:solidFill>
                <a:srgbClr val="ECECEC"/>
              </a:solidFill>
              <a:effectLst/>
              <a:highlight>
                <a:srgbClr val="800000"/>
              </a:highlight>
              <a:latin typeface="Söhne"/>
            </a:endParaRPr>
          </a:p>
          <a:p>
            <a:r>
              <a:rPr lang="en-US" sz="5400" b="0" i="0" dirty="0">
                <a:solidFill>
                  <a:srgbClr val="ECECEC"/>
                </a:solidFill>
                <a:effectLst/>
                <a:latin typeface="Agency FB" panose="020B0503020202020204" pitchFamily="34" charset="0"/>
              </a:rPr>
              <a:t>Utilize the trained model to generate predictions for the IPL 2024 tournament winner based on input features such as player form, </a:t>
            </a:r>
            <a:r>
              <a:rPr lang="en-US" sz="5400" b="0" i="0" dirty="0">
                <a:solidFill>
                  <a:srgbClr val="ECECEC"/>
                </a:solidFill>
                <a:effectLst/>
                <a:highlight>
                  <a:srgbClr val="800000"/>
                </a:highlight>
                <a:latin typeface="Agency FB" panose="020B0503020202020204" pitchFamily="34" charset="0"/>
              </a:rPr>
              <a:t>team strategies, </a:t>
            </a:r>
            <a:r>
              <a:rPr lang="en-US" sz="5400" b="0" i="0" dirty="0">
                <a:solidFill>
                  <a:srgbClr val="ECECEC"/>
                </a:solidFill>
                <a:effectLst/>
                <a:latin typeface="Agency FB" panose="020B0503020202020204" pitchFamily="34" charset="0"/>
              </a:rPr>
              <a:t>historical trends, and other influencing factors.</a:t>
            </a:r>
          </a:p>
          <a:p>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173302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flipV="1">
            <a:off x="-3656602" y="5120639"/>
            <a:ext cx="10287001" cy="45719"/>
          </a:xfrm>
          <a:prstGeom prst="rect">
            <a:avLst/>
          </a:prstGeom>
          <a:solidFill>
            <a:srgbClr val="FFFFFF"/>
          </a:solidFill>
        </p:spPr>
      </p:sp>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13</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AutoShape 6"/>
          <p:cNvSpPr/>
          <p:nvPr/>
        </p:nvSpPr>
        <p:spPr>
          <a:xfrm rot="-5400000">
            <a:off x="-463662" y="7328887"/>
            <a:ext cx="2422566" cy="9525"/>
          </a:xfrm>
          <a:prstGeom prst="rect">
            <a:avLst/>
          </a:prstGeom>
          <a:solidFill>
            <a:srgbClr val="FFFFFF"/>
          </a:solidFill>
        </p:spPr>
      </p:sp>
      <p:sp>
        <p:nvSpPr>
          <p:cNvPr id="20" name="TextBox 19">
            <a:extLst>
              <a:ext uri="{FF2B5EF4-FFF2-40B4-BE49-F238E27FC236}">
                <a16:creationId xmlns:a16="http://schemas.microsoft.com/office/drawing/2014/main" id="{DF8C9BD1-8C03-4CEB-932B-A72F2E302ADB}"/>
              </a:ext>
            </a:extLst>
          </p:cNvPr>
          <p:cNvSpPr txBox="1"/>
          <p:nvPr/>
        </p:nvSpPr>
        <p:spPr>
          <a:xfrm>
            <a:off x="2236653" y="1409700"/>
            <a:ext cx="9144000" cy="938719"/>
          </a:xfrm>
          <a:prstGeom prst="rect">
            <a:avLst/>
          </a:prstGeom>
          <a:noFill/>
        </p:spPr>
        <p:txBody>
          <a:bodyPr wrap="square">
            <a:spAutoFit/>
          </a:bodyPr>
          <a:lstStyle/>
          <a:p>
            <a:pPr>
              <a:lnSpc>
                <a:spcPts val="6608"/>
              </a:lnSpc>
            </a:pPr>
            <a:r>
              <a:rPr lang="en-US" sz="6600" u="sng" dirty="0">
                <a:solidFill>
                  <a:srgbClr val="F6B032"/>
                </a:solidFill>
                <a:latin typeface="Open Sauce Heavy"/>
              </a:rPr>
              <a:t>Technology Stack</a:t>
            </a:r>
          </a:p>
        </p:txBody>
      </p:sp>
      <p:sp>
        <p:nvSpPr>
          <p:cNvPr id="22" name="TextBox 21">
            <a:extLst>
              <a:ext uri="{FF2B5EF4-FFF2-40B4-BE49-F238E27FC236}">
                <a16:creationId xmlns:a16="http://schemas.microsoft.com/office/drawing/2014/main" id="{F80DD0A9-75CF-4171-9841-A5A4D299826B}"/>
              </a:ext>
            </a:extLst>
          </p:cNvPr>
          <p:cNvSpPr txBox="1"/>
          <p:nvPr/>
        </p:nvSpPr>
        <p:spPr>
          <a:xfrm>
            <a:off x="2514600" y="3159846"/>
            <a:ext cx="15316200" cy="6800413"/>
          </a:xfrm>
          <a:prstGeom prst="rect">
            <a:avLst/>
          </a:prstGeom>
          <a:noFill/>
        </p:spPr>
        <p:txBody>
          <a:bodyPr wrap="square">
            <a:spAutoFit/>
          </a:bodyPr>
          <a:lstStyle/>
          <a:p>
            <a:pPr>
              <a:buFont typeface="+mj-lt"/>
              <a:buAutoNum type="arabicPeriod"/>
            </a:pPr>
            <a:r>
              <a:rPr lang="en-US" sz="4800" b="0" i="0" dirty="0">
                <a:solidFill>
                  <a:srgbClr val="ECECEC"/>
                </a:solidFill>
                <a:effectLst/>
                <a:latin typeface="Algerian" panose="04020705040A02060702" pitchFamily="82" charset="0"/>
              </a:rPr>
              <a:t>Programming Language:</a:t>
            </a:r>
          </a:p>
          <a:p>
            <a:pPr marL="742950" lvl="1" indent="-285750">
              <a:buFont typeface="+mj-lt"/>
              <a:buAutoNum type="arabicPeriod"/>
            </a:pPr>
            <a:r>
              <a:rPr lang="en-US" sz="4800" b="0" i="0" dirty="0">
                <a:solidFill>
                  <a:srgbClr val="ECECEC"/>
                </a:solidFill>
                <a:effectLst/>
                <a:latin typeface="Agency FB" panose="020B0503020202020204" pitchFamily="34" charset="0"/>
              </a:rPr>
              <a:t>Python</a:t>
            </a:r>
          </a:p>
          <a:p>
            <a:pPr marL="742950" lvl="1" indent="-285750">
              <a:buFont typeface="+mj-lt"/>
              <a:buAutoNum type="arabicPeriod"/>
            </a:pPr>
            <a:endParaRPr lang="en-US" sz="4800" b="0" i="0" dirty="0">
              <a:solidFill>
                <a:srgbClr val="ECECEC"/>
              </a:solidFill>
              <a:effectLst/>
              <a:latin typeface="Agency FB" panose="020B0503020202020204" pitchFamily="34" charset="0"/>
            </a:endParaRPr>
          </a:p>
          <a:p>
            <a:pPr>
              <a:buFont typeface="+mj-lt"/>
              <a:buAutoNum type="arabicPeriod"/>
            </a:pPr>
            <a:r>
              <a:rPr lang="en-US" sz="4800" b="0" i="0" dirty="0">
                <a:solidFill>
                  <a:srgbClr val="ECECEC"/>
                </a:solidFill>
                <a:effectLst/>
                <a:latin typeface="Algerian" panose="04020705040A02060702" pitchFamily="82" charset="0"/>
              </a:rPr>
              <a:t>Data Processing ,Analysis and visualization:</a:t>
            </a:r>
          </a:p>
          <a:p>
            <a:pPr marL="742950" lvl="1" indent="-285750">
              <a:buFont typeface="+mj-lt"/>
              <a:buAutoNum type="arabicPeriod"/>
            </a:pPr>
            <a:r>
              <a:rPr lang="en-US" sz="4800" b="0" i="0" dirty="0">
                <a:solidFill>
                  <a:srgbClr val="ECECEC"/>
                </a:solidFill>
                <a:effectLst/>
                <a:latin typeface="Agency FB" panose="020B0503020202020204" pitchFamily="34" charset="0"/>
              </a:rPr>
              <a:t>Pandas</a:t>
            </a:r>
          </a:p>
          <a:p>
            <a:pPr marL="742950" lvl="1" indent="-285750">
              <a:buFont typeface="+mj-lt"/>
              <a:buAutoNum type="arabicPeriod"/>
            </a:pPr>
            <a:endParaRPr lang="en-US" sz="4800" b="0" i="0" dirty="0">
              <a:solidFill>
                <a:srgbClr val="ECECEC"/>
              </a:solidFill>
              <a:effectLst/>
              <a:latin typeface="Agency FB" panose="020B0503020202020204" pitchFamily="34" charset="0"/>
            </a:endParaRPr>
          </a:p>
          <a:p>
            <a:pPr marL="742950" lvl="1" indent="-285750">
              <a:buFont typeface="+mj-lt"/>
              <a:buAutoNum type="arabicPeriod"/>
            </a:pPr>
            <a:r>
              <a:rPr lang="en-US" sz="4800" b="0" i="0" dirty="0">
                <a:solidFill>
                  <a:srgbClr val="ECECEC"/>
                </a:solidFill>
                <a:effectLst/>
                <a:latin typeface="Agency FB" panose="020B0503020202020204" pitchFamily="34" charset="0"/>
              </a:rPr>
              <a:t>NumPy</a:t>
            </a:r>
          </a:p>
          <a:p>
            <a:pPr marL="742950" lvl="1" indent="-285750">
              <a:buFont typeface="+mj-lt"/>
              <a:buAutoNum type="arabicPeriod"/>
            </a:pPr>
            <a:endParaRPr lang="en-US" sz="4800" b="0" i="0" dirty="0">
              <a:solidFill>
                <a:srgbClr val="ECECEC"/>
              </a:solidFill>
              <a:effectLst/>
              <a:latin typeface="Agency FB" panose="020B0503020202020204" pitchFamily="34" charset="0"/>
            </a:endParaRPr>
          </a:p>
          <a:p>
            <a:pPr marL="742950" lvl="1" indent="-285750">
              <a:buFont typeface="+mj-lt"/>
              <a:buAutoNum type="arabicPeriod"/>
            </a:pPr>
            <a:r>
              <a:rPr lang="en-US" sz="4800" dirty="0">
                <a:solidFill>
                  <a:srgbClr val="ECECEC"/>
                </a:solidFill>
                <a:latin typeface="Agency FB" panose="020B0503020202020204" pitchFamily="34" charset="0"/>
              </a:rPr>
              <a:t>Matplotlib</a:t>
            </a:r>
            <a:endParaRPr lang="en-IN" sz="4800" dirty="0">
              <a:latin typeface="Agency FB" panose="020B0503020202020204" pitchFamily="34" charset="0"/>
            </a:endParaRPr>
          </a:p>
        </p:txBody>
      </p:sp>
      <p:pic>
        <p:nvPicPr>
          <p:cNvPr id="5124" name="Picture 4" descr="Python Sticker - Python Stickers">
            <a:extLst>
              <a:ext uri="{FF2B5EF4-FFF2-40B4-BE49-F238E27FC236}">
                <a16:creationId xmlns:a16="http://schemas.microsoft.com/office/drawing/2014/main" id="{D7087467-B02D-42EC-B52D-5CF8BD8A6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924300"/>
            <a:ext cx="1217894" cy="87079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A logo of a bear and a snake&#10;&#10;Description automatically generated">
            <a:extLst>
              <a:ext uri="{FF2B5EF4-FFF2-40B4-BE49-F238E27FC236}">
                <a16:creationId xmlns:a16="http://schemas.microsoft.com/office/drawing/2014/main" id="{60974427-1C2E-499D-8BB7-C409145E9F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1158" y="6297602"/>
            <a:ext cx="3739495" cy="2125223"/>
          </a:xfrm>
          <a:prstGeom prst="rect">
            <a:avLst/>
          </a:prstGeom>
        </p:spPr>
      </p:pic>
      <p:pic>
        <p:nvPicPr>
          <p:cNvPr id="26" name="Picture 25" descr="A close-up of a graph&#10;&#10;Description automatically generated">
            <a:extLst>
              <a:ext uri="{FF2B5EF4-FFF2-40B4-BE49-F238E27FC236}">
                <a16:creationId xmlns:a16="http://schemas.microsoft.com/office/drawing/2014/main" id="{F10D6327-44A4-410F-AFB9-8B1ED23110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43315" y="6293810"/>
            <a:ext cx="3739495" cy="2125223"/>
          </a:xfrm>
          <a:prstGeom prst="rect">
            <a:avLst/>
          </a:prstGeom>
        </p:spPr>
      </p:pic>
      <p:pic>
        <p:nvPicPr>
          <p:cNvPr id="27" name="Picture 26" descr="A blue and white logo&#10;&#10;Description automatically generated">
            <a:extLst>
              <a:ext uri="{FF2B5EF4-FFF2-40B4-BE49-F238E27FC236}">
                <a16:creationId xmlns:a16="http://schemas.microsoft.com/office/drawing/2014/main" id="{8BC9520B-182B-4DE3-82F5-FAA2F602E7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0653" y="6311650"/>
            <a:ext cx="2143125" cy="2107383"/>
          </a:xfrm>
          <a:prstGeom prst="rect">
            <a:avLst/>
          </a:prstGeom>
        </p:spPr>
      </p:pic>
    </p:spTree>
    <p:extLst>
      <p:ext uri="{BB962C8B-B14F-4D97-AF65-F5344CB8AC3E}">
        <p14:creationId xmlns:p14="http://schemas.microsoft.com/office/powerpoint/2010/main" val="107041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flipV="1">
            <a:off x="-3656602" y="5120639"/>
            <a:ext cx="10287001" cy="45719"/>
          </a:xfrm>
          <a:prstGeom prst="rect">
            <a:avLst/>
          </a:prstGeom>
          <a:solidFill>
            <a:srgbClr val="FFFFFF"/>
          </a:solidFill>
        </p:spPr>
      </p:sp>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14</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5" name="TextBox 5"/>
          <p:cNvSpPr txBox="1"/>
          <p:nvPr/>
        </p:nvSpPr>
        <p:spPr>
          <a:xfrm>
            <a:off x="1738891" y="914400"/>
            <a:ext cx="15701384" cy="5150256"/>
          </a:xfrm>
          <a:prstGeom prst="rect">
            <a:avLst/>
          </a:prstGeom>
        </p:spPr>
        <p:txBody>
          <a:bodyPr lIns="0" tIns="0" rIns="0" bIns="0" rtlCol="0" anchor="t">
            <a:spAutoFit/>
          </a:bodyPr>
          <a:lstStyle/>
          <a:p>
            <a:pPr algn="l">
              <a:buFont typeface="+mj-lt"/>
              <a:buAutoNum type="arabicPeriod"/>
            </a:pPr>
            <a:r>
              <a:rPr lang="en-US" sz="4800" b="0" i="0" dirty="0">
                <a:solidFill>
                  <a:srgbClr val="ECECEC"/>
                </a:solidFill>
                <a:effectLst/>
                <a:latin typeface="Algerian" panose="04020705040A02060702" pitchFamily="82" charset="0"/>
              </a:rPr>
              <a:t>Machine Learning Libraries:</a:t>
            </a:r>
          </a:p>
          <a:p>
            <a:pPr marL="742950" lvl="1" indent="-285750" algn="l">
              <a:buFont typeface="+mj-lt"/>
              <a:buAutoNum type="arabicPeriod"/>
            </a:pPr>
            <a:r>
              <a:rPr lang="en-US" sz="4800" b="0" i="0" dirty="0">
                <a:solidFill>
                  <a:srgbClr val="ECECEC"/>
                </a:solidFill>
                <a:effectLst/>
                <a:latin typeface="Agency FB" panose="020B0503020202020204" pitchFamily="34" charset="0"/>
              </a:rPr>
              <a:t>Scikit-learn</a:t>
            </a:r>
          </a:p>
          <a:p>
            <a:pPr marL="742950" lvl="1" indent="-285750" algn="l">
              <a:buFont typeface="+mj-lt"/>
              <a:buAutoNum type="arabicPeriod"/>
            </a:pPr>
            <a:r>
              <a:rPr lang="en-US" sz="4800" b="0" i="0" dirty="0">
                <a:solidFill>
                  <a:srgbClr val="ECECEC"/>
                </a:solidFill>
                <a:effectLst/>
                <a:latin typeface="Agency FB" panose="020B0503020202020204" pitchFamily="34" charset="0"/>
              </a:rPr>
              <a:t>TensorFlow or </a:t>
            </a:r>
            <a:r>
              <a:rPr lang="en-US" sz="4800" b="0" i="0" dirty="0" err="1">
                <a:solidFill>
                  <a:srgbClr val="ECECEC"/>
                </a:solidFill>
                <a:effectLst/>
                <a:latin typeface="Agency FB" panose="020B0503020202020204" pitchFamily="34" charset="0"/>
              </a:rPr>
              <a:t>PyTorch</a:t>
            </a:r>
            <a:endParaRPr lang="en-US" sz="4800" b="0" i="0" dirty="0">
              <a:solidFill>
                <a:srgbClr val="ECECEC"/>
              </a:solidFill>
              <a:effectLst/>
              <a:latin typeface="Agency FB" panose="020B0503020202020204" pitchFamily="34" charset="0"/>
            </a:endParaRPr>
          </a:p>
          <a:p>
            <a:pPr marL="742950" lvl="1" indent="-285750" algn="l">
              <a:buFont typeface="+mj-lt"/>
              <a:buAutoNum type="arabicPeriod"/>
            </a:pPr>
            <a:endParaRPr lang="en-US" sz="4800" b="0" i="0" dirty="0">
              <a:solidFill>
                <a:srgbClr val="ECECEC"/>
              </a:solidFill>
              <a:effectLst/>
              <a:latin typeface="Söhne"/>
            </a:endParaRPr>
          </a:p>
          <a:p>
            <a:pPr algn="l">
              <a:buFont typeface="+mj-lt"/>
              <a:buAutoNum type="arabicPeriod"/>
            </a:pPr>
            <a:r>
              <a:rPr lang="en-US" sz="4800" b="0" i="0" dirty="0">
                <a:solidFill>
                  <a:srgbClr val="ECECEC"/>
                </a:solidFill>
                <a:effectLst/>
                <a:latin typeface="Algerian" panose="04020705040A02060702" pitchFamily="82" charset="0"/>
              </a:rPr>
              <a:t>Web Development:</a:t>
            </a:r>
          </a:p>
          <a:p>
            <a:pPr marL="742950" lvl="1" indent="-285750" algn="l">
              <a:buFont typeface="+mj-lt"/>
              <a:buAutoNum type="arabicPeriod"/>
            </a:pPr>
            <a:r>
              <a:rPr lang="en-US" sz="4800" b="0" i="0" dirty="0">
                <a:solidFill>
                  <a:srgbClr val="ECECEC"/>
                </a:solidFill>
                <a:effectLst/>
                <a:latin typeface="Agency FB" panose="020B0503020202020204" pitchFamily="34" charset="0"/>
              </a:rPr>
              <a:t>Django-FRAMEWORK</a:t>
            </a:r>
            <a:r>
              <a:rPr lang="en-US" sz="4800" b="0" i="0" dirty="0">
                <a:solidFill>
                  <a:srgbClr val="ECECEC"/>
                </a:solidFill>
                <a:effectLst/>
                <a:latin typeface="Söhne"/>
              </a:rPr>
              <a:t>.</a:t>
            </a:r>
          </a:p>
          <a:p>
            <a:pPr algn="just">
              <a:lnSpc>
                <a:spcPts val="5880"/>
              </a:lnSpc>
            </a:pPr>
            <a:endParaRPr lang="en-US" sz="4200" dirty="0">
              <a:solidFill>
                <a:srgbClr val="FFFFFF"/>
              </a:solidFill>
              <a:latin typeface="Poppins"/>
            </a:endParaRPr>
          </a:p>
        </p:txBody>
      </p:sp>
      <p:sp>
        <p:nvSpPr>
          <p:cNvPr id="6" name="AutoShape 6"/>
          <p:cNvSpPr/>
          <p:nvPr/>
        </p:nvSpPr>
        <p:spPr>
          <a:xfrm rot="-5400000">
            <a:off x="-463662" y="7328887"/>
            <a:ext cx="2422566" cy="9525"/>
          </a:xfrm>
          <a:prstGeom prst="rect">
            <a:avLst/>
          </a:prstGeom>
          <a:solidFill>
            <a:srgbClr val="FFFFFF"/>
          </a:solidFill>
        </p:spPr>
      </p:sp>
      <p:pic>
        <p:nvPicPr>
          <p:cNvPr id="7" name="Picture 6" descr="A cricket bat and ball&#10;&#10;Description automatically generated">
            <a:extLst>
              <a:ext uri="{FF2B5EF4-FFF2-40B4-BE49-F238E27FC236}">
                <a16:creationId xmlns:a16="http://schemas.microsoft.com/office/drawing/2014/main" id="{BA3C9A43-6B26-4FB4-8B47-C27756FE4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8805" y="-38100"/>
            <a:ext cx="3228975" cy="3970318"/>
          </a:xfrm>
          <a:prstGeom prst="rect">
            <a:avLst/>
          </a:prstGeom>
        </p:spPr>
      </p:pic>
      <p:pic>
        <p:nvPicPr>
          <p:cNvPr id="8" name="Picture 7" descr="A logo with a snake&#10;&#10;Description automatically generated">
            <a:extLst>
              <a:ext uri="{FF2B5EF4-FFF2-40B4-BE49-F238E27FC236}">
                <a16:creationId xmlns:a16="http://schemas.microsoft.com/office/drawing/2014/main" id="{6355CCD6-195D-4B82-A5F5-63FF25FCC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765" y="5798012"/>
            <a:ext cx="4608782" cy="4488987"/>
          </a:xfrm>
          <a:prstGeom prst="rect">
            <a:avLst/>
          </a:prstGeom>
        </p:spPr>
      </p:pic>
      <p:pic>
        <p:nvPicPr>
          <p:cNvPr id="9" name="Picture 8" descr="A logo with blue and orange circles&#10;&#10;Description automatically generated">
            <a:extLst>
              <a:ext uri="{FF2B5EF4-FFF2-40B4-BE49-F238E27FC236}">
                <a16:creationId xmlns:a16="http://schemas.microsoft.com/office/drawing/2014/main" id="{EA2C2524-4A40-4A1B-9DE1-E0AB25F03E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1547" y="5795265"/>
            <a:ext cx="6566453" cy="2972359"/>
          </a:xfrm>
          <a:prstGeom prst="rect">
            <a:avLst/>
          </a:prstGeom>
        </p:spPr>
      </p:pic>
      <p:pic>
        <p:nvPicPr>
          <p:cNvPr id="10" name="Picture 9" descr="A logo with a letter f&#10;&#10;Description automatically generated">
            <a:extLst>
              <a:ext uri="{FF2B5EF4-FFF2-40B4-BE49-F238E27FC236}">
                <a16:creationId xmlns:a16="http://schemas.microsoft.com/office/drawing/2014/main" id="{285741A4-9D14-44ED-9080-A1CB534541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1709" y="5798013"/>
            <a:ext cx="5586296" cy="4488987"/>
          </a:xfrm>
          <a:prstGeom prst="rect">
            <a:avLst/>
          </a:prstGeom>
        </p:spPr>
      </p:pic>
    </p:spTree>
    <p:extLst>
      <p:ext uri="{BB962C8B-B14F-4D97-AF65-F5344CB8AC3E}">
        <p14:creationId xmlns:p14="http://schemas.microsoft.com/office/powerpoint/2010/main" val="2326948509"/>
      </p:ext>
    </p:extLst>
  </p:cSld>
  <p:clrMapOvr>
    <a:masterClrMapping/>
  </p:clrMapOvr>
  <mc:AlternateContent xmlns:mc="http://schemas.openxmlformats.org/markup-compatibility/2006">
    <mc:Choice xmlns:p14="http://schemas.microsoft.com/office/powerpoint/2010/main" Requires="p14">
      <p:transition spd="slow" p14:dur="2400">
        <p14:honeycomb/>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flipV="1">
            <a:off x="-3656602" y="5120639"/>
            <a:ext cx="10287001" cy="45719"/>
          </a:xfrm>
          <a:prstGeom prst="rect">
            <a:avLst/>
          </a:prstGeom>
          <a:solidFill>
            <a:srgbClr val="FFFFFF"/>
          </a:solidFill>
        </p:spPr>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AutoShape 6"/>
          <p:cNvSpPr/>
          <p:nvPr/>
        </p:nvSpPr>
        <p:spPr>
          <a:xfrm rot="-5400000">
            <a:off x="-463662" y="7328887"/>
            <a:ext cx="2422566" cy="9525"/>
          </a:xfrm>
          <a:prstGeom prst="rect">
            <a:avLst/>
          </a:prstGeom>
          <a:solidFill>
            <a:srgbClr val="FFFFFF"/>
          </a:solidFill>
        </p:spPr>
      </p:sp>
      <p:sp>
        <p:nvSpPr>
          <p:cNvPr id="8" name="TextBox 7">
            <a:extLst>
              <a:ext uri="{FF2B5EF4-FFF2-40B4-BE49-F238E27FC236}">
                <a16:creationId xmlns:a16="http://schemas.microsoft.com/office/drawing/2014/main" id="{75DA2255-86AB-4DB4-95DF-01AF614E2B81}"/>
              </a:ext>
            </a:extLst>
          </p:cNvPr>
          <p:cNvSpPr txBox="1"/>
          <p:nvPr/>
        </p:nvSpPr>
        <p:spPr>
          <a:xfrm>
            <a:off x="1905000" y="1181100"/>
            <a:ext cx="9144000" cy="938719"/>
          </a:xfrm>
          <a:prstGeom prst="rect">
            <a:avLst/>
          </a:prstGeom>
          <a:noFill/>
        </p:spPr>
        <p:txBody>
          <a:bodyPr wrap="square">
            <a:spAutoFit/>
          </a:bodyPr>
          <a:lstStyle/>
          <a:p>
            <a:pPr>
              <a:lnSpc>
                <a:spcPts val="6608"/>
              </a:lnSpc>
            </a:pPr>
            <a:r>
              <a:rPr lang="en-US" sz="6000" u="sng" dirty="0">
                <a:solidFill>
                  <a:srgbClr val="F6B032"/>
                </a:solidFill>
                <a:latin typeface="Open Sauce Heavy"/>
              </a:rPr>
              <a:t>Team Member Details:</a:t>
            </a:r>
          </a:p>
        </p:txBody>
      </p:sp>
      <p:sp>
        <p:nvSpPr>
          <p:cNvPr id="10" name="TextBox 9">
            <a:extLst>
              <a:ext uri="{FF2B5EF4-FFF2-40B4-BE49-F238E27FC236}">
                <a16:creationId xmlns:a16="http://schemas.microsoft.com/office/drawing/2014/main" id="{6F9BB891-2087-47FB-8195-97C24CDAC5F5}"/>
              </a:ext>
            </a:extLst>
          </p:cNvPr>
          <p:cNvSpPr txBox="1"/>
          <p:nvPr/>
        </p:nvSpPr>
        <p:spPr>
          <a:xfrm>
            <a:off x="2590800" y="3848100"/>
            <a:ext cx="9144000" cy="1668983"/>
          </a:xfrm>
          <a:prstGeom prst="rect">
            <a:avLst/>
          </a:prstGeom>
          <a:noFill/>
        </p:spPr>
        <p:txBody>
          <a:bodyPr wrap="square">
            <a:spAutoFit/>
          </a:bodyPr>
          <a:lstStyle/>
          <a:p>
            <a:pPr>
              <a:lnSpc>
                <a:spcPts val="6460"/>
              </a:lnSpc>
            </a:pPr>
            <a:r>
              <a:rPr lang="en-US" sz="4000" dirty="0">
                <a:solidFill>
                  <a:srgbClr val="FFFFFF"/>
                </a:solidFill>
                <a:latin typeface="Open Sauce Heavy"/>
              </a:rPr>
              <a:t>KARTHIK SARAN       	 23AIA47</a:t>
            </a:r>
          </a:p>
          <a:p>
            <a:pPr>
              <a:lnSpc>
                <a:spcPts val="6460"/>
              </a:lnSpc>
            </a:pPr>
            <a:r>
              <a:rPr lang="en-US" sz="4000" dirty="0">
                <a:solidFill>
                  <a:srgbClr val="FFFFFF"/>
                </a:solidFill>
                <a:latin typeface="Open Sauce Heavy"/>
              </a:rPr>
              <a:t>ABISHEK S                      23AIA03</a:t>
            </a:r>
          </a:p>
        </p:txBody>
      </p:sp>
      <p:sp>
        <p:nvSpPr>
          <p:cNvPr id="12" name="TextBox 11">
            <a:extLst>
              <a:ext uri="{FF2B5EF4-FFF2-40B4-BE49-F238E27FC236}">
                <a16:creationId xmlns:a16="http://schemas.microsoft.com/office/drawing/2014/main" id="{79BB06FE-90CC-47D8-A67D-3EC8D10EEDF5}"/>
              </a:ext>
            </a:extLst>
          </p:cNvPr>
          <p:cNvSpPr txBox="1"/>
          <p:nvPr/>
        </p:nvSpPr>
        <p:spPr>
          <a:xfrm>
            <a:off x="2621280" y="3012678"/>
            <a:ext cx="9144000" cy="835422"/>
          </a:xfrm>
          <a:prstGeom prst="rect">
            <a:avLst/>
          </a:prstGeom>
          <a:noFill/>
        </p:spPr>
        <p:txBody>
          <a:bodyPr wrap="square">
            <a:spAutoFit/>
          </a:bodyPr>
          <a:lstStyle/>
          <a:p>
            <a:pPr>
              <a:lnSpc>
                <a:spcPts val="6460"/>
              </a:lnSpc>
            </a:pPr>
            <a:r>
              <a:rPr lang="en-US" sz="4000" dirty="0">
                <a:solidFill>
                  <a:srgbClr val="FFFFFF"/>
                </a:solidFill>
                <a:latin typeface="Open Sauce Heavy"/>
              </a:rPr>
              <a:t>MUSTAFA A (TL)           23AIA57</a:t>
            </a:r>
          </a:p>
        </p:txBody>
      </p:sp>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2009294" y="4820777"/>
            <a:ext cx="15161570" cy="2026205"/>
          </a:xfrm>
          <a:prstGeom prst="rect">
            <a:avLst/>
          </a:prstGeom>
        </p:spPr>
        <p:txBody>
          <a:bodyPr lIns="0" tIns="0" rIns="0" bIns="0" rtlCol="0" anchor="t">
            <a:spAutoFit/>
          </a:bodyPr>
          <a:lstStyle/>
          <a:p>
            <a:pPr>
              <a:lnSpc>
                <a:spcPts val="15205"/>
              </a:lnSpc>
            </a:pPr>
            <a:r>
              <a:rPr lang="en-US" sz="16006">
                <a:solidFill>
                  <a:srgbClr val="FFFFFF"/>
                </a:solidFill>
                <a:latin typeface="Open Sauce Heavy"/>
              </a:rPr>
              <a:t>Thank You</a:t>
            </a:r>
          </a:p>
        </p:txBody>
      </p:sp>
      <p:sp>
        <p:nvSpPr>
          <p:cNvPr id="4" name="TextBox 4"/>
          <p:cNvSpPr txBox="1"/>
          <p:nvPr/>
        </p:nvSpPr>
        <p:spPr>
          <a:xfrm>
            <a:off x="2009294" y="7422064"/>
            <a:ext cx="8358305" cy="1158088"/>
          </a:xfrm>
          <a:prstGeom prst="rect">
            <a:avLst/>
          </a:prstGeom>
        </p:spPr>
        <p:txBody>
          <a:bodyPr lIns="0" tIns="0" rIns="0" bIns="0" rtlCol="0" anchor="t">
            <a:spAutoFit/>
          </a:bodyPr>
          <a:lstStyle/>
          <a:p>
            <a:pPr>
              <a:lnSpc>
                <a:spcPts val="8838"/>
              </a:lnSpc>
            </a:pPr>
            <a:r>
              <a:rPr lang="en-US" sz="9303">
                <a:solidFill>
                  <a:srgbClr val="F6B032"/>
                </a:solidFill>
                <a:latin typeface="Open Sauce Heavy"/>
              </a:rPr>
              <a:t>Any Queries?</a:t>
            </a:r>
          </a:p>
        </p:txBody>
      </p:sp>
      <p:sp>
        <p:nvSpPr>
          <p:cNvPr id="5" name="Freeform 5"/>
          <p:cNvSpPr/>
          <p:nvPr/>
        </p:nvSpPr>
        <p:spPr>
          <a:xfrm>
            <a:off x="14443037" y="1706848"/>
            <a:ext cx="2816263" cy="3331064"/>
          </a:xfrm>
          <a:custGeom>
            <a:avLst/>
            <a:gdLst/>
            <a:ahLst/>
            <a:cxnLst/>
            <a:rect l="l" t="t" r="r" b="b"/>
            <a:pathLst>
              <a:path w="2816263" h="3331064">
                <a:moveTo>
                  <a:pt x="0" y="0"/>
                </a:moveTo>
                <a:lnTo>
                  <a:pt x="2816263" y="0"/>
                </a:lnTo>
                <a:lnTo>
                  <a:pt x="2816263" y="3331064"/>
                </a:lnTo>
                <a:lnTo>
                  <a:pt x="0" y="33310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AutoShape 7">
            <a:extLst>
              <a:ext uri="{FF2B5EF4-FFF2-40B4-BE49-F238E27FC236}">
                <a16:creationId xmlns:a16="http://schemas.microsoft.com/office/drawing/2014/main" id="{9D166974-EE46-A762-85CC-2911225BBAFA}"/>
              </a:ext>
            </a:extLst>
          </p:cNvPr>
          <p:cNvSpPr/>
          <p:nvPr/>
        </p:nvSpPr>
        <p:spPr>
          <a:xfrm rot="-5400000">
            <a:off x="-463662" y="7328887"/>
            <a:ext cx="2422566" cy="9525"/>
          </a:xfrm>
          <a:prstGeom prst="rect">
            <a:avLst/>
          </a:prstGeom>
          <a:solidFill>
            <a:srgbClr val="FFFFFF"/>
          </a:solidFill>
        </p:spPr>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flipV="1">
            <a:off x="-3656602" y="5120639"/>
            <a:ext cx="10287001" cy="45719"/>
          </a:xfrm>
          <a:prstGeom prst="rect">
            <a:avLst/>
          </a:prstGeom>
          <a:solidFill>
            <a:srgbClr val="FFFFFF"/>
          </a:solidFill>
        </p:spPr>
      </p:sp>
      <p:sp>
        <p:nvSpPr>
          <p:cNvPr id="4"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01</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201400" y="-1231"/>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dpi="0" rotWithShape="1">
            <a:blip r:embed="rId2">
              <a:alphaModFix amt="14000"/>
            </a:blip>
            <a:srcRect/>
            <a:stretch>
              <a:fillRect/>
            </a:stretch>
          </a:blipFill>
        </p:spPr>
        <p:txBody>
          <a:bodyPr/>
          <a:lstStyle/>
          <a:p>
            <a:endParaRPr lang="en-GB" dirty="0"/>
          </a:p>
        </p:txBody>
      </p:sp>
      <p:sp>
        <p:nvSpPr>
          <p:cNvPr id="7" name="AutoShape 7"/>
          <p:cNvSpPr/>
          <p:nvPr/>
        </p:nvSpPr>
        <p:spPr>
          <a:xfrm rot="-5400000">
            <a:off x="-463662" y="7328887"/>
            <a:ext cx="2422566" cy="9525"/>
          </a:xfrm>
          <a:prstGeom prst="rect">
            <a:avLst/>
          </a:prstGeom>
          <a:solidFill>
            <a:srgbClr val="FFFFFF"/>
          </a:solidFill>
        </p:spPr>
      </p:sp>
      <p:cxnSp>
        <p:nvCxnSpPr>
          <p:cNvPr id="71" name="Straight Arrow Connector 70">
            <a:extLst>
              <a:ext uri="{FF2B5EF4-FFF2-40B4-BE49-F238E27FC236}">
                <a16:creationId xmlns:a16="http://schemas.microsoft.com/office/drawing/2014/main" id="{D5968FA3-B7CE-4573-A57E-EAF5AAB8A565}"/>
              </a:ext>
            </a:extLst>
          </p:cNvPr>
          <p:cNvCxnSpPr>
            <a:cxnSpLocks/>
          </p:cNvCxnSpPr>
          <p:nvPr/>
        </p:nvCxnSpPr>
        <p:spPr>
          <a:xfrm>
            <a:off x="8172359" y="4813160"/>
            <a:ext cx="1382683" cy="911875"/>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76B5D116-2112-4F48-B012-1725CB9D812D}"/>
                  </a:ext>
                </a:extLst>
              </p:cNvPr>
              <p:cNvGraphicFramePr>
                <a:graphicFrameLocks noChangeAspect="1"/>
              </p:cNvGraphicFramePr>
              <p:nvPr>
                <p:extLst>
                  <p:ext uri="{D42A27DB-BD31-4B8C-83A1-F6EECF244321}">
                    <p14:modId xmlns:p14="http://schemas.microsoft.com/office/powerpoint/2010/main" val="3210764589"/>
                  </p:ext>
                </p:extLst>
              </p:nvPr>
            </p:nvGraphicFramePr>
            <p:xfrm>
              <a:off x="1981200" y="5979094"/>
              <a:ext cx="3466750" cy="3323403"/>
            </p:xfrm>
            <a:graphic>
              <a:graphicData uri="http://schemas.microsoft.com/office/powerpoint/2016/slidezoom">
                <pslz:sldZm>
                  <pslz:sldZmObj sldId="264" cId="1768953495">
                    <pslz:zmPr id="{BBCC6C12-9526-42A6-9D3A-E47750853143}" imageType="cover" transitionDur="1000" showBg="0">
                      <p166:blipFill xmlns:p166="http://schemas.microsoft.com/office/powerpoint/2016/6/main">
                        <a:blip r:embed="rId3"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466750" cy="3323403"/>
                        </a:xfrm>
                        <a:prstGeom prst="rect">
                          <a:avLst/>
                        </a:prstGeom>
                      </p166:spPr>
                    </pslz:zmPr>
                  </pslz:sldZmObj>
                </pslz:sldZm>
              </a:graphicData>
            </a:graphic>
          </p:graphicFrame>
        </mc:Choice>
        <mc:Fallback>
          <p:pic>
            <p:nvPicPr>
              <p:cNvPr id="8" name="Slide Zoom 7">
                <a:hlinkClick r:id="rId4" action="ppaction://hlinksldjump"/>
                <a:extLst>
                  <a:ext uri="{FF2B5EF4-FFF2-40B4-BE49-F238E27FC236}">
                    <a16:creationId xmlns:a16="http://schemas.microsoft.com/office/drawing/2014/main" id="{76B5D116-2112-4F48-B012-1725CB9D812D}"/>
                  </a:ext>
                </a:extLst>
              </p:cNvPr>
              <p:cNvPicPr>
                <a:picLocks noGrp="1" noRot="1" noChangeAspect="1" noMove="1" noResize="1" noEditPoints="1" noAdjustHandles="1" noChangeArrowheads="1" noChangeShapeType="1"/>
              </p:cNvPicPr>
              <p:nvPr/>
            </p:nvPicPr>
            <p:blipFill>
              <a:blip r:embed="rId3" cstate="print">
                <a:extLst>
                  <a:ext uri="{28A0092B-C50C-407E-A947-70E740481C1C}">
                    <a14:useLocalDpi xmlns:a14="http://schemas.microsoft.com/office/drawing/2010/main" val="0"/>
                  </a:ext>
                </a:extLst>
              </a:blip>
              <a:stretch>
                <a:fillRect/>
              </a:stretch>
            </p:blipFill>
            <p:spPr>
              <a:xfrm>
                <a:off x="1981200" y="5979094"/>
                <a:ext cx="3466750" cy="3323403"/>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5E5E5939-68DB-44C5-9F40-92B54F72B015}"/>
                  </a:ext>
                </a:extLst>
              </p:cNvPr>
              <p:cNvGraphicFramePr>
                <a:graphicFrameLocks noChangeAspect="1"/>
              </p:cNvGraphicFramePr>
              <p:nvPr>
                <p:extLst>
                  <p:ext uri="{D42A27DB-BD31-4B8C-83A1-F6EECF244321}">
                    <p14:modId xmlns:p14="http://schemas.microsoft.com/office/powerpoint/2010/main" val="1810610197"/>
                  </p:ext>
                </p:extLst>
              </p:nvPr>
            </p:nvGraphicFramePr>
            <p:xfrm>
              <a:off x="5014240" y="2299150"/>
              <a:ext cx="3466751" cy="3323404"/>
            </p:xfrm>
            <a:graphic>
              <a:graphicData uri="http://schemas.microsoft.com/office/powerpoint/2016/slidezoom">
                <pslz:sldZm>
                  <pslz:sldZmObj sldId="257" cId="0">
                    <pslz:zmPr id="{F04BEAA4-0A43-4D30-8958-33012CC922D4}" imageType="cover" transitionDur="1000" showBg="0">
                      <p166:blipFill xmlns:p166="http://schemas.microsoft.com/office/powerpoint/2016/6/main">
                        <a:blip r:embed="rId5"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466751" cy="3323404"/>
                        </a:xfrm>
                        <a:prstGeom prst="rect">
                          <a:avLst/>
                        </a:prstGeom>
                      </p166:spPr>
                    </pslz:zmPr>
                  </pslz:sldZmObj>
                </pslz:sldZm>
              </a:graphicData>
            </a:graphic>
          </p:graphicFrame>
        </mc:Choice>
        <mc:Fallback>
          <p:pic>
            <p:nvPicPr>
              <p:cNvPr id="10" name="Slide Zoom 9">
                <a:hlinkClick r:id="rId6" action="ppaction://hlinksldjump"/>
                <a:extLst>
                  <a:ext uri="{FF2B5EF4-FFF2-40B4-BE49-F238E27FC236}">
                    <a16:creationId xmlns:a16="http://schemas.microsoft.com/office/drawing/2014/main" id="{5E5E5939-68DB-44C5-9F40-92B54F72B015}"/>
                  </a:ext>
                </a:extLst>
              </p:cNvPr>
              <p:cNvPicPr>
                <a:picLocks noGrp="1" noRot="1" noChangeAspect="1" noMove="1" noResize="1" noEditPoints="1" noAdjustHandles="1" noChangeArrowheads="1" noChangeShapeType="1"/>
              </p:cNvPicPr>
              <p:nvPr/>
            </p:nvPicPr>
            <p:blipFill>
              <a:blip r:embed="rId5" cstate="print">
                <a:extLst>
                  <a:ext uri="{28A0092B-C50C-407E-A947-70E740481C1C}">
                    <a14:useLocalDpi xmlns:a14="http://schemas.microsoft.com/office/drawing/2010/main" val="0"/>
                  </a:ext>
                </a:extLst>
              </a:blip>
              <a:stretch>
                <a:fillRect/>
              </a:stretch>
            </p:blipFill>
            <p:spPr>
              <a:xfrm>
                <a:off x="5014240" y="2299150"/>
                <a:ext cx="3466751" cy="3323404"/>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1F40143C-2B66-4314-9A4D-952F4932952C}"/>
                  </a:ext>
                </a:extLst>
              </p:cNvPr>
              <p:cNvGraphicFramePr>
                <a:graphicFrameLocks noChangeAspect="1"/>
              </p:cNvGraphicFramePr>
              <p:nvPr>
                <p:extLst>
                  <p:ext uri="{D42A27DB-BD31-4B8C-83A1-F6EECF244321}">
                    <p14:modId xmlns:p14="http://schemas.microsoft.com/office/powerpoint/2010/main" val="236684768"/>
                  </p:ext>
                </p:extLst>
              </p:nvPr>
            </p:nvGraphicFramePr>
            <p:xfrm>
              <a:off x="9227728" y="5143498"/>
              <a:ext cx="3123959" cy="2994786"/>
            </p:xfrm>
            <a:graphic>
              <a:graphicData uri="http://schemas.microsoft.com/office/powerpoint/2016/slidezoom">
                <pslz:sldZm>
                  <pslz:sldZmObj sldId="267" cId="3948445325">
                    <pslz:zmPr id="{1AF26669-A4B3-45CC-AEFD-1B9F589D3A8D}" imageType="cover" transitionDur="1000">
                      <p166:blipFill xmlns:p166="http://schemas.microsoft.com/office/powerpoint/2016/6/main">
                        <a:blip r:embed="rId7"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123959" cy="2994786"/>
                        </a:xfrm>
                        <a:prstGeom prst="rect">
                          <a:avLst/>
                        </a:prstGeom>
                        <a:ln w="3175">
                          <a:solidFill>
                            <a:prstClr val="ltGray"/>
                          </a:solidFill>
                        </a:ln>
                      </p166:spPr>
                    </pslz:zmPr>
                  </pslz:sldZmObj>
                </pslz:sldZm>
              </a:graphicData>
            </a:graphic>
          </p:graphicFrame>
        </mc:Choice>
        <mc:Fallback>
          <p:pic>
            <p:nvPicPr>
              <p:cNvPr id="12" name="Slide Zoom 11">
                <a:hlinkClick r:id="rId8" action="ppaction://hlinksldjump"/>
                <a:extLst>
                  <a:ext uri="{FF2B5EF4-FFF2-40B4-BE49-F238E27FC236}">
                    <a16:creationId xmlns:a16="http://schemas.microsoft.com/office/drawing/2014/main" id="{1F40143C-2B66-4314-9A4D-952F4932952C}"/>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9227728" y="5143498"/>
                <a:ext cx="3123959" cy="2994786"/>
              </a:xfrm>
              <a:prstGeom prst="rect">
                <a:avLst/>
              </a:prstGeom>
              <a:ln w="3175">
                <a:solidFill>
                  <a:prstClr val="ltGray"/>
                </a:solidFill>
              </a:ln>
            </p:spPr>
          </p:pic>
        </mc:Fallback>
      </mc:AlternateContent>
      <p:cxnSp>
        <p:nvCxnSpPr>
          <p:cNvPr id="54" name="Straight Arrow Connector 53">
            <a:extLst>
              <a:ext uri="{FF2B5EF4-FFF2-40B4-BE49-F238E27FC236}">
                <a16:creationId xmlns:a16="http://schemas.microsoft.com/office/drawing/2014/main" id="{18D39C01-EA28-435B-812C-37653CA93EA3}"/>
              </a:ext>
            </a:extLst>
          </p:cNvPr>
          <p:cNvCxnSpPr>
            <a:cxnSpLocks/>
          </p:cNvCxnSpPr>
          <p:nvPr/>
        </p:nvCxnSpPr>
        <p:spPr>
          <a:xfrm flipV="1">
            <a:off x="4590719" y="5143498"/>
            <a:ext cx="1063102" cy="1163075"/>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C595185-BEFF-44AA-A779-1BBA5F960DA6}"/>
              </a:ext>
            </a:extLst>
          </p:cNvPr>
          <p:cNvCxnSpPr>
            <a:cxnSpLocks/>
          </p:cNvCxnSpPr>
          <p:nvPr/>
        </p:nvCxnSpPr>
        <p:spPr>
          <a:xfrm flipV="1">
            <a:off x="12206697" y="5269097"/>
            <a:ext cx="1268973" cy="776139"/>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slz="http://schemas.microsoft.com/office/powerpoint/2016/slidezoom" Requires="pslz">
          <p:graphicFrame>
            <p:nvGraphicFramePr>
              <p:cNvPr id="35" name="Slide Zoom 34">
                <a:extLst>
                  <a:ext uri="{FF2B5EF4-FFF2-40B4-BE49-F238E27FC236}">
                    <a16:creationId xmlns:a16="http://schemas.microsoft.com/office/drawing/2014/main" id="{C139000A-A65E-4F7F-B811-86AD0E112BF3}"/>
                  </a:ext>
                </a:extLst>
              </p:cNvPr>
              <p:cNvGraphicFramePr>
                <a:graphicFrameLocks noChangeAspect="1"/>
              </p:cNvGraphicFramePr>
              <p:nvPr>
                <p:extLst>
                  <p:ext uri="{D42A27DB-BD31-4B8C-83A1-F6EECF244321}">
                    <p14:modId xmlns:p14="http://schemas.microsoft.com/office/powerpoint/2010/main" val="2688732752"/>
                  </p:ext>
                </p:extLst>
              </p:nvPr>
            </p:nvGraphicFramePr>
            <p:xfrm>
              <a:off x="13169902" y="2279561"/>
              <a:ext cx="3904252" cy="3742815"/>
            </p:xfrm>
            <a:graphic>
              <a:graphicData uri="http://schemas.microsoft.com/office/powerpoint/2016/slidezoom">
                <pslz:sldZm>
                  <pslz:sldZmObj sldId="268" cId="1070418316">
                    <pslz:zmPr id="{32CBAC77-A0C2-4033-A10D-4B0F84B23267}" imageType="cover" transitionDur="1000" showBg="0">
                      <p166:blipFill xmlns:p166="http://schemas.microsoft.com/office/powerpoint/2016/6/main">
                        <a:blip r:embed="rId9">
                          <a:extLst>
                            <a:ext uri="{28A0092B-C50C-407E-A947-70E740481C1C}">
                              <a14:useLocalDpi xmlns:a14="http://schemas.microsoft.com/office/drawing/2010/main" val="0"/>
                            </a:ext>
                          </a:extLst>
                        </a:blip>
                        <a:stretch>
                          <a:fillRect/>
                        </a:stretch>
                      </p166:blipFill>
                      <p166:spPr xmlns:p166="http://schemas.microsoft.com/office/powerpoint/2016/6/main">
                        <a:xfrm>
                          <a:off x="0" y="0"/>
                          <a:ext cx="3904252" cy="3742815"/>
                        </a:xfrm>
                        <a:prstGeom prst="rect">
                          <a:avLst/>
                        </a:prstGeom>
                      </p166:spPr>
                    </pslz:zmPr>
                  </pslz:sldZmObj>
                </pslz:sldZm>
              </a:graphicData>
            </a:graphic>
          </p:graphicFrame>
        </mc:Choice>
        <mc:Fallback>
          <p:pic>
            <p:nvPicPr>
              <p:cNvPr id="35" name="Slide Zoom 34">
                <a:hlinkClick r:id="rId10" action="ppaction://hlinksldjump"/>
                <a:extLst>
                  <a:ext uri="{FF2B5EF4-FFF2-40B4-BE49-F238E27FC236}">
                    <a16:creationId xmlns:a16="http://schemas.microsoft.com/office/drawing/2014/main" id="{C139000A-A65E-4F7F-B811-86AD0E112BF3}"/>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13169902" y="2279561"/>
                <a:ext cx="3904252" cy="3742815"/>
              </a:xfrm>
              <a:prstGeom prst="rect">
                <a:avLst/>
              </a:prstGeom>
            </p:spPr>
          </p:pic>
        </mc:Fallback>
      </mc:AlternateContent>
    </p:spTree>
    <p:extLst>
      <p:ext uri="{BB962C8B-B14F-4D97-AF65-F5344CB8AC3E}">
        <p14:creationId xmlns:p14="http://schemas.microsoft.com/office/powerpoint/2010/main" val="62455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flipV="1">
            <a:off x="-3656602" y="5120639"/>
            <a:ext cx="10287001" cy="45719"/>
          </a:xfrm>
          <a:prstGeom prst="rect">
            <a:avLst/>
          </a:prstGeom>
          <a:solidFill>
            <a:srgbClr val="FFFFFF"/>
          </a:solidFill>
        </p:spPr>
      </p:sp>
      <p:sp>
        <p:nvSpPr>
          <p:cNvPr id="4"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02</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201400" y="-31711"/>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dpi="0" rotWithShape="1">
            <a:blip r:embed="rId3">
              <a:alphaModFix amt="14000"/>
            </a:blip>
            <a:srcRect/>
            <a:stretch>
              <a:fillRect/>
            </a:stretch>
          </a:blipFill>
        </p:spPr>
        <p:txBody>
          <a:bodyPr/>
          <a:lstStyle/>
          <a:p>
            <a:endParaRPr lang="en-GB" dirty="0"/>
          </a:p>
        </p:txBody>
      </p:sp>
      <p:sp>
        <p:nvSpPr>
          <p:cNvPr id="7" name="AutoShape 7"/>
          <p:cNvSpPr/>
          <p:nvPr/>
        </p:nvSpPr>
        <p:spPr>
          <a:xfrm rot="-5400000">
            <a:off x="-463662" y="7328887"/>
            <a:ext cx="2422566" cy="9525"/>
          </a:xfrm>
          <a:prstGeom prst="rect">
            <a:avLst/>
          </a:prstGeom>
          <a:solidFill>
            <a:srgbClr val="FFFFFF"/>
          </a:solidFill>
        </p:spPr>
      </p:sp>
      <p:sp>
        <p:nvSpPr>
          <p:cNvPr id="3" name="Oval 2">
            <a:extLst>
              <a:ext uri="{FF2B5EF4-FFF2-40B4-BE49-F238E27FC236}">
                <a16:creationId xmlns:a16="http://schemas.microsoft.com/office/drawing/2014/main" id="{52576DF0-7D04-43D2-8650-2AE2C40CB6A6}"/>
              </a:ext>
            </a:extLst>
          </p:cNvPr>
          <p:cNvSpPr/>
          <p:nvPr/>
        </p:nvSpPr>
        <p:spPr>
          <a:xfrm>
            <a:off x="1909262" y="2705100"/>
            <a:ext cx="5657531" cy="5181600"/>
          </a:xfrm>
          <a:prstGeom prst="ellipse">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8" descr="Lightbulb and gear with solid fill">
            <a:extLst>
              <a:ext uri="{FF2B5EF4-FFF2-40B4-BE49-F238E27FC236}">
                <a16:creationId xmlns:a16="http://schemas.microsoft.com/office/drawing/2014/main" id="{25A04176-DB7A-4B11-8E3B-F75780998D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28777" y="5001203"/>
            <a:ext cx="914400" cy="914400"/>
          </a:xfrm>
          <a:prstGeom prst="rect">
            <a:avLst/>
          </a:prstGeom>
        </p:spPr>
      </p:pic>
      <p:sp>
        <p:nvSpPr>
          <p:cNvPr id="10" name="Rectangle 9">
            <a:extLst>
              <a:ext uri="{FF2B5EF4-FFF2-40B4-BE49-F238E27FC236}">
                <a16:creationId xmlns:a16="http://schemas.microsoft.com/office/drawing/2014/main" id="{2CCB1611-D464-4E78-91EA-08B8DDFBCCD7}"/>
              </a:ext>
            </a:extLst>
          </p:cNvPr>
          <p:cNvSpPr/>
          <p:nvPr/>
        </p:nvSpPr>
        <p:spPr>
          <a:xfrm>
            <a:off x="1909262" y="4686300"/>
            <a:ext cx="5792780" cy="1015663"/>
          </a:xfrm>
          <a:prstGeom prst="rect">
            <a:avLst/>
          </a:prstGeom>
          <a:noFill/>
        </p:spPr>
        <p:txBody>
          <a:bodyPr wrap="square" lIns="91440" tIns="45720" rIns="91440" bIns="45720">
            <a:spAutoFit/>
          </a:bodyPr>
          <a:lstStyle/>
          <a:p>
            <a:pPr algn="ctr"/>
            <a:r>
              <a:rPr lang="en-US" sz="6000" b="1" dirty="0">
                <a:ln w="10160">
                  <a:solidFill>
                    <a:schemeClr val="accent5"/>
                  </a:solidFill>
                  <a:prstDash val="solid"/>
                </a:ln>
                <a:solidFill>
                  <a:schemeClr val="accent2">
                    <a:lumMod val="60000"/>
                    <a:lumOff val="40000"/>
                  </a:schemeClr>
                </a:solidFill>
                <a:effectLst>
                  <a:outerShdw blurRad="38100" dist="22860" dir="5400000" algn="tl" rotWithShape="0">
                    <a:srgbClr val="000000">
                      <a:alpha val="30000"/>
                    </a:srgbClr>
                  </a:outerShdw>
                </a:effectLst>
                <a:latin typeface="Algerian" panose="04020705040A02060702" pitchFamily="82" charset="0"/>
              </a:rPr>
              <a:t>Introduction</a:t>
            </a:r>
            <a:endParaRPr lang="en-US" sz="5400" b="1" cap="none" spc="0" dirty="0">
              <a:ln w="10160">
                <a:solidFill>
                  <a:schemeClr val="accent5"/>
                </a:solidFill>
                <a:prstDash val="solid"/>
              </a:ln>
              <a:solidFill>
                <a:schemeClr val="accent2">
                  <a:lumMod val="60000"/>
                  <a:lumOff val="40000"/>
                </a:schemeClr>
              </a:solidFill>
              <a:effectLst>
                <a:outerShdw blurRad="38100" dist="22860" dir="5400000" algn="tl" rotWithShape="0">
                  <a:srgbClr val="000000">
                    <a:alpha val="30000"/>
                  </a:srgbClr>
                </a:outerShdw>
              </a:effectLst>
              <a:latin typeface="Algerian" panose="04020705040A02060702" pitchFamily="82" charset="0"/>
            </a:endParaRPr>
          </a:p>
        </p:txBody>
      </p:sp>
      <p:cxnSp>
        <p:nvCxnSpPr>
          <p:cNvPr id="12" name="Straight Arrow Connector 11">
            <a:extLst>
              <a:ext uri="{FF2B5EF4-FFF2-40B4-BE49-F238E27FC236}">
                <a16:creationId xmlns:a16="http://schemas.microsoft.com/office/drawing/2014/main" id="{BB2B7456-5458-4215-A225-E4753BA57010}"/>
              </a:ext>
            </a:extLst>
          </p:cNvPr>
          <p:cNvCxnSpPr>
            <a:cxnSpLocks/>
          </p:cNvCxnSpPr>
          <p:nvPr/>
        </p:nvCxnSpPr>
        <p:spPr>
          <a:xfrm flipV="1">
            <a:off x="7268948" y="3091615"/>
            <a:ext cx="3188829" cy="1089444"/>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8B8704B-F2D5-45FA-A1AD-967B6C04E858}"/>
              </a:ext>
            </a:extLst>
          </p:cNvPr>
          <p:cNvCxnSpPr>
            <a:cxnSpLocks/>
          </p:cNvCxnSpPr>
          <p:nvPr/>
        </p:nvCxnSpPr>
        <p:spPr>
          <a:xfrm>
            <a:off x="7448771" y="6129242"/>
            <a:ext cx="3143029" cy="84305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slz="http://schemas.microsoft.com/office/powerpoint/2016/slidezoom" Requires="pslz">
          <p:graphicFrame>
            <p:nvGraphicFramePr>
              <p:cNvPr id="53" name="Slide Zoom 52">
                <a:extLst>
                  <a:ext uri="{FF2B5EF4-FFF2-40B4-BE49-F238E27FC236}">
                    <a16:creationId xmlns:a16="http://schemas.microsoft.com/office/drawing/2014/main" id="{BD570C11-7EC8-4270-AED9-F4CB535D337F}"/>
                  </a:ext>
                </a:extLst>
              </p:cNvPr>
              <p:cNvGraphicFramePr>
                <a:graphicFrameLocks noChangeAspect="1"/>
              </p:cNvGraphicFramePr>
              <p:nvPr>
                <p:extLst>
                  <p:ext uri="{D42A27DB-BD31-4B8C-83A1-F6EECF244321}">
                    <p14:modId xmlns:p14="http://schemas.microsoft.com/office/powerpoint/2010/main" val="322514591"/>
                  </p:ext>
                </p:extLst>
              </p:nvPr>
            </p:nvGraphicFramePr>
            <p:xfrm>
              <a:off x="10412058" y="1114080"/>
              <a:ext cx="3499358" cy="3214619"/>
            </p:xfrm>
            <a:graphic>
              <a:graphicData uri="http://schemas.microsoft.com/office/powerpoint/2016/slidezoom">
                <pslz:sldZm>
                  <pslz:sldZmObj sldId="265" cId="737003152">
                    <pslz:zmPr id="{75CB5D74-E988-4A23-A4A7-CF6BE474A187}" imageType="cover" transitionDur="1000" showBg="0">
                      <p166:blipFill xmlns:p166="http://schemas.microsoft.com/office/powerpoint/2016/6/main">
                        <a:blip r:embed="rId6"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499358" cy="3214619"/>
                        </a:xfrm>
                        <a:prstGeom prst="rect">
                          <a:avLst/>
                        </a:prstGeom>
                      </p166:spPr>
                    </pslz:zmPr>
                  </pslz:sldZmObj>
                </pslz:sldZm>
              </a:graphicData>
            </a:graphic>
          </p:graphicFrame>
        </mc:Choice>
        <mc:Fallback>
          <p:pic>
            <p:nvPicPr>
              <p:cNvPr id="53" name="Slide Zoom 52">
                <a:hlinkClick r:id="rId7" action="ppaction://hlinksldjump"/>
                <a:extLst>
                  <a:ext uri="{FF2B5EF4-FFF2-40B4-BE49-F238E27FC236}">
                    <a16:creationId xmlns:a16="http://schemas.microsoft.com/office/drawing/2014/main" id="{BD570C11-7EC8-4270-AED9-F4CB535D337F}"/>
                  </a:ext>
                </a:extLst>
              </p:cNvPr>
              <p:cNvPicPr>
                <a:picLocks noGrp="1" noRot="1" noChangeAspect="1" noMove="1" noResize="1" noEditPoints="1" noAdjustHandles="1" noChangeArrowheads="1" noChangeShapeType="1"/>
              </p:cNvPicPr>
              <p:nvPr/>
            </p:nvPicPr>
            <p:blipFill>
              <a:blip r:embed="rId6" cstate="print">
                <a:extLst>
                  <a:ext uri="{28A0092B-C50C-407E-A947-70E740481C1C}">
                    <a14:useLocalDpi xmlns:a14="http://schemas.microsoft.com/office/drawing/2010/main" val="0"/>
                  </a:ext>
                </a:extLst>
              </a:blip>
              <a:stretch>
                <a:fillRect/>
              </a:stretch>
            </p:blipFill>
            <p:spPr>
              <a:xfrm>
                <a:off x="10412058" y="1114080"/>
                <a:ext cx="3499358" cy="3214619"/>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55" name="Slide Zoom 54">
                <a:extLst>
                  <a:ext uri="{FF2B5EF4-FFF2-40B4-BE49-F238E27FC236}">
                    <a16:creationId xmlns:a16="http://schemas.microsoft.com/office/drawing/2014/main" id="{0600B694-3DAB-4551-97FE-EAC5DB175F98}"/>
                  </a:ext>
                </a:extLst>
              </p:cNvPr>
              <p:cNvGraphicFramePr>
                <a:graphicFrameLocks noChangeAspect="1"/>
              </p:cNvGraphicFramePr>
              <p:nvPr>
                <p:extLst>
                  <p:ext uri="{D42A27DB-BD31-4B8C-83A1-F6EECF244321}">
                    <p14:modId xmlns:p14="http://schemas.microsoft.com/office/powerpoint/2010/main" val="2069351424"/>
                  </p:ext>
                </p:extLst>
              </p:nvPr>
            </p:nvGraphicFramePr>
            <p:xfrm>
              <a:off x="10628712" y="5194131"/>
              <a:ext cx="3832991" cy="3662383"/>
            </p:xfrm>
            <a:graphic>
              <a:graphicData uri="http://schemas.microsoft.com/office/powerpoint/2016/slidezoom">
                <pslz:sldZm>
                  <pslz:sldZmObj sldId="266" cId="1742912181">
                    <pslz:zmPr id="{C4725ABE-E49D-49A1-AD4B-30C4FB1F371E}" imageType="cover" transitionDur="1000" showBg="0">
                      <p166:blipFill xmlns:p166="http://schemas.microsoft.com/office/powerpoint/2016/6/main">
                        <a:blip r:embed="rId8"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832991" cy="3662383"/>
                        </a:xfrm>
                        <a:prstGeom prst="rect">
                          <a:avLst/>
                        </a:prstGeom>
                      </p166:spPr>
                    </pslz:zmPr>
                  </pslz:sldZmObj>
                </pslz:sldZm>
              </a:graphicData>
            </a:graphic>
          </p:graphicFrame>
        </mc:Choice>
        <mc:Fallback>
          <p:pic>
            <p:nvPicPr>
              <p:cNvPr id="55" name="Slide Zoom 54">
                <a:hlinkClick r:id="rId9" action="ppaction://hlinksldjump"/>
                <a:extLst>
                  <a:ext uri="{FF2B5EF4-FFF2-40B4-BE49-F238E27FC236}">
                    <a16:creationId xmlns:a16="http://schemas.microsoft.com/office/drawing/2014/main" id="{0600B694-3DAB-4551-97FE-EAC5DB175F98}"/>
                  </a:ext>
                </a:extLst>
              </p:cNvPr>
              <p:cNvPicPr>
                <a:picLocks noGrp="1" noRot="1" noChangeAspect="1" noMove="1" noResize="1" noEditPoints="1" noAdjustHandles="1" noChangeArrowheads="1" noChangeShapeType="1"/>
              </p:cNvPicPr>
              <p:nvPr/>
            </p:nvPicPr>
            <p:blipFill>
              <a:blip r:embed="rId8" cstate="print">
                <a:extLst>
                  <a:ext uri="{28A0092B-C50C-407E-A947-70E740481C1C}">
                    <a14:useLocalDpi xmlns:a14="http://schemas.microsoft.com/office/drawing/2010/main" val="0"/>
                  </a:ext>
                </a:extLst>
              </a:blip>
              <a:stretch>
                <a:fillRect/>
              </a:stretch>
            </p:blipFill>
            <p:spPr>
              <a:xfrm>
                <a:off x="10628712" y="5194131"/>
                <a:ext cx="3832991" cy="3662383"/>
              </a:xfrm>
              <a:prstGeom prst="rect">
                <a:avLst/>
              </a:prstGeom>
            </p:spPr>
          </p:pic>
        </mc:Fallback>
      </mc:AlternateContent>
    </p:spTree>
    <p:extLst>
      <p:ext uri="{BB962C8B-B14F-4D97-AF65-F5344CB8AC3E}">
        <p14:creationId xmlns:p14="http://schemas.microsoft.com/office/powerpoint/2010/main" val="176895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flipV="1">
            <a:off x="-3648982" y="5128259"/>
            <a:ext cx="10271761" cy="45719"/>
          </a:xfrm>
          <a:prstGeom prst="rect">
            <a:avLst/>
          </a:prstGeom>
          <a:solidFill>
            <a:srgbClr val="FFFFFF"/>
          </a:solidFill>
        </p:spPr>
      </p:sp>
      <p:sp>
        <p:nvSpPr>
          <p:cNvPr id="4"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03</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030414" y="0"/>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GB" dirty="0"/>
          </a:p>
        </p:txBody>
      </p:sp>
      <p:sp>
        <p:nvSpPr>
          <p:cNvPr id="7" name="AutoShape 7"/>
          <p:cNvSpPr/>
          <p:nvPr/>
        </p:nvSpPr>
        <p:spPr>
          <a:xfrm rot="-5400000">
            <a:off x="-463662" y="7328887"/>
            <a:ext cx="2422566" cy="9525"/>
          </a:xfrm>
          <a:prstGeom prst="rect">
            <a:avLst/>
          </a:prstGeom>
          <a:solidFill>
            <a:srgbClr val="FFFFFF"/>
          </a:solidFill>
        </p:spPr>
      </p:sp>
      <p:pic>
        <p:nvPicPr>
          <p:cNvPr id="9" name="Picture 8">
            <a:extLst>
              <a:ext uri="{FF2B5EF4-FFF2-40B4-BE49-F238E27FC236}">
                <a16:creationId xmlns:a16="http://schemas.microsoft.com/office/drawing/2014/main" id="{3AC02F05-E1EA-4EF6-8CD5-AF2D6C6C8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998" y="3676650"/>
            <a:ext cx="4076700" cy="2933700"/>
          </a:xfrm>
          <a:prstGeom prst="rect">
            <a:avLst/>
          </a:prstGeom>
        </p:spPr>
      </p:pic>
      <p:sp>
        <p:nvSpPr>
          <p:cNvPr id="12" name="Rectangle 11">
            <a:extLst>
              <a:ext uri="{FF2B5EF4-FFF2-40B4-BE49-F238E27FC236}">
                <a16:creationId xmlns:a16="http://schemas.microsoft.com/office/drawing/2014/main" id="{7A1B0AF3-747B-441B-9709-F716143C8A18}"/>
              </a:ext>
            </a:extLst>
          </p:cNvPr>
          <p:cNvSpPr/>
          <p:nvPr/>
        </p:nvSpPr>
        <p:spPr>
          <a:xfrm>
            <a:off x="5632286" y="1562100"/>
            <a:ext cx="12670954" cy="6740307"/>
          </a:xfrm>
          <a:prstGeom prst="rect">
            <a:avLst/>
          </a:prstGeom>
          <a:noFill/>
        </p:spPr>
        <p:txBody>
          <a:bodyPr wrap="square" lIns="91440" tIns="45720" rIns="91440" bIns="45720">
            <a:spAutoFit/>
            <a:scene3d>
              <a:camera prst="perspectiveFront"/>
              <a:lightRig rig="threePt" dir="t"/>
            </a:scene3d>
          </a:bodyPr>
          <a:lstStyle/>
          <a:p>
            <a:r>
              <a:rPr lang="en-US" sz="4800" b="0" i="0" dirty="0">
                <a:solidFill>
                  <a:schemeClr val="bg1">
                    <a:lumMod val="75000"/>
                  </a:schemeClr>
                </a:solidFill>
                <a:effectLst>
                  <a:glow rad="101600">
                    <a:schemeClr val="accent1">
                      <a:satMod val="175000"/>
                      <a:alpha val="40000"/>
                    </a:schemeClr>
                  </a:glow>
                </a:effectLst>
                <a:latin typeface="Söhne"/>
              </a:rPr>
              <a:t>The Indian Premier League (IPL) is a professional Twenty20 cricket league in India, renowned for its electrifying matches, star-studded teams, and global viewership. Launched in 2008, IPL has redefined cricket entertainment, blending athleticism, strategy, and spectacle. Its significance lies in revolutionizing the sport, attracting top talent worldwide, and serving as a lucrative platform for players and franchises alike</a:t>
            </a:r>
            <a:r>
              <a:rPr lang="en-US" sz="4800" b="0" i="0" dirty="0">
                <a:solidFill>
                  <a:srgbClr val="ECECEC"/>
                </a:solidFill>
                <a:effectLst/>
                <a:latin typeface="Söhne"/>
              </a:rPr>
              <a:t>.</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endParaRPr>
          </a:p>
        </p:txBody>
      </p:sp>
    </p:spTree>
    <p:extLst>
      <p:ext uri="{BB962C8B-B14F-4D97-AF65-F5344CB8AC3E}">
        <p14:creationId xmlns:p14="http://schemas.microsoft.com/office/powerpoint/2010/main" val="73700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12">
                                            <p:txEl>
                                              <p:pRg st="0" end="0"/>
                                            </p:txEl>
                                          </p:spTgt>
                                        </p:tgtEl>
                                        <p:attrNameLst>
                                          <p:attrName>style.opacity</p:attrName>
                                        </p:attrNameLst>
                                      </p:cBhvr>
                                      <p:to>
                                        <p:strVal val="0.5"/>
                                      </p:to>
                                    </p:set>
                                    <p:animEffect filter="image" prLst="opacity: 0.5">
                                      <p:cBhvr rctx="IE">
                                        <p:cTn id="7" dur="indefinite"/>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flipV="1">
            <a:off x="-3648982" y="5128259"/>
            <a:ext cx="10271761" cy="45719"/>
          </a:xfrm>
          <a:prstGeom prst="rect">
            <a:avLst/>
          </a:prstGeom>
          <a:solidFill>
            <a:srgbClr val="FFFFFF"/>
          </a:solidFill>
        </p:spPr>
      </p:sp>
      <p:sp>
        <p:nvSpPr>
          <p:cNvPr id="4"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04</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201400" y="-266700"/>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7" name="AutoShape 7"/>
          <p:cNvSpPr/>
          <p:nvPr/>
        </p:nvSpPr>
        <p:spPr>
          <a:xfrm rot="-5400000">
            <a:off x="-463662" y="7328887"/>
            <a:ext cx="2422566" cy="9525"/>
          </a:xfrm>
          <a:prstGeom prst="rect">
            <a:avLst/>
          </a:prstGeom>
          <a:solidFill>
            <a:srgbClr val="FFFFFF"/>
          </a:solidFill>
        </p:spPr>
      </p:sp>
      <p:pic>
        <p:nvPicPr>
          <p:cNvPr id="9" name="Picture 8">
            <a:extLst>
              <a:ext uri="{FF2B5EF4-FFF2-40B4-BE49-F238E27FC236}">
                <a16:creationId xmlns:a16="http://schemas.microsoft.com/office/drawing/2014/main" id="{3AC02F05-E1EA-4EF6-8CD5-AF2D6C6C8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998" y="3676650"/>
            <a:ext cx="4076700" cy="2933700"/>
          </a:xfrm>
          <a:prstGeom prst="rect">
            <a:avLst/>
          </a:prstGeom>
        </p:spPr>
      </p:pic>
      <p:sp>
        <p:nvSpPr>
          <p:cNvPr id="10" name="TextBox 9">
            <a:extLst>
              <a:ext uri="{FF2B5EF4-FFF2-40B4-BE49-F238E27FC236}">
                <a16:creationId xmlns:a16="http://schemas.microsoft.com/office/drawing/2014/main" id="{3357E3A1-605C-479B-802D-A0E3FBFEA969}"/>
              </a:ext>
            </a:extLst>
          </p:cNvPr>
          <p:cNvSpPr txBox="1"/>
          <p:nvPr/>
        </p:nvSpPr>
        <p:spPr>
          <a:xfrm>
            <a:off x="6834484" y="1562100"/>
            <a:ext cx="9387840" cy="6863417"/>
          </a:xfrm>
          <a:prstGeom prst="rect">
            <a:avLst/>
          </a:prstGeom>
          <a:noFill/>
        </p:spPr>
        <p:txBody>
          <a:bodyPr wrap="square">
            <a:spAutoFit/>
          </a:bodyPr>
          <a:lstStyle/>
          <a:p>
            <a:r>
              <a:rPr lang="en-US" sz="4400" b="0" i="0" dirty="0">
                <a:ln>
                  <a:solidFill>
                    <a:schemeClr val="bg1">
                      <a:lumMod val="65000"/>
                    </a:schemeClr>
                  </a:solidFill>
                </a:ln>
                <a:solidFill>
                  <a:srgbClr val="ECECEC"/>
                </a:solidFill>
                <a:effectLst>
                  <a:glow rad="101600">
                    <a:schemeClr val="accent1">
                      <a:satMod val="175000"/>
                      <a:alpha val="40000"/>
                    </a:schemeClr>
                  </a:glow>
                </a:effectLst>
                <a:latin typeface="Söhne"/>
              </a:rPr>
              <a:t>The problem statement involves leveraging machine learning to predict the winner of IPL 2024. By analyzing historical match data, player performance metrics, and team dynamics, the goal is to develop a predictive model that accurately forecasts the eventual champion, offering valuable insights to fans and stakeholders.</a:t>
            </a:r>
            <a:endParaRPr lang="en-GB" sz="4400" dirty="0">
              <a:ln>
                <a:solidFill>
                  <a:schemeClr val="bg1">
                    <a:lumMod val="65000"/>
                  </a:schemeClr>
                </a:solidFill>
              </a:ln>
              <a:effectLst>
                <a:glow rad="101600">
                  <a:schemeClr val="accent1">
                    <a:satMod val="175000"/>
                    <a:alpha val="40000"/>
                  </a:schemeClr>
                </a:glow>
              </a:effectLst>
            </a:endParaRPr>
          </a:p>
        </p:txBody>
      </p:sp>
    </p:spTree>
    <p:extLst>
      <p:ext uri="{BB962C8B-B14F-4D97-AF65-F5344CB8AC3E}">
        <p14:creationId xmlns:p14="http://schemas.microsoft.com/office/powerpoint/2010/main" val="174291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flipV="1">
            <a:off x="-3656602" y="5120639"/>
            <a:ext cx="10287001" cy="45719"/>
          </a:xfrm>
          <a:prstGeom prst="rect">
            <a:avLst/>
          </a:prstGeom>
          <a:solidFill>
            <a:srgbClr val="FFFFFF"/>
          </a:solidFill>
        </p:spPr>
      </p:sp>
      <p:sp>
        <p:nvSpPr>
          <p:cNvPr id="3" name="TextBox 3"/>
          <p:cNvSpPr txBox="1"/>
          <p:nvPr/>
        </p:nvSpPr>
        <p:spPr>
          <a:xfrm>
            <a:off x="2418473" y="2634173"/>
            <a:ext cx="13164081" cy="852424"/>
          </a:xfrm>
          <a:prstGeom prst="rect">
            <a:avLst/>
          </a:prstGeom>
        </p:spPr>
        <p:txBody>
          <a:bodyPr lIns="0" tIns="0" rIns="0" bIns="0" rtlCol="0" anchor="t">
            <a:spAutoFit/>
          </a:bodyPr>
          <a:lstStyle/>
          <a:p>
            <a:pPr>
              <a:lnSpc>
                <a:spcPts val="6608"/>
              </a:lnSpc>
            </a:pPr>
            <a:r>
              <a:rPr lang="en-US" sz="5600" u="sng">
                <a:solidFill>
                  <a:srgbClr val="F6B032"/>
                </a:solidFill>
                <a:latin typeface="Open Sauce Heavy"/>
              </a:rPr>
              <a:t>Problem Statement:</a:t>
            </a:r>
          </a:p>
        </p:txBody>
      </p:sp>
      <p:sp>
        <p:nvSpPr>
          <p:cNvPr id="4" name="TextBox 4"/>
          <p:cNvSpPr txBox="1"/>
          <p:nvPr/>
        </p:nvSpPr>
        <p:spPr>
          <a:xfrm>
            <a:off x="2418473" y="1200150"/>
            <a:ext cx="7553600" cy="863601"/>
          </a:xfrm>
          <a:prstGeom prst="rect">
            <a:avLst/>
          </a:prstGeom>
        </p:spPr>
        <p:txBody>
          <a:bodyPr lIns="0" tIns="0" rIns="0" bIns="0" rtlCol="0" anchor="t">
            <a:spAutoFit/>
          </a:bodyPr>
          <a:lstStyle/>
          <a:p>
            <a:pPr>
              <a:lnSpc>
                <a:spcPts val="6460"/>
              </a:lnSpc>
            </a:pPr>
            <a:r>
              <a:rPr lang="en-US" sz="6800" dirty="0">
                <a:solidFill>
                  <a:srgbClr val="FFFFFF"/>
                </a:solidFill>
                <a:latin typeface="Open Sauce Heavy"/>
              </a:rPr>
              <a:t>PS Code: PY136</a:t>
            </a:r>
          </a:p>
        </p:txBody>
      </p:sp>
      <p:sp>
        <p:nvSpPr>
          <p:cNvPr id="5" name="TextBox 5"/>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05</a:t>
            </a:r>
          </a:p>
        </p:txBody>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Freeform 7"/>
          <p:cNvSpPr/>
          <p:nvPr/>
        </p:nvSpPr>
        <p:spPr>
          <a:xfrm>
            <a:off x="11060914" y="-99660"/>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GB" dirty="0"/>
          </a:p>
        </p:txBody>
      </p:sp>
      <p:sp>
        <p:nvSpPr>
          <p:cNvPr id="8" name="AutoShape 8"/>
          <p:cNvSpPr/>
          <p:nvPr/>
        </p:nvSpPr>
        <p:spPr>
          <a:xfrm rot="-5400000">
            <a:off x="-463662" y="7328887"/>
            <a:ext cx="2422566" cy="9525"/>
          </a:xfrm>
          <a:prstGeom prst="rect">
            <a:avLst/>
          </a:prstGeom>
          <a:solidFill>
            <a:srgbClr val="FFFFFF"/>
          </a:solidFill>
        </p:spPr>
      </p:sp>
      <p:sp>
        <p:nvSpPr>
          <p:cNvPr id="9" name="Rectangle 8">
            <a:extLst>
              <a:ext uri="{FF2B5EF4-FFF2-40B4-BE49-F238E27FC236}">
                <a16:creationId xmlns:a16="http://schemas.microsoft.com/office/drawing/2014/main" id="{92CC063C-85C9-4328-B7D1-EE434FC26911}"/>
              </a:ext>
            </a:extLst>
          </p:cNvPr>
          <p:cNvSpPr/>
          <p:nvPr/>
        </p:nvSpPr>
        <p:spPr>
          <a:xfrm>
            <a:off x="2129280" y="3602094"/>
            <a:ext cx="15853920" cy="6684907"/>
          </a:xfrm>
          <a:prstGeom prst="rect">
            <a:avLst/>
          </a:prstGeom>
          <a:noFill/>
        </p:spPr>
        <p:txBody>
          <a:bodyPr wrap="square" lIns="91440" tIns="45720" rIns="91440" bIns="45720">
            <a:spAutoFit/>
          </a:bodyPr>
          <a:lstStyle/>
          <a:p>
            <a:pPr marL="342900" lvl="0" indent="-342900" algn="l" rtl="0">
              <a:lnSpc>
                <a:spcPct val="90000"/>
              </a:lnSpc>
              <a:spcBef>
                <a:spcPts val="0"/>
              </a:spcBef>
              <a:spcAft>
                <a:spcPts val="0"/>
              </a:spcAft>
              <a:buClr>
                <a:schemeClr val="bg2"/>
              </a:buClr>
              <a:buSzPts val="1600"/>
              <a:buFont typeface="Wingdings" panose="05000000000000000000" pitchFamily="2" charset="2"/>
              <a:buChar char="Ø"/>
            </a:pPr>
            <a:r>
              <a:rPr lang="en-US" sz="3200" dirty="0">
                <a:ln>
                  <a:solidFill>
                    <a:schemeClr val="bg1"/>
                  </a:solidFill>
                </a:ln>
                <a:solidFill>
                  <a:schemeClr val="bg1"/>
                </a:solidFill>
                <a:effectLst>
                  <a:glow rad="139700">
                    <a:schemeClr val="accent1">
                      <a:satMod val="175000"/>
                      <a:alpha val="40000"/>
                    </a:schemeClr>
                  </a:glow>
                </a:effectLst>
                <a:latin typeface="Poppins" panose="00000500000000000000" pitchFamily="2" charset="0"/>
                <a:cs typeface="Poppins" panose="00000500000000000000" pitchFamily="2" charset="0"/>
              </a:rPr>
              <a:t>TITLE : IPL 2024 Winner Prediction</a:t>
            </a:r>
          </a:p>
          <a:p>
            <a:pPr marL="342900" lvl="0" indent="-342900" algn="l" rtl="0">
              <a:lnSpc>
                <a:spcPct val="90000"/>
              </a:lnSpc>
              <a:spcBef>
                <a:spcPts val="0"/>
              </a:spcBef>
              <a:spcAft>
                <a:spcPts val="0"/>
              </a:spcAft>
              <a:buClr>
                <a:schemeClr val="bg2"/>
              </a:buClr>
              <a:buSzPts val="1600"/>
              <a:buFont typeface="Wingdings" panose="05000000000000000000" pitchFamily="2" charset="2"/>
              <a:buChar char="Ø"/>
            </a:pPr>
            <a:endParaRPr lang="en-US" sz="3200" dirty="0">
              <a:ln>
                <a:solidFill>
                  <a:schemeClr val="bg1"/>
                </a:solidFill>
              </a:ln>
              <a:solidFill>
                <a:schemeClr val="bg1"/>
              </a:solidFill>
              <a:effectLst>
                <a:glow rad="139700">
                  <a:schemeClr val="accent1">
                    <a:satMod val="175000"/>
                    <a:alpha val="40000"/>
                  </a:schemeClr>
                </a:glow>
              </a:effectLst>
              <a:latin typeface="Poppins" panose="00000500000000000000" pitchFamily="2" charset="0"/>
              <a:cs typeface="Poppins" panose="00000500000000000000" pitchFamily="2" charset="0"/>
            </a:endParaRPr>
          </a:p>
          <a:p>
            <a:pPr marL="342900" lvl="0" indent="-342900" algn="l" rtl="0">
              <a:lnSpc>
                <a:spcPct val="90000"/>
              </a:lnSpc>
              <a:spcBef>
                <a:spcPts val="0"/>
              </a:spcBef>
              <a:spcAft>
                <a:spcPts val="0"/>
              </a:spcAft>
              <a:buClr>
                <a:schemeClr val="bg2"/>
              </a:buClr>
              <a:buSzPts val="1600"/>
              <a:buFont typeface="Wingdings" panose="05000000000000000000" pitchFamily="2" charset="2"/>
              <a:buChar char="Ø"/>
            </a:pPr>
            <a:r>
              <a:rPr lang="en-US" sz="3200" dirty="0">
                <a:ln>
                  <a:solidFill>
                    <a:schemeClr val="bg1"/>
                  </a:solidFill>
                </a:ln>
                <a:solidFill>
                  <a:schemeClr val="bg1"/>
                </a:solidFill>
                <a:effectLst>
                  <a:glow rad="139700">
                    <a:schemeClr val="accent1">
                      <a:satMod val="175000"/>
                      <a:alpha val="40000"/>
                    </a:schemeClr>
                  </a:glow>
                </a:effectLst>
                <a:latin typeface="Poppins" panose="00000500000000000000" pitchFamily="2" charset="0"/>
                <a:cs typeface="Poppins" panose="00000500000000000000" pitchFamily="2" charset="0"/>
              </a:rPr>
              <a:t>Desc : The challenge entails creating a predictive model that leverages machine learning techniques in Python to forecast the outcome of the IPL 2024 tournament. To achieve this, historical datasets comprising match results, player performances, team statistics, venue details, and other relevant information will be utilized. The aim is to build a robust prediction system that can analyze past trends, player form, team strategies, and various influencing factors to provide accurate predictions about the potential winner of the IPL 2024 season. This application will contribute to enhancing the excitement and engagement of cricket enthusiasts and stakeholders by offering insights into the probable outcomes of one of the most popular sporting events.</a:t>
            </a:r>
            <a:endParaRPr lang="en-GB" sz="3200" dirty="0">
              <a:ln>
                <a:solidFill>
                  <a:schemeClr val="bg1"/>
                </a:solidFill>
              </a:ln>
              <a:solidFill>
                <a:schemeClr val="bg1"/>
              </a:solidFill>
              <a:effectLst>
                <a:glow rad="139700">
                  <a:schemeClr val="accent1">
                    <a:satMod val="175000"/>
                    <a:alpha val="40000"/>
                  </a:schemeClr>
                </a:glow>
              </a:effectLst>
              <a:latin typeface="Poppins" panose="00000500000000000000" pitchFamily="2" charset="0"/>
              <a:cs typeface="Poppins" panose="00000500000000000000" pitchFamily="2" charset="0"/>
            </a:endParaRPr>
          </a:p>
          <a:p>
            <a:pPr algn="ct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10" name="Picture 9">
            <a:extLst>
              <a:ext uri="{FF2B5EF4-FFF2-40B4-BE49-F238E27FC236}">
                <a16:creationId xmlns:a16="http://schemas.microsoft.com/office/drawing/2014/main" id="{47E24FFE-C556-40C8-9357-A05E66DBB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2153" y="1200150"/>
            <a:ext cx="4076700" cy="2933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flipV="1">
            <a:off x="-3656602" y="5120639"/>
            <a:ext cx="10287001" cy="45719"/>
          </a:xfrm>
          <a:prstGeom prst="rect">
            <a:avLst/>
          </a:prstGeom>
          <a:solidFill>
            <a:srgbClr val="FFFFFF"/>
          </a:solidFill>
        </p:spPr>
      </p:sp>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06</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AutoShape 6"/>
          <p:cNvSpPr/>
          <p:nvPr/>
        </p:nvSpPr>
        <p:spPr>
          <a:xfrm rot="-5400000">
            <a:off x="-463662" y="7328887"/>
            <a:ext cx="2422566" cy="9525"/>
          </a:xfrm>
          <a:prstGeom prst="rect">
            <a:avLst/>
          </a:prstGeom>
          <a:solidFill>
            <a:srgbClr val="FFFFFF"/>
          </a:solidFill>
        </p:spPr>
      </p:sp>
      <p:grpSp>
        <p:nvGrpSpPr>
          <p:cNvPr id="70" name="Group 69">
            <a:extLst>
              <a:ext uri="{FF2B5EF4-FFF2-40B4-BE49-F238E27FC236}">
                <a16:creationId xmlns:a16="http://schemas.microsoft.com/office/drawing/2014/main" id="{0805BE7F-8EDD-4550-9FF8-CB324FCC131A}"/>
              </a:ext>
            </a:extLst>
          </p:cNvPr>
          <p:cNvGrpSpPr/>
          <p:nvPr/>
        </p:nvGrpSpPr>
        <p:grpSpPr>
          <a:xfrm>
            <a:off x="6198454" y="938768"/>
            <a:ext cx="7293923" cy="8108557"/>
            <a:chOff x="6198454" y="938768"/>
            <a:chExt cx="7293923" cy="8108557"/>
          </a:xfrm>
        </p:grpSpPr>
        <p:sp>
          <p:nvSpPr>
            <p:cNvPr id="53" name="Rectangle 52">
              <a:extLst>
                <a:ext uri="{FF2B5EF4-FFF2-40B4-BE49-F238E27FC236}">
                  <a16:creationId xmlns:a16="http://schemas.microsoft.com/office/drawing/2014/main" id="{A0FF221F-E9FE-4807-ABBE-A1CBCE9E3646}"/>
                </a:ext>
              </a:extLst>
            </p:cNvPr>
            <p:cNvSpPr/>
            <p:nvPr/>
          </p:nvSpPr>
          <p:spPr>
            <a:xfrm>
              <a:off x="6826668" y="4271644"/>
              <a:ext cx="6037498"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dirty="0">
                  <a:ln/>
                  <a:solidFill>
                    <a:schemeClr val="accent3"/>
                  </a:solidFill>
                </a:rPr>
                <a:t>Solution</a:t>
              </a:r>
              <a:endParaRPr lang="en-US" sz="7200" b="1" cap="none" spc="0" dirty="0">
                <a:ln/>
                <a:solidFill>
                  <a:schemeClr val="accent3"/>
                </a:solidFill>
                <a:effectLst/>
              </a:endParaRPr>
            </a:p>
          </p:txBody>
        </p:sp>
        <p:grpSp>
          <p:nvGrpSpPr>
            <p:cNvPr id="69" name="Group 68">
              <a:extLst>
                <a:ext uri="{FF2B5EF4-FFF2-40B4-BE49-F238E27FC236}">
                  <a16:creationId xmlns:a16="http://schemas.microsoft.com/office/drawing/2014/main" id="{0E18DD8A-B3A2-4F3E-ADA2-31925237E293}"/>
                </a:ext>
              </a:extLst>
            </p:cNvPr>
            <p:cNvGrpSpPr/>
            <p:nvPr/>
          </p:nvGrpSpPr>
          <p:grpSpPr>
            <a:xfrm rot="219139">
              <a:off x="6198454" y="938768"/>
              <a:ext cx="7293923" cy="8108557"/>
              <a:chOff x="6198454" y="938768"/>
              <a:chExt cx="7293923" cy="8108557"/>
            </a:xfrm>
          </p:grpSpPr>
          <p:grpSp>
            <p:nvGrpSpPr>
              <p:cNvPr id="67" name="Group 66">
                <a:extLst>
                  <a:ext uri="{FF2B5EF4-FFF2-40B4-BE49-F238E27FC236}">
                    <a16:creationId xmlns:a16="http://schemas.microsoft.com/office/drawing/2014/main" id="{B5C490DA-5915-4CF3-AC0B-BBEE2ACD03E1}"/>
                  </a:ext>
                </a:extLst>
              </p:cNvPr>
              <p:cNvGrpSpPr/>
              <p:nvPr/>
            </p:nvGrpSpPr>
            <p:grpSpPr>
              <a:xfrm rot="21406003">
                <a:off x="6198454" y="938768"/>
                <a:ext cx="7293923" cy="8108557"/>
                <a:chOff x="6198454" y="938768"/>
                <a:chExt cx="7293923" cy="8108557"/>
              </a:xfrm>
            </p:grpSpPr>
            <p:sp>
              <p:nvSpPr>
                <p:cNvPr id="43" name="Freeform: Shape 42">
                  <a:extLst>
                    <a:ext uri="{FF2B5EF4-FFF2-40B4-BE49-F238E27FC236}">
                      <a16:creationId xmlns:a16="http://schemas.microsoft.com/office/drawing/2014/main" id="{A84F10A2-9875-4DBB-A7C7-A0223287D9E2}"/>
                    </a:ext>
                  </a:extLst>
                </p:cNvPr>
                <p:cNvSpPr/>
                <p:nvPr/>
              </p:nvSpPr>
              <p:spPr>
                <a:xfrm>
                  <a:off x="9988910" y="1332336"/>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45" name="Freeform: Shape 44">
                  <a:extLst>
                    <a:ext uri="{FF2B5EF4-FFF2-40B4-BE49-F238E27FC236}">
                      <a16:creationId xmlns:a16="http://schemas.microsoft.com/office/drawing/2014/main" id="{31EE68F9-58BB-49D1-8346-9ECF8A082287}"/>
                    </a:ext>
                  </a:extLst>
                </p:cNvPr>
                <p:cNvSpPr/>
                <p:nvPr/>
              </p:nvSpPr>
              <p:spPr>
                <a:xfrm>
                  <a:off x="11755559" y="3314701"/>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a:p>
              </p:txBody>
            </p:sp>
            <p:sp>
              <p:nvSpPr>
                <p:cNvPr id="48" name="Freeform: Shape 47">
                  <a:extLst>
                    <a:ext uri="{FF2B5EF4-FFF2-40B4-BE49-F238E27FC236}">
                      <a16:creationId xmlns:a16="http://schemas.microsoft.com/office/drawing/2014/main" id="{9D7D8CC4-4967-48AF-B279-3C23E00FA1B2}"/>
                    </a:ext>
                  </a:extLst>
                </p:cNvPr>
                <p:cNvSpPr/>
                <p:nvPr/>
              </p:nvSpPr>
              <p:spPr>
                <a:xfrm>
                  <a:off x="10003585" y="6232548"/>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sp>
              <p:nvSpPr>
                <p:cNvPr id="49" name="Freeform: Shape 48">
                  <a:extLst>
                    <a:ext uri="{FF2B5EF4-FFF2-40B4-BE49-F238E27FC236}">
                      <a16:creationId xmlns:a16="http://schemas.microsoft.com/office/drawing/2014/main" id="{8251EF69-52D7-40A0-9A4D-485834B90AF4}"/>
                    </a:ext>
                  </a:extLst>
                </p:cNvPr>
                <p:cNvSpPr/>
                <p:nvPr/>
              </p:nvSpPr>
              <p:spPr>
                <a:xfrm rot="17920737">
                  <a:off x="7085661" y="1186552"/>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50" name="Freeform: Shape 49">
                  <a:extLst>
                    <a:ext uri="{FF2B5EF4-FFF2-40B4-BE49-F238E27FC236}">
                      <a16:creationId xmlns:a16="http://schemas.microsoft.com/office/drawing/2014/main" id="{95F8224A-261E-41B0-88E8-2E44BF71707C}"/>
                    </a:ext>
                  </a:extLst>
                </p:cNvPr>
                <p:cNvSpPr/>
                <p:nvPr/>
              </p:nvSpPr>
              <p:spPr>
                <a:xfrm rot="10800000">
                  <a:off x="6198454" y="3314700"/>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a:p>
              </p:txBody>
            </p:sp>
            <p:sp>
              <p:nvSpPr>
                <p:cNvPr id="51" name="Freeform: Shape 50">
                  <a:extLst>
                    <a:ext uri="{FF2B5EF4-FFF2-40B4-BE49-F238E27FC236}">
                      <a16:creationId xmlns:a16="http://schemas.microsoft.com/office/drawing/2014/main" id="{6CE4E0A2-4745-4301-B33F-493A15C2B545}"/>
                    </a:ext>
                  </a:extLst>
                </p:cNvPr>
                <p:cNvSpPr/>
                <p:nvPr/>
              </p:nvSpPr>
              <p:spPr>
                <a:xfrm rot="3646957">
                  <a:off x="7109517" y="6369745"/>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grpSp>
          <p:grpSp>
            <p:nvGrpSpPr>
              <p:cNvPr id="68" name="Group 67">
                <a:extLst>
                  <a:ext uri="{FF2B5EF4-FFF2-40B4-BE49-F238E27FC236}">
                    <a16:creationId xmlns:a16="http://schemas.microsoft.com/office/drawing/2014/main" id="{FF787BDD-E48B-4BD3-ACE5-F075E3D24F26}"/>
                  </a:ext>
                </a:extLst>
              </p:cNvPr>
              <p:cNvGrpSpPr/>
              <p:nvPr/>
            </p:nvGrpSpPr>
            <p:grpSpPr>
              <a:xfrm>
                <a:off x="7132986" y="2562182"/>
                <a:ext cx="5440195" cy="4796970"/>
                <a:chOff x="7132986" y="2562182"/>
                <a:chExt cx="5440195" cy="4796970"/>
              </a:xfrm>
            </p:grpSpPr>
            <p:sp>
              <p:nvSpPr>
                <p:cNvPr id="54" name="Rectangle 53">
                  <a:extLst>
                    <a:ext uri="{FF2B5EF4-FFF2-40B4-BE49-F238E27FC236}">
                      <a16:creationId xmlns:a16="http://schemas.microsoft.com/office/drawing/2014/main" id="{C90C34C3-0D15-4672-9B72-BA1608A438CF}"/>
                    </a:ext>
                  </a:extLst>
                </p:cNvPr>
                <p:cNvSpPr/>
                <p:nvPr/>
              </p:nvSpPr>
              <p:spPr>
                <a:xfrm rot="1865047">
                  <a:off x="8780203" y="2562182"/>
                  <a:ext cx="3532908" cy="2022211"/>
                </a:xfrm>
                <a:prstGeom prst="rect">
                  <a:avLst/>
                </a:prstGeom>
                <a:noFill/>
              </p:spPr>
              <p:txBody>
                <a:bodyPr wrap="square" lIns="91440" tIns="45720" rIns="91440" bIns="45720">
                  <a:prstTxWarp prst="textArchUp">
                    <a:avLst/>
                  </a:prstTxWarp>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collection</a:t>
                  </a:r>
                </a:p>
              </p:txBody>
            </p:sp>
            <p:sp>
              <p:nvSpPr>
                <p:cNvPr id="58" name="TextBox 57">
                  <a:extLst>
                    <a:ext uri="{FF2B5EF4-FFF2-40B4-BE49-F238E27FC236}">
                      <a16:creationId xmlns:a16="http://schemas.microsoft.com/office/drawing/2014/main" id="{6BC4C32E-F10B-402D-BFF6-8920402D1516}"/>
                    </a:ext>
                  </a:extLst>
                </p:cNvPr>
                <p:cNvSpPr txBox="1"/>
                <p:nvPr/>
              </p:nvSpPr>
              <p:spPr>
                <a:xfrm rot="5048129">
                  <a:off x="10616809" y="4276223"/>
                  <a:ext cx="2502596" cy="1410149"/>
                </a:xfrm>
                <a:prstGeom prst="rect">
                  <a:avLst/>
                </a:prstGeom>
                <a:noFill/>
              </p:spPr>
              <p:txBody>
                <a:bodyPr wrap="square">
                  <a:prstTxWarp prst="textArchUp">
                    <a:avLst/>
                  </a:prstTxWarp>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Processing</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0" name="TextBox 59">
                  <a:extLst>
                    <a:ext uri="{FF2B5EF4-FFF2-40B4-BE49-F238E27FC236}">
                      <a16:creationId xmlns:a16="http://schemas.microsoft.com/office/drawing/2014/main" id="{3306DA31-6FFC-48A2-90D9-B0EE8F2731FD}"/>
                    </a:ext>
                  </a:extLst>
                </p:cNvPr>
                <p:cNvSpPr txBox="1"/>
                <p:nvPr/>
              </p:nvSpPr>
              <p:spPr>
                <a:xfrm rot="8899952">
                  <a:off x="10157608" y="6712821"/>
                  <a:ext cx="1736819" cy="646331"/>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Selection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2" name="TextBox 61">
                  <a:extLst>
                    <a:ext uri="{FF2B5EF4-FFF2-40B4-BE49-F238E27FC236}">
                      <a16:creationId xmlns:a16="http://schemas.microsoft.com/office/drawing/2014/main" id="{827E415C-0767-4064-9770-D8571CCBD24B}"/>
                    </a:ext>
                  </a:extLst>
                </p:cNvPr>
                <p:cNvSpPr txBox="1"/>
                <p:nvPr/>
              </p:nvSpPr>
              <p:spPr>
                <a:xfrm rot="12717258">
                  <a:off x="7681325" y="6257735"/>
                  <a:ext cx="2254668"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Training the</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4" name="TextBox 63">
                  <a:extLst>
                    <a:ext uri="{FF2B5EF4-FFF2-40B4-BE49-F238E27FC236}">
                      <a16:creationId xmlns:a16="http://schemas.microsoft.com/office/drawing/2014/main" id="{060D4634-CB13-46A6-8E3E-8486F27BFA86}"/>
                    </a:ext>
                  </a:extLst>
                </p:cNvPr>
                <p:cNvSpPr txBox="1"/>
                <p:nvPr/>
              </p:nvSpPr>
              <p:spPr>
                <a:xfrm rot="16038116">
                  <a:off x="6233993" y="4505751"/>
                  <a:ext cx="2875204"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Evaluation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And Validation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6" name="TextBox 65">
                  <a:extLst>
                    <a:ext uri="{FF2B5EF4-FFF2-40B4-BE49-F238E27FC236}">
                      <a16:creationId xmlns:a16="http://schemas.microsoft.com/office/drawing/2014/main" id="{6F4AD8C1-FDB2-4523-AB3A-D14ADFF2014A}"/>
                    </a:ext>
                  </a:extLst>
                </p:cNvPr>
                <p:cNvSpPr txBox="1"/>
                <p:nvPr/>
              </p:nvSpPr>
              <p:spPr>
                <a:xfrm rot="19298568">
                  <a:off x="7706521" y="2787330"/>
                  <a:ext cx="1925074" cy="523018"/>
                </a:xfrm>
                <a:prstGeom prst="rect">
                  <a:avLst/>
                </a:prstGeom>
                <a:noFill/>
              </p:spPr>
              <p:txBody>
                <a:bodyPr wrap="square">
                  <a:prstTxWarp prst="textArchUp">
                    <a:avLst/>
                  </a:prstTxWarp>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Prediction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Generation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grpSp>
      </p:grpSp>
    </p:spTree>
    <p:extLst>
      <p:ext uri="{BB962C8B-B14F-4D97-AF65-F5344CB8AC3E}">
        <p14:creationId xmlns:p14="http://schemas.microsoft.com/office/powerpoint/2010/main" val="394844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07</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53" name="Rectangle 52">
            <a:extLst>
              <a:ext uri="{FF2B5EF4-FFF2-40B4-BE49-F238E27FC236}">
                <a16:creationId xmlns:a16="http://schemas.microsoft.com/office/drawing/2014/main" id="{A0FF221F-E9FE-4807-ABBE-A1CBCE9E3646}"/>
              </a:ext>
            </a:extLst>
          </p:cNvPr>
          <p:cNvSpPr/>
          <p:nvPr/>
        </p:nvSpPr>
        <p:spPr>
          <a:xfrm>
            <a:off x="-1337121" y="4909349"/>
            <a:ext cx="6037498"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dirty="0">
                <a:ln/>
                <a:solidFill>
                  <a:schemeClr val="accent3"/>
                </a:solidFill>
              </a:rPr>
              <a:t>Solution</a:t>
            </a:r>
            <a:endParaRPr lang="en-US" sz="7200" b="1" cap="none" spc="0" dirty="0">
              <a:ln/>
              <a:solidFill>
                <a:schemeClr val="accent3"/>
              </a:solidFill>
              <a:effectLst/>
            </a:endParaRPr>
          </a:p>
        </p:txBody>
      </p:sp>
      <p:grpSp>
        <p:nvGrpSpPr>
          <p:cNvPr id="69" name="Group 68">
            <a:extLst>
              <a:ext uri="{FF2B5EF4-FFF2-40B4-BE49-F238E27FC236}">
                <a16:creationId xmlns:a16="http://schemas.microsoft.com/office/drawing/2014/main" id="{0E18DD8A-B3A2-4F3E-ADA2-31925237E293}"/>
              </a:ext>
            </a:extLst>
          </p:cNvPr>
          <p:cNvGrpSpPr/>
          <p:nvPr/>
        </p:nvGrpSpPr>
        <p:grpSpPr>
          <a:xfrm rot="3571321">
            <a:off x="-3306380" y="990950"/>
            <a:ext cx="7822299" cy="9210070"/>
            <a:chOff x="6166970" y="-176768"/>
            <a:chExt cx="7822299" cy="9210070"/>
          </a:xfrm>
        </p:grpSpPr>
        <p:grpSp>
          <p:nvGrpSpPr>
            <p:cNvPr id="67" name="Group 66">
              <a:extLst>
                <a:ext uri="{FF2B5EF4-FFF2-40B4-BE49-F238E27FC236}">
                  <a16:creationId xmlns:a16="http://schemas.microsoft.com/office/drawing/2014/main" id="{B5C490DA-5915-4CF3-AC0B-BBEE2ACD03E1}"/>
                </a:ext>
              </a:extLst>
            </p:cNvPr>
            <p:cNvGrpSpPr/>
            <p:nvPr/>
          </p:nvGrpSpPr>
          <p:grpSpPr>
            <a:xfrm rot="21406003">
              <a:off x="6166970" y="-176768"/>
              <a:ext cx="7822299" cy="9210070"/>
              <a:chOff x="6198454" y="-162745"/>
              <a:chExt cx="7822299" cy="9210070"/>
            </a:xfrm>
          </p:grpSpPr>
          <p:sp>
            <p:nvSpPr>
              <p:cNvPr id="43" name="Freeform: Shape 42">
                <a:extLst>
                  <a:ext uri="{FF2B5EF4-FFF2-40B4-BE49-F238E27FC236}">
                    <a16:creationId xmlns:a16="http://schemas.microsoft.com/office/drawing/2014/main" id="{A84F10A2-9875-4DBB-A7C7-A0223287D9E2}"/>
                  </a:ext>
                </a:extLst>
              </p:cNvPr>
              <p:cNvSpPr/>
              <p:nvPr/>
            </p:nvSpPr>
            <p:spPr>
              <a:xfrm>
                <a:off x="10170212" y="-162745"/>
                <a:ext cx="3850541" cy="3384255"/>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45" name="Freeform: Shape 44">
                <a:extLst>
                  <a:ext uri="{FF2B5EF4-FFF2-40B4-BE49-F238E27FC236}">
                    <a16:creationId xmlns:a16="http://schemas.microsoft.com/office/drawing/2014/main" id="{31EE68F9-58BB-49D1-8346-9ECF8A082287}"/>
                  </a:ext>
                </a:extLst>
              </p:cNvPr>
              <p:cNvSpPr/>
              <p:nvPr/>
            </p:nvSpPr>
            <p:spPr>
              <a:xfrm>
                <a:off x="11755559" y="3314701"/>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a:p>
            </p:txBody>
          </p:sp>
          <p:sp>
            <p:nvSpPr>
              <p:cNvPr id="48" name="Freeform: Shape 47">
                <a:extLst>
                  <a:ext uri="{FF2B5EF4-FFF2-40B4-BE49-F238E27FC236}">
                    <a16:creationId xmlns:a16="http://schemas.microsoft.com/office/drawing/2014/main" id="{9D7D8CC4-4967-48AF-B279-3C23E00FA1B2}"/>
                  </a:ext>
                </a:extLst>
              </p:cNvPr>
              <p:cNvSpPr/>
              <p:nvPr/>
            </p:nvSpPr>
            <p:spPr>
              <a:xfrm>
                <a:off x="10003585" y="6232548"/>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sp>
            <p:nvSpPr>
              <p:cNvPr id="49" name="Freeform: Shape 48">
                <a:extLst>
                  <a:ext uri="{FF2B5EF4-FFF2-40B4-BE49-F238E27FC236}">
                    <a16:creationId xmlns:a16="http://schemas.microsoft.com/office/drawing/2014/main" id="{8251EF69-52D7-40A0-9A4D-485834B90AF4}"/>
                  </a:ext>
                </a:extLst>
              </p:cNvPr>
              <p:cNvSpPr/>
              <p:nvPr/>
            </p:nvSpPr>
            <p:spPr>
              <a:xfrm rot="17920737">
                <a:off x="7085661" y="1186552"/>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50" name="Freeform: Shape 49">
                <a:extLst>
                  <a:ext uri="{FF2B5EF4-FFF2-40B4-BE49-F238E27FC236}">
                    <a16:creationId xmlns:a16="http://schemas.microsoft.com/office/drawing/2014/main" id="{95F8224A-261E-41B0-88E8-2E44BF71707C}"/>
                  </a:ext>
                </a:extLst>
              </p:cNvPr>
              <p:cNvSpPr/>
              <p:nvPr/>
            </p:nvSpPr>
            <p:spPr>
              <a:xfrm rot="10800000">
                <a:off x="6198454" y="3314700"/>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a:p>
            </p:txBody>
          </p:sp>
          <p:sp>
            <p:nvSpPr>
              <p:cNvPr id="51" name="Freeform: Shape 50">
                <a:extLst>
                  <a:ext uri="{FF2B5EF4-FFF2-40B4-BE49-F238E27FC236}">
                    <a16:creationId xmlns:a16="http://schemas.microsoft.com/office/drawing/2014/main" id="{6CE4E0A2-4745-4301-B33F-493A15C2B545}"/>
                  </a:ext>
                </a:extLst>
              </p:cNvPr>
              <p:cNvSpPr/>
              <p:nvPr/>
            </p:nvSpPr>
            <p:spPr>
              <a:xfrm rot="3646957">
                <a:off x="7109517" y="6369745"/>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grpSp>
        <p:grpSp>
          <p:nvGrpSpPr>
            <p:cNvPr id="68" name="Group 67">
              <a:extLst>
                <a:ext uri="{FF2B5EF4-FFF2-40B4-BE49-F238E27FC236}">
                  <a16:creationId xmlns:a16="http://schemas.microsoft.com/office/drawing/2014/main" id="{FF787BDD-E48B-4BD3-ACE5-F075E3D24F26}"/>
                </a:ext>
              </a:extLst>
            </p:cNvPr>
            <p:cNvGrpSpPr/>
            <p:nvPr/>
          </p:nvGrpSpPr>
          <p:grpSpPr>
            <a:xfrm>
              <a:off x="7132986" y="1509454"/>
              <a:ext cx="5657994" cy="5849698"/>
              <a:chOff x="7132986" y="1509454"/>
              <a:chExt cx="5657994" cy="5849698"/>
            </a:xfrm>
          </p:grpSpPr>
          <p:sp>
            <p:nvSpPr>
              <p:cNvPr id="54" name="Rectangle 53">
                <a:extLst>
                  <a:ext uri="{FF2B5EF4-FFF2-40B4-BE49-F238E27FC236}">
                    <a16:creationId xmlns:a16="http://schemas.microsoft.com/office/drawing/2014/main" id="{C90C34C3-0D15-4672-9B72-BA1608A438CF}"/>
                  </a:ext>
                </a:extLst>
              </p:cNvPr>
              <p:cNvSpPr/>
              <p:nvPr/>
            </p:nvSpPr>
            <p:spPr>
              <a:xfrm rot="1586262">
                <a:off x="9258072" y="1509454"/>
                <a:ext cx="3532908" cy="2022211"/>
              </a:xfrm>
              <a:prstGeom prst="rect">
                <a:avLst/>
              </a:prstGeom>
              <a:noFill/>
            </p:spPr>
            <p:txBody>
              <a:bodyPr wrap="square" lIns="91440" tIns="45720" rIns="91440" bIns="45720">
                <a:prstTxWarp prst="textArchUp">
                  <a:avLst/>
                </a:prstTxWarp>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collection</a:t>
                </a:r>
              </a:p>
            </p:txBody>
          </p:sp>
          <p:sp>
            <p:nvSpPr>
              <p:cNvPr id="58" name="TextBox 57">
                <a:extLst>
                  <a:ext uri="{FF2B5EF4-FFF2-40B4-BE49-F238E27FC236}">
                    <a16:creationId xmlns:a16="http://schemas.microsoft.com/office/drawing/2014/main" id="{6BC4C32E-F10B-402D-BFF6-8920402D1516}"/>
                  </a:ext>
                </a:extLst>
              </p:cNvPr>
              <p:cNvSpPr txBox="1"/>
              <p:nvPr/>
            </p:nvSpPr>
            <p:spPr>
              <a:xfrm rot="5048129">
                <a:off x="10616809" y="4276223"/>
                <a:ext cx="2502596" cy="1410149"/>
              </a:xfrm>
              <a:prstGeom prst="rect">
                <a:avLst/>
              </a:prstGeom>
              <a:noFill/>
            </p:spPr>
            <p:txBody>
              <a:bodyPr wrap="square">
                <a:prstTxWarp prst="textArchUp">
                  <a:avLst/>
                </a:prstTxWarp>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Processing</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0" name="TextBox 59">
                <a:extLst>
                  <a:ext uri="{FF2B5EF4-FFF2-40B4-BE49-F238E27FC236}">
                    <a16:creationId xmlns:a16="http://schemas.microsoft.com/office/drawing/2014/main" id="{3306DA31-6FFC-48A2-90D9-B0EE8F2731FD}"/>
                  </a:ext>
                </a:extLst>
              </p:cNvPr>
              <p:cNvSpPr txBox="1"/>
              <p:nvPr/>
            </p:nvSpPr>
            <p:spPr>
              <a:xfrm rot="8899952">
                <a:off x="10157608" y="6712821"/>
                <a:ext cx="1736819" cy="646331"/>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Selection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2" name="TextBox 61">
                <a:extLst>
                  <a:ext uri="{FF2B5EF4-FFF2-40B4-BE49-F238E27FC236}">
                    <a16:creationId xmlns:a16="http://schemas.microsoft.com/office/drawing/2014/main" id="{827E415C-0767-4064-9770-D8571CCBD24B}"/>
                  </a:ext>
                </a:extLst>
              </p:cNvPr>
              <p:cNvSpPr txBox="1"/>
              <p:nvPr/>
            </p:nvSpPr>
            <p:spPr>
              <a:xfrm rot="12717258">
                <a:off x="7681325" y="6257735"/>
                <a:ext cx="2254668"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Training the</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4" name="TextBox 63">
                <a:extLst>
                  <a:ext uri="{FF2B5EF4-FFF2-40B4-BE49-F238E27FC236}">
                    <a16:creationId xmlns:a16="http://schemas.microsoft.com/office/drawing/2014/main" id="{060D4634-CB13-46A6-8E3E-8486F27BFA86}"/>
                  </a:ext>
                </a:extLst>
              </p:cNvPr>
              <p:cNvSpPr txBox="1"/>
              <p:nvPr/>
            </p:nvSpPr>
            <p:spPr>
              <a:xfrm rot="16038116">
                <a:off x="6233993" y="4505751"/>
                <a:ext cx="2875204"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Evaluation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And Validation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6" name="TextBox 65">
                <a:extLst>
                  <a:ext uri="{FF2B5EF4-FFF2-40B4-BE49-F238E27FC236}">
                    <a16:creationId xmlns:a16="http://schemas.microsoft.com/office/drawing/2014/main" id="{6F4AD8C1-FDB2-4523-AB3A-D14ADFF2014A}"/>
                  </a:ext>
                </a:extLst>
              </p:cNvPr>
              <p:cNvSpPr txBox="1"/>
              <p:nvPr/>
            </p:nvSpPr>
            <p:spPr>
              <a:xfrm rot="19298568">
                <a:off x="7706521" y="2787330"/>
                <a:ext cx="1925074" cy="523018"/>
              </a:xfrm>
              <a:prstGeom prst="rect">
                <a:avLst/>
              </a:prstGeom>
              <a:noFill/>
            </p:spPr>
            <p:txBody>
              <a:bodyPr wrap="square">
                <a:prstTxWarp prst="textArchUp">
                  <a:avLst/>
                </a:prstTxWarp>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Prediction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Generation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grpSp>
      <p:sp>
        <p:nvSpPr>
          <p:cNvPr id="5" name="Rectangle 4">
            <a:extLst>
              <a:ext uri="{FF2B5EF4-FFF2-40B4-BE49-F238E27FC236}">
                <a16:creationId xmlns:a16="http://schemas.microsoft.com/office/drawing/2014/main" id="{5942EAA4-9156-4768-9FCC-9DB6A506D451}"/>
              </a:ext>
            </a:extLst>
          </p:cNvPr>
          <p:cNvSpPr/>
          <p:nvPr/>
        </p:nvSpPr>
        <p:spPr>
          <a:xfrm>
            <a:off x="7196366" y="2819293"/>
            <a:ext cx="8682175" cy="6740307"/>
          </a:xfrm>
          <a:prstGeom prst="rect">
            <a:avLst/>
          </a:prstGeom>
          <a:noFill/>
        </p:spPr>
        <p:txBody>
          <a:bodyPr wrap="square" lIns="91440" tIns="45720" rIns="91440" bIns="45720">
            <a:spAutoFit/>
          </a:bodyPr>
          <a:lstStyle/>
          <a:p>
            <a:r>
              <a:rPr lang="en-US" sz="5400" b="0" i="0" u="sng" dirty="0">
                <a:effectLst/>
                <a:highlight>
                  <a:srgbClr val="800000"/>
                </a:highlight>
                <a:latin typeface="Algerian" panose="04020705040A02060702" pitchFamily="82" charset="0"/>
              </a:rPr>
              <a:t>Data Collection</a:t>
            </a:r>
          </a:p>
          <a:p>
            <a:endParaRPr lang="en-US" sz="5400" u="sng" dirty="0">
              <a:solidFill>
                <a:srgbClr val="ECECEC"/>
              </a:solidFill>
              <a:highlight>
                <a:srgbClr val="800000"/>
              </a:highlight>
              <a:latin typeface="Söhne"/>
            </a:endParaRPr>
          </a:p>
          <a:p>
            <a:r>
              <a:rPr lang="en-US" sz="5400" b="0" i="0" dirty="0">
                <a:solidFill>
                  <a:srgbClr val="D1D5DB"/>
                </a:solidFill>
                <a:effectLst/>
                <a:latin typeface="Agency FB" panose="020B0503020202020204" pitchFamily="34" charset="0"/>
              </a:rPr>
              <a:t>Gathering the  comprehensive historical data from past IPL seasons. And use the Python code to scrape data from a reliable source like </a:t>
            </a:r>
            <a:r>
              <a:rPr lang="en-US" sz="5400" b="0" i="0" dirty="0">
                <a:solidFill>
                  <a:srgbClr val="D1D5DB"/>
                </a:solidFill>
                <a:effectLst/>
                <a:highlight>
                  <a:srgbClr val="800000"/>
                </a:highlight>
                <a:latin typeface="Agency FB" panose="020B0503020202020204" pitchFamily="34" charset="0"/>
              </a:rPr>
              <a:t>ESPN</a:t>
            </a:r>
            <a:r>
              <a:rPr lang="en-US" sz="5400" b="0" i="0" dirty="0">
                <a:solidFill>
                  <a:srgbClr val="D1D5DB"/>
                </a:solidFill>
                <a:effectLst/>
                <a:latin typeface="Agency FB" panose="020B0503020202020204" pitchFamily="34" charset="0"/>
              </a:rPr>
              <a:t> </a:t>
            </a:r>
            <a:r>
              <a:rPr lang="en-US" sz="5400" b="0" i="0" dirty="0" err="1">
                <a:solidFill>
                  <a:srgbClr val="D1D5DB"/>
                </a:solidFill>
                <a:effectLst/>
                <a:latin typeface="Agency FB" panose="020B0503020202020204" pitchFamily="34" charset="0"/>
              </a:rPr>
              <a:t>Cricinfo</a:t>
            </a:r>
            <a:r>
              <a:rPr lang="en-US" sz="5400" b="0" i="0" dirty="0">
                <a:solidFill>
                  <a:srgbClr val="D1D5DB"/>
                </a:solidFill>
                <a:effectLst/>
                <a:latin typeface="Agency FB" panose="020B0503020202020204" pitchFamily="34" charset="0"/>
              </a:rPr>
              <a:t>:</a:t>
            </a:r>
          </a:p>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2252867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08</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53" name="Rectangle 52">
            <a:extLst>
              <a:ext uri="{FF2B5EF4-FFF2-40B4-BE49-F238E27FC236}">
                <a16:creationId xmlns:a16="http://schemas.microsoft.com/office/drawing/2014/main" id="{A0FF221F-E9FE-4807-ABBE-A1CBCE9E3646}"/>
              </a:ext>
            </a:extLst>
          </p:cNvPr>
          <p:cNvSpPr/>
          <p:nvPr/>
        </p:nvSpPr>
        <p:spPr>
          <a:xfrm>
            <a:off x="-1379324" y="5051913"/>
            <a:ext cx="6037498"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dirty="0">
                <a:ln/>
                <a:solidFill>
                  <a:schemeClr val="accent3"/>
                </a:solidFill>
              </a:rPr>
              <a:t>Solution</a:t>
            </a:r>
            <a:endParaRPr lang="en-US" sz="7200" b="1" cap="none" spc="0" dirty="0">
              <a:ln/>
              <a:solidFill>
                <a:schemeClr val="accent3"/>
              </a:solidFill>
              <a:effectLst/>
            </a:endParaRPr>
          </a:p>
        </p:txBody>
      </p:sp>
      <p:grpSp>
        <p:nvGrpSpPr>
          <p:cNvPr id="69" name="Group 68">
            <a:extLst>
              <a:ext uri="{FF2B5EF4-FFF2-40B4-BE49-F238E27FC236}">
                <a16:creationId xmlns:a16="http://schemas.microsoft.com/office/drawing/2014/main" id="{0E18DD8A-B3A2-4F3E-ADA2-31925237E293}"/>
              </a:ext>
            </a:extLst>
          </p:cNvPr>
          <p:cNvGrpSpPr/>
          <p:nvPr/>
        </p:nvGrpSpPr>
        <p:grpSpPr>
          <a:xfrm rot="219139">
            <a:off x="-3646990" y="1635025"/>
            <a:ext cx="9320435" cy="8108557"/>
            <a:chOff x="6196840" y="881617"/>
            <a:chExt cx="9320435" cy="8108557"/>
          </a:xfrm>
        </p:grpSpPr>
        <p:grpSp>
          <p:nvGrpSpPr>
            <p:cNvPr id="67" name="Group 66">
              <a:extLst>
                <a:ext uri="{FF2B5EF4-FFF2-40B4-BE49-F238E27FC236}">
                  <a16:creationId xmlns:a16="http://schemas.microsoft.com/office/drawing/2014/main" id="{B5C490DA-5915-4CF3-AC0B-BBEE2ACD03E1}"/>
                </a:ext>
              </a:extLst>
            </p:cNvPr>
            <p:cNvGrpSpPr/>
            <p:nvPr/>
          </p:nvGrpSpPr>
          <p:grpSpPr>
            <a:xfrm rot="21406003">
              <a:off x="6196840" y="881617"/>
              <a:ext cx="9320435" cy="8108557"/>
              <a:chOff x="6198454" y="938768"/>
              <a:chExt cx="9320435" cy="8108557"/>
            </a:xfrm>
          </p:grpSpPr>
          <p:sp>
            <p:nvSpPr>
              <p:cNvPr id="43" name="Freeform: Shape 42">
                <a:extLst>
                  <a:ext uri="{FF2B5EF4-FFF2-40B4-BE49-F238E27FC236}">
                    <a16:creationId xmlns:a16="http://schemas.microsoft.com/office/drawing/2014/main" id="{A84F10A2-9875-4DBB-A7C7-A0223287D9E2}"/>
                  </a:ext>
                </a:extLst>
              </p:cNvPr>
              <p:cNvSpPr/>
              <p:nvPr/>
            </p:nvSpPr>
            <p:spPr>
              <a:xfrm>
                <a:off x="9988910" y="1332336"/>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45" name="Freeform: Shape 44">
                <a:extLst>
                  <a:ext uri="{FF2B5EF4-FFF2-40B4-BE49-F238E27FC236}">
                    <a16:creationId xmlns:a16="http://schemas.microsoft.com/office/drawing/2014/main" id="{31EE68F9-58BB-49D1-8346-9ECF8A082287}"/>
                  </a:ext>
                </a:extLst>
              </p:cNvPr>
              <p:cNvSpPr/>
              <p:nvPr/>
            </p:nvSpPr>
            <p:spPr>
              <a:xfrm>
                <a:off x="13050702" y="2503133"/>
                <a:ext cx="2468187" cy="4740355"/>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dirty="0"/>
              </a:p>
            </p:txBody>
          </p:sp>
          <p:sp>
            <p:nvSpPr>
              <p:cNvPr id="48" name="Freeform: Shape 47">
                <a:extLst>
                  <a:ext uri="{FF2B5EF4-FFF2-40B4-BE49-F238E27FC236}">
                    <a16:creationId xmlns:a16="http://schemas.microsoft.com/office/drawing/2014/main" id="{9D7D8CC4-4967-48AF-B279-3C23E00FA1B2}"/>
                  </a:ext>
                </a:extLst>
              </p:cNvPr>
              <p:cNvSpPr/>
              <p:nvPr/>
            </p:nvSpPr>
            <p:spPr>
              <a:xfrm>
                <a:off x="10003585" y="6232548"/>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sp>
            <p:nvSpPr>
              <p:cNvPr id="49" name="Freeform: Shape 48">
                <a:extLst>
                  <a:ext uri="{FF2B5EF4-FFF2-40B4-BE49-F238E27FC236}">
                    <a16:creationId xmlns:a16="http://schemas.microsoft.com/office/drawing/2014/main" id="{8251EF69-52D7-40A0-9A4D-485834B90AF4}"/>
                  </a:ext>
                </a:extLst>
              </p:cNvPr>
              <p:cNvSpPr/>
              <p:nvPr/>
            </p:nvSpPr>
            <p:spPr>
              <a:xfrm rot="17920737">
                <a:off x="7085661" y="1186552"/>
                <a:ext cx="2956403" cy="2460836"/>
              </a:xfrm>
              <a:custGeom>
                <a:avLst/>
                <a:gdLst>
                  <a:gd name="connsiteX0" fmla="*/ 0 w 2956403"/>
                  <a:gd name="connsiteY0" fmla="*/ 0 h 2460836"/>
                  <a:gd name="connsiteX1" fmla="*/ 2956403 w 2956403"/>
                  <a:gd name="connsiteY1" fmla="*/ 1705852 h 2460836"/>
                  <a:gd name="connsiteX2" fmla="*/ 1647945 w 2956403"/>
                  <a:gd name="connsiteY2" fmla="*/ 2460836 h 2460836"/>
                  <a:gd name="connsiteX3" fmla="*/ 1582815 w 2956403"/>
                  <a:gd name="connsiteY3" fmla="*/ 2354755 h 2460836"/>
                  <a:gd name="connsiteX4" fmla="*/ 0 w 2956403"/>
                  <a:gd name="connsiteY4" fmla="*/ 1522013 h 2460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403" h="2460836">
                    <a:moveTo>
                      <a:pt x="0" y="0"/>
                    </a:moveTo>
                    <a:cubicBezTo>
                      <a:pt x="1219619" y="0"/>
                      <a:pt x="2346593" y="650267"/>
                      <a:pt x="2956403" y="1705852"/>
                    </a:cubicBezTo>
                    <a:lnTo>
                      <a:pt x="1647945" y="2460836"/>
                    </a:lnTo>
                    <a:lnTo>
                      <a:pt x="1582815" y="2354755"/>
                    </a:lnTo>
                    <a:cubicBezTo>
                      <a:pt x="1239788" y="1852338"/>
                      <a:pt x="658879" y="1522013"/>
                      <a:pt x="0" y="1522013"/>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3" tIns="811530" rIns="1429257" bIns="4712970" numCol="1" spcCol="1270" anchor="ctr" anchorCtr="0">
                <a:noAutofit/>
              </a:bodyPr>
              <a:lstStyle/>
              <a:p>
                <a:pPr marL="0" lvl="0" indent="0" algn="ctr" defTabSz="2800350">
                  <a:lnSpc>
                    <a:spcPct val="90000"/>
                  </a:lnSpc>
                  <a:spcBef>
                    <a:spcPct val="0"/>
                  </a:spcBef>
                  <a:spcAft>
                    <a:spcPct val="35000"/>
                  </a:spcAft>
                  <a:buNone/>
                </a:pPr>
                <a:endParaRPr lang="en-GB" sz="6300" kern="1200" dirty="0"/>
              </a:p>
            </p:txBody>
          </p:sp>
          <p:sp>
            <p:nvSpPr>
              <p:cNvPr id="50" name="Freeform: Shape 49">
                <a:extLst>
                  <a:ext uri="{FF2B5EF4-FFF2-40B4-BE49-F238E27FC236}">
                    <a16:creationId xmlns:a16="http://schemas.microsoft.com/office/drawing/2014/main" id="{95F8224A-261E-41B0-88E8-2E44BF71707C}"/>
                  </a:ext>
                </a:extLst>
              </p:cNvPr>
              <p:cNvSpPr/>
              <p:nvPr/>
            </p:nvSpPr>
            <p:spPr>
              <a:xfrm rot="10800000">
                <a:off x="6198454" y="3314700"/>
                <a:ext cx="1736818" cy="3413760"/>
              </a:xfrm>
              <a:custGeom>
                <a:avLst/>
                <a:gdLst>
                  <a:gd name="connsiteX0" fmla="*/ 1281907 w 1736818"/>
                  <a:gd name="connsiteY0" fmla="*/ 0 h 3413760"/>
                  <a:gd name="connsiteX1" fmla="*/ 1281907 w 1736818"/>
                  <a:gd name="connsiteY1" fmla="*/ 3413760 h 3413760"/>
                  <a:gd name="connsiteX2" fmla="*/ 0 w 1736818"/>
                  <a:gd name="connsiteY2" fmla="*/ 2669670 h 3413760"/>
                  <a:gd name="connsiteX3" fmla="*/ 38010 w 1736818"/>
                  <a:gd name="connsiteY3" fmla="*/ 2607724 h 3413760"/>
                  <a:gd name="connsiteX4" fmla="*/ 268393 w 1736818"/>
                  <a:gd name="connsiteY4" fmla="*/ 1706880 h 3413760"/>
                  <a:gd name="connsiteX5" fmla="*/ 38010 w 1736818"/>
                  <a:gd name="connsiteY5" fmla="*/ 806036 h 3413760"/>
                  <a:gd name="connsiteX6" fmla="*/ 0 w 1736818"/>
                  <a:gd name="connsiteY6" fmla="*/ 744090 h 341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6818" h="3413760">
                    <a:moveTo>
                      <a:pt x="1281907" y="0"/>
                    </a:moveTo>
                    <a:cubicBezTo>
                      <a:pt x="1888455" y="1056221"/>
                      <a:pt x="1888455" y="2357539"/>
                      <a:pt x="1281907" y="3413760"/>
                    </a:cubicBezTo>
                    <a:lnTo>
                      <a:pt x="0" y="2669670"/>
                    </a:lnTo>
                    <a:lnTo>
                      <a:pt x="38010" y="2607724"/>
                    </a:lnTo>
                    <a:cubicBezTo>
                      <a:pt x="184936" y="2339936"/>
                      <a:pt x="268393" y="2033058"/>
                      <a:pt x="268393" y="1706880"/>
                    </a:cubicBezTo>
                    <a:cubicBezTo>
                      <a:pt x="268393" y="1380702"/>
                      <a:pt x="184936" y="1073824"/>
                      <a:pt x="38010" y="806036"/>
                    </a:cubicBezTo>
                    <a:lnTo>
                      <a:pt x="0" y="744090"/>
                    </a:ln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6150" tIns="2805430" rIns="171958" bIns="2805430" numCol="1" spcCol="1270" anchor="ctr" anchorCtr="0">
                <a:noAutofit/>
              </a:bodyPr>
              <a:lstStyle/>
              <a:p>
                <a:pPr marL="0" lvl="0" indent="0" algn="ctr" defTabSz="2889250">
                  <a:lnSpc>
                    <a:spcPct val="90000"/>
                  </a:lnSpc>
                  <a:spcBef>
                    <a:spcPct val="0"/>
                  </a:spcBef>
                  <a:spcAft>
                    <a:spcPct val="35000"/>
                  </a:spcAft>
                  <a:buNone/>
                </a:pPr>
                <a:endParaRPr lang="en-GB" sz="6500" kern="1200"/>
              </a:p>
            </p:txBody>
          </p:sp>
          <p:sp>
            <p:nvSpPr>
              <p:cNvPr id="51" name="Freeform: Shape 50">
                <a:extLst>
                  <a:ext uri="{FF2B5EF4-FFF2-40B4-BE49-F238E27FC236}">
                    <a16:creationId xmlns:a16="http://schemas.microsoft.com/office/drawing/2014/main" id="{6CE4E0A2-4745-4301-B33F-493A15C2B545}"/>
                  </a:ext>
                </a:extLst>
              </p:cNvPr>
              <p:cNvSpPr/>
              <p:nvPr/>
            </p:nvSpPr>
            <p:spPr>
              <a:xfrm rot="3646957">
                <a:off x="7109517" y="6369745"/>
                <a:ext cx="2945599" cy="2409562"/>
              </a:xfrm>
              <a:custGeom>
                <a:avLst/>
                <a:gdLst>
                  <a:gd name="connsiteX0" fmla="*/ 1663650 w 2945599"/>
                  <a:gd name="connsiteY0" fmla="*/ 0 h 2409562"/>
                  <a:gd name="connsiteX1" fmla="*/ 2945599 w 2945599"/>
                  <a:gd name="connsiteY1" fmla="*/ 730668 h 2409562"/>
                  <a:gd name="connsiteX2" fmla="*/ 0 w 2945599"/>
                  <a:gd name="connsiteY2" fmla="*/ 2409562 h 2409562"/>
                  <a:gd name="connsiteX3" fmla="*/ 0 w 2945599"/>
                  <a:gd name="connsiteY3" fmla="*/ 954767 h 2409562"/>
                  <a:gd name="connsiteX4" fmla="*/ 5500 w 2945599"/>
                  <a:gd name="connsiteY4" fmla="*/ 955040 h 2409562"/>
                  <a:gd name="connsiteX5" fmla="*/ 1582531 w 2945599"/>
                  <a:gd name="connsiteY5" fmla="*/ 131191 h 24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5599" h="2409562">
                    <a:moveTo>
                      <a:pt x="1663650" y="0"/>
                    </a:moveTo>
                    <a:lnTo>
                      <a:pt x="2945599" y="730668"/>
                    </a:lnTo>
                    <a:cubicBezTo>
                      <a:pt x="2338019" y="1769571"/>
                      <a:pt x="1215162" y="2409562"/>
                      <a:pt x="0" y="2409562"/>
                    </a:cubicBezTo>
                    <a:lnTo>
                      <a:pt x="0" y="954767"/>
                    </a:lnTo>
                    <a:lnTo>
                      <a:pt x="5500" y="955040"/>
                    </a:lnTo>
                    <a:cubicBezTo>
                      <a:pt x="661971" y="955040"/>
                      <a:pt x="1240758" y="628243"/>
                      <a:pt x="1582531" y="131191"/>
                    </a:cubicBezTo>
                    <a:close/>
                  </a:path>
                </a:pathLst>
              </a:custGeom>
              <a:solidFill>
                <a:schemeClr val="tx1"/>
              </a:solidFill>
              <a:ln w="762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6922" tIns="4712970" rIns="1429258" bIns="811530" numCol="1" spcCol="1270" anchor="ctr" anchorCtr="0">
                <a:noAutofit/>
              </a:bodyPr>
              <a:lstStyle/>
              <a:p>
                <a:pPr marL="0" lvl="0" indent="0" algn="ctr" defTabSz="2800350">
                  <a:lnSpc>
                    <a:spcPct val="90000"/>
                  </a:lnSpc>
                  <a:spcBef>
                    <a:spcPct val="0"/>
                  </a:spcBef>
                  <a:spcAft>
                    <a:spcPct val="35000"/>
                  </a:spcAft>
                  <a:buNone/>
                </a:pPr>
                <a:endParaRPr lang="en-GB" sz="6300" kern="1200"/>
              </a:p>
            </p:txBody>
          </p:sp>
        </p:grpSp>
        <p:grpSp>
          <p:nvGrpSpPr>
            <p:cNvPr id="68" name="Group 67">
              <a:extLst>
                <a:ext uri="{FF2B5EF4-FFF2-40B4-BE49-F238E27FC236}">
                  <a16:creationId xmlns:a16="http://schemas.microsoft.com/office/drawing/2014/main" id="{FF787BDD-E48B-4BD3-ACE5-F075E3D24F26}"/>
                </a:ext>
              </a:extLst>
            </p:cNvPr>
            <p:cNvGrpSpPr/>
            <p:nvPr/>
          </p:nvGrpSpPr>
          <p:grpSpPr>
            <a:xfrm>
              <a:off x="7132986" y="2562182"/>
              <a:ext cx="7082766" cy="4796970"/>
              <a:chOff x="7132986" y="2562182"/>
              <a:chExt cx="7082766" cy="4796970"/>
            </a:xfrm>
          </p:grpSpPr>
          <p:sp>
            <p:nvSpPr>
              <p:cNvPr id="54" name="Rectangle 53">
                <a:extLst>
                  <a:ext uri="{FF2B5EF4-FFF2-40B4-BE49-F238E27FC236}">
                    <a16:creationId xmlns:a16="http://schemas.microsoft.com/office/drawing/2014/main" id="{C90C34C3-0D15-4672-9B72-BA1608A438CF}"/>
                  </a:ext>
                </a:extLst>
              </p:cNvPr>
              <p:cNvSpPr/>
              <p:nvPr/>
            </p:nvSpPr>
            <p:spPr>
              <a:xfrm rot="1865047">
                <a:off x="8780203" y="2562182"/>
                <a:ext cx="3532908" cy="2022211"/>
              </a:xfrm>
              <a:prstGeom prst="rect">
                <a:avLst/>
              </a:prstGeom>
              <a:noFill/>
            </p:spPr>
            <p:txBody>
              <a:bodyPr wrap="square" lIns="91440" tIns="45720" rIns="91440" bIns="45720">
                <a:prstTxWarp prst="textArchUp">
                  <a:avLst/>
                </a:prstTxWarp>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collection</a:t>
                </a:r>
              </a:p>
            </p:txBody>
          </p:sp>
          <p:sp>
            <p:nvSpPr>
              <p:cNvPr id="58" name="TextBox 57">
                <a:extLst>
                  <a:ext uri="{FF2B5EF4-FFF2-40B4-BE49-F238E27FC236}">
                    <a16:creationId xmlns:a16="http://schemas.microsoft.com/office/drawing/2014/main" id="{6BC4C32E-F10B-402D-BFF6-8920402D1516}"/>
                  </a:ext>
                </a:extLst>
              </p:cNvPr>
              <p:cNvSpPr txBox="1"/>
              <p:nvPr/>
            </p:nvSpPr>
            <p:spPr>
              <a:xfrm rot="5048129">
                <a:off x="11554645" y="3532613"/>
                <a:ext cx="3070704" cy="2251511"/>
              </a:xfrm>
              <a:prstGeom prst="rect">
                <a:avLst/>
              </a:prstGeom>
              <a:noFill/>
            </p:spPr>
            <p:txBody>
              <a:bodyPr wrap="square">
                <a:prstTxWarp prst="textArchUp">
                  <a:avLst/>
                </a:prstTxWarp>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Processing</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0" name="TextBox 59">
                <a:extLst>
                  <a:ext uri="{FF2B5EF4-FFF2-40B4-BE49-F238E27FC236}">
                    <a16:creationId xmlns:a16="http://schemas.microsoft.com/office/drawing/2014/main" id="{3306DA31-6FFC-48A2-90D9-B0EE8F2731FD}"/>
                  </a:ext>
                </a:extLst>
              </p:cNvPr>
              <p:cNvSpPr txBox="1"/>
              <p:nvPr/>
            </p:nvSpPr>
            <p:spPr>
              <a:xfrm rot="8899952">
                <a:off x="10157608" y="6712821"/>
                <a:ext cx="1736819" cy="646331"/>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Selection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2" name="TextBox 61">
                <a:extLst>
                  <a:ext uri="{FF2B5EF4-FFF2-40B4-BE49-F238E27FC236}">
                    <a16:creationId xmlns:a16="http://schemas.microsoft.com/office/drawing/2014/main" id="{827E415C-0767-4064-9770-D8571CCBD24B}"/>
                  </a:ext>
                </a:extLst>
              </p:cNvPr>
              <p:cNvSpPr txBox="1"/>
              <p:nvPr/>
            </p:nvSpPr>
            <p:spPr>
              <a:xfrm rot="12717258">
                <a:off x="7681325" y="6257735"/>
                <a:ext cx="2254668"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Training the</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4" name="TextBox 63">
                <a:extLst>
                  <a:ext uri="{FF2B5EF4-FFF2-40B4-BE49-F238E27FC236}">
                    <a16:creationId xmlns:a16="http://schemas.microsoft.com/office/drawing/2014/main" id="{060D4634-CB13-46A6-8E3E-8486F27BFA86}"/>
                  </a:ext>
                </a:extLst>
              </p:cNvPr>
              <p:cNvSpPr txBox="1"/>
              <p:nvPr/>
            </p:nvSpPr>
            <p:spPr>
              <a:xfrm rot="16038116">
                <a:off x="6233993" y="4505751"/>
                <a:ext cx="2875204" cy="1077218"/>
              </a:xfrm>
              <a:prstGeom prst="rect">
                <a:avLst/>
              </a:prstGeom>
              <a:noFill/>
            </p:spPr>
            <p:txBody>
              <a:bodyPr wrap="square">
                <a:prstTxWarp prst="textArchUp">
                  <a:avLst/>
                </a:prstTxWarp>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Evaluation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And Validation</a:t>
                </a:r>
                <a:endPar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6" name="TextBox 65">
                <a:extLst>
                  <a:ext uri="{FF2B5EF4-FFF2-40B4-BE49-F238E27FC236}">
                    <a16:creationId xmlns:a16="http://schemas.microsoft.com/office/drawing/2014/main" id="{6F4AD8C1-FDB2-4523-AB3A-D14ADFF2014A}"/>
                  </a:ext>
                </a:extLst>
              </p:cNvPr>
              <p:cNvSpPr txBox="1"/>
              <p:nvPr/>
            </p:nvSpPr>
            <p:spPr>
              <a:xfrm rot="19298568">
                <a:off x="7706521" y="2787330"/>
                <a:ext cx="1925074" cy="523018"/>
              </a:xfrm>
              <a:prstGeom prst="rect">
                <a:avLst/>
              </a:prstGeom>
              <a:noFill/>
            </p:spPr>
            <p:txBody>
              <a:bodyPr wrap="square">
                <a:prstTxWarp prst="textArchUp">
                  <a:avLst/>
                </a:prstTxWarp>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Prediction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Generation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grpSp>
      <p:sp>
        <p:nvSpPr>
          <p:cNvPr id="5" name="Rectangle 4">
            <a:extLst>
              <a:ext uri="{FF2B5EF4-FFF2-40B4-BE49-F238E27FC236}">
                <a16:creationId xmlns:a16="http://schemas.microsoft.com/office/drawing/2014/main" id="{C68B0D7D-7C41-46D4-9A5A-A47683FAF8DD}"/>
              </a:ext>
            </a:extLst>
          </p:cNvPr>
          <p:cNvSpPr/>
          <p:nvPr/>
        </p:nvSpPr>
        <p:spPr>
          <a:xfrm>
            <a:off x="7010400" y="2966724"/>
            <a:ext cx="7523375" cy="3416320"/>
          </a:xfrm>
          <a:prstGeom prst="rect">
            <a:avLst/>
          </a:prstGeom>
          <a:noFill/>
        </p:spPr>
        <p:txBody>
          <a:bodyPr wrap="square" lIns="91440" tIns="45720" rIns="91440" bIns="45720">
            <a:spAutoFit/>
          </a:bodyPr>
          <a:lstStyle/>
          <a:p>
            <a:pPr algn="l"/>
            <a:r>
              <a:rPr lang="en-US" sz="5400" b="0" i="0" u="sng" dirty="0">
                <a:effectLst/>
                <a:highlight>
                  <a:srgbClr val="800000"/>
                </a:highlight>
                <a:latin typeface="Algerian" panose="04020705040A02060702" pitchFamily="82" charset="0"/>
              </a:rPr>
              <a:t>Data Preprocessing</a:t>
            </a:r>
            <a:endParaRPr lang="en-US" sz="5400" u="sng" dirty="0">
              <a:highlight>
                <a:srgbClr val="800000"/>
              </a:highlight>
              <a:latin typeface="Algerian" panose="04020705040A02060702" pitchFamily="82" charset="0"/>
            </a:endParaRPr>
          </a:p>
          <a:p>
            <a:pPr algn="l"/>
            <a:endParaRPr lang="en-US" sz="5400" b="0" i="0" u="sng" dirty="0">
              <a:solidFill>
                <a:srgbClr val="ECECEC"/>
              </a:solidFill>
              <a:effectLst/>
              <a:highlight>
                <a:srgbClr val="800000"/>
              </a:highlight>
              <a:latin typeface="Söhne"/>
            </a:endParaRPr>
          </a:p>
          <a:p>
            <a:pPr algn="l"/>
            <a:r>
              <a:rPr lang="en-US" sz="5400" b="0" i="0" dirty="0">
                <a:solidFill>
                  <a:srgbClr val="D1D5DB"/>
                </a:solidFill>
                <a:effectLst/>
                <a:latin typeface="Agency FB" panose="020B0503020202020204" pitchFamily="34" charset="0"/>
              </a:rPr>
              <a:t>Clean and preprocess the collected data. Using </a:t>
            </a:r>
            <a:r>
              <a:rPr lang="en-US" sz="5400" b="0" i="0" dirty="0">
                <a:solidFill>
                  <a:srgbClr val="D1D5DB"/>
                </a:solidFill>
                <a:effectLst/>
                <a:highlight>
                  <a:srgbClr val="800000"/>
                </a:highlight>
                <a:latin typeface="Agency FB" panose="020B0503020202020204" pitchFamily="34" charset="0"/>
              </a:rPr>
              <a:t>pandas</a:t>
            </a:r>
            <a:r>
              <a:rPr lang="en-US" sz="5400" b="0" i="0" dirty="0">
                <a:solidFill>
                  <a:srgbClr val="D1D5DB"/>
                </a:solidFill>
                <a:effectLst/>
                <a:latin typeface="Agency FB" panose="020B0503020202020204" pitchFamily="34" charset="0"/>
              </a:rPr>
              <a:t> </a:t>
            </a:r>
          </a:p>
        </p:txBody>
      </p:sp>
    </p:spTree>
    <p:extLst>
      <p:ext uri="{BB962C8B-B14F-4D97-AF65-F5344CB8AC3E}">
        <p14:creationId xmlns:p14="http://schemas.microsoft.com/office/powerpoint/2010/main" val="1878658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2197</TotalTime>
  <Words>711</Words>
  <Application>Microsoft Office PowerPoint</Application>
  <PresentationFormat>Custom</PresentationFormat>
  <Paragraphs>185</Paragraphs>
  <Slides>17</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Agency FB</vt:lpstr>
      <vt:lpstr>Calibri</vt:lpstr>
      <vt:lpstr>Arial</vt:lpstr>
      <vt:lpstr>Algerian</vt:lpstr>
      <vt:lpstr>__Inter_aaf875</vt:lpstr>
      <vt:lpstr>Wingdings</vt:lpstr>
      <vt:lpstr>Poppins</vt:lpstr>
      <vt:lpstr>Poppins Light</vt:lpstr>
      <vt:lpstr>Open Sauce Heavy</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 2024</dc:title>
  <dc:creator>ABISHEK S</dc:creator>
  <cp:lastModifiedBy>Abishek</cp:lastModifiedBy>
  <cp:revision>6</cp:revision>
  <dcterms:created xsi:type="dcterms:W3CDTF">2006-08-16T00:00:00Z</dcterms:created>
  <dcterms:modified xsi:type="dcterms:W3CDTF">2024-03-14T10:51:01Z</dcterms:modified>
  <dc:identifier>DAF3tCRVsYs</dc:identifier>
</cp:coreProperties>
</file>