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Open Sauce Heavy" panose="020B0604020202020204" charset="0"/>
      <p:regular r:id="rId9"/>
    </p:embeddedFont>
    <p:embeddedFont>
      <p:font typeface="Poppins Light" panose="00000400000000000000" pitchFamily="2" charset="0"/>
      <p:regular r:id="rId10"/>
      <p: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771F6-F4E9-4F4C-B023-EAA5A42A4B9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1B0BF-C1EA-45A4-AA2F-96727443C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5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70872" y="8061710"/>
            <a:ext cx="13272938" cy="100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Freeform 5"/>
          <p:cNvSpPr/>
          <p:nvPr/>
        </p:nvSpPr>
        <p:spPr>
          <a:xfrm>
            <a:off x="11800308" y="762510"/>
            <a:ext cx="3026031" cy="2905519"/>
          </a:xfrm>
          <a:custGeom>
            <a:avLst/>
            <a:gdLst/>
            <a:ahLst/>
            <a:cxnLst/>
            <a:rect l="l" t="t" r="r" b="b"/>
            <a:pathLst>
              <a:path w="5801481" h="5743698">
                <a:moveTo>
                  <a:pt x="0" y="0"/>
                </a:moveTo>
                <a:lnTo>
                  <a:pt x="5801482" y="0"/>
                </a:lnTo>
                <a:lnTo>
                  <a:pt x="5801482" y="5743697"/>
                </a:lnTo>
                <a:lnTo>
                  <a:pt x="0" y="5743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281284" y="1028700"/>
            <a:ext cx="7897117" cy="3688597"/>
            <a:chOff x="0" y="0"/>
            <a:chExt cx="10529489" cy="4918129"/>
          </a:xfrm>
        </p:grpSpPr>
        <p:sp>
          <p:nvSpPr>
            <p:cNvPr id="7" name="TextBox 7"/>
            <p:cNvSpPr txBox="1"/>
            <p:nvPr/>
          </p:nvSpPr>
          <p:spPr>
            <a:xfrm>
              <a:off x="0" y="2578751"/>
              <a:ext cx="6978365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660"/>
                </a:lnSpc>
              </a:pPr>
              <a:r>
                <a:rPr lang="en-US" sz="13326" dirty="0">
                  <a:solidFill>
                    <a:srgbClr val="F6B032"/>
                  </a:solidFill>
                  <a:latin typeface="Open Sauce Heavy"/>
                </a:rPr>
                <a:t>2K24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23850"/>
              <a:ext cx="10529489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2660"/>
                </a:lnSpc>
              </a:pPr>
              <a:r>
                <a:rPr lang="en-US" sz="13326" dirty="0">
                  <a:solidFill>
                    <a:srgbClr val="FFFFFF"/>
                  </a:solidFill>
                  <a:latin typeface="Open Sauce Heavy"/>
                </a:rPr>
                <a:t>PY-EXPO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499105" y="8516358"/>
            <a:ext cx="7639102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Genius innovation leaves behind a legacy...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dirty="0">
                <a:solidFill>
                  <a:srgbClr val="FEBF00"/>
                </a:solidFill>
                <a:latin typeface="Open Sauce Heavy"/>
              </a:rPr>
              <a:t>PYEXPO 2K24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70872" y="4956693"/>
            <a:ext cx="15343250" cy="2500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6"/>
              </a:lnSpc>
            </a:pPr>
            <a:endParaRPr dirty="0"/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ID:</a:t>
            </a:r>
            <a:r>
              <a:rPr lang="en-US" sz="6828" dirty="0">
                <a:solidFill>
                  <a:srgbClr val="F9B632"/>
                </a:solidFill>
                <a:latin typeface="Open Sauce Heavy"/>
              </a:rPr>
              <a:t> T029</a:t>
            </a:r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Name: </a:t>
            </a:r>
            <a:r>
              <a:rPr lang="en-US" sz="6828" dirty="0">
                <a:solidFill>
                  <a:srgbClr val="F9B632"/>
                </a:solidFill>
                <a:latin typeface="Open Sauce Heavy"/>
              </a:rPr>
              <a:t>THE CONQUERORS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BF7F5C-F7C2-65B7-8DC6-DEDF84E4CD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787" y="1145741"/>
            <a:ext cx="2403335" cy="2347481"/>
          </a:xfrm>
          <a:prstGeom prst="rect">
            <a:avLst/>
          </a:prstGeom>
        </p:spPr>
      </p:pic>
      <p:sp>
        <p:nvSpPr>
          <p:cNvPr id="14" name="AutoShape 4">
            <a:extLst>
              <a:ext uri="{FF2B5EF4-FFF2-40B4-BE49-F238E27FC236}">
                <a16:creationId xmlns:a16="http://schemas.microsoft.com/office/drawing/2014/main" id="{33DA242E-727E-25A4-589D-F71EA51C14E0}"/>
              </a:ext>
            </a:extLst>
          </p:cNvPr>
          <p:cNvSpPr/>
          <p:nvPr/>
        </p:nvSpPr>
        <p:spPr>
          <a:xfrm rot="-5400000">
            <a:off x="13957280" y="2314720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762125" y="2634173"/>
            <a:ext cx="15754350" cy="67095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Problem Statement: </a:t>
            </a:r>
            <a:r>
              <a:rPr lang="en-US" sz="4400" dirty="0">
                <a:solidFill>
                  <a:schemeClr val="bg1"/>
                </a:solidFill>
                <a:latin typeface="Open Sauce Heavy"/>
              </a:rPr>
              <a:t>CCTV Analysis Tool For Vehicle Identification And Classification</a:t>
            </a:r>
          </a:p>
          <a:p>
            <a:pPr algn="l"/>
            <a:endParaRPr lang="en-US" sz="3600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/>
            <a:r>
              <a:rPr lang="en-US" sz="3600" dirty="0">
                <a:solidFill>
                  <a:srgbClr val="ECECEC"/>
                </a:solidFill>
                <a:latin typeface="Söhne"/>
              </a:rPr>
              <a:t>                       A</a:t>
            </a:r>
            <a:r>
              <a:rPr lang="en-US" sz="3600" b="0" i="0" dirty="0">
                <a:solidFill>
                  <a:srgbClr val="ECECEC"/>
                </a:solidFill>
                <a:effectLst/>
                <a:latin typeface="Söhne"/>
              </a:rPr>
              <a:t> CCTV analysis tool designed specifically for identifying and classifying </a:t>
            </a:r>
            <a:r>
              <a:rPr lang="en-US" sz="3600" b="0" i="0" dirty="0" err="1">
                <a:solidFill>
                  <a:srgbClr val="ECECEC"/>
                </a:solidFill>
                <a:effectLst/>
                <a:latin typeface="Söhne"/>
              </a:rPr>
              <a:t>vehicles.Imagine</a:t>
            </a:r>
            <a:r>
              <a:rPr lang="en-US" sz="3600" b="0" i="0" dirty="0">
                <a:solidFill>
                  <a:srgbClr val="ECECEC"/>
                </a:solidFill>
                <a:effectLst/>
                <a:latin typeface="Söhne"/>
              </a:rPr>
              <a:t> a surveillance system that not only monitors vehicle movements but also swiftly categorizes them in real-time. Our tool does just that, leveraging cutting-edge technology to provide accurate and immediate insights into the types of vehicles passing through monitored areas.</a:t>
            </a:r>
          </a:p>
          <a:p>
            <a:pPr>
              <a:lnSpc>
                <a:spcPts val="6608"/>
              </a:lnSpc>
            </a:pPr>
            <a:endParaRPr lang="en-US" sz="4400" dirty="0">
              <a:solidFill>
                <a:schemeClr val="bg1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8473" y="1200150"/>
            <a:ext cx="7553600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60"/>
              </a:lnSpc>
            </a:pPr>
            <a:r>
              <a:rPr lang="en-US" sz="6800" dirty="0">
                <a:solidFill>
                  <a:srgbClr val="FFFFFF"/>
                </a:solidFill>
                <a:latin typeface="Open Sauce Heavy"/>
              </a:rPr>
              <a:t>PS Code: PY42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02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Freeform 7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986659" y="1573784"/>
            <a:ext cx="13164081" cy="4501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4"/>
              </a:lnSpc>
            </a:pPr>
            <a:r>
              <a:rPr lang="en-US" sz="3600" b="0" i="0" dirty="0">
                <a:solidFill>
                  <a:srgbClr val="ECECEC"/>
                </a:solidFill>
                <a:effectLst/>
                <a:latin typeface="Söhne"/>
              </a:rPr>
              <a:t>Our solution for a CCTV analysis tool for vehicle identification and classification</a:t>
            </a:r>
            <a:r>
              <a:rPr lang="en-US" sz="3300" b="0" i="0" dirty="0">
                <a:solidFill>
                  <a:srgbClr val="FFFFFF"/>
                </a:solidFill>
                <a:effectLst/>
                <a:latin typeface="Open Sauce Heavy"/>
              </a:rPr>
              <a:t> </a:t>
            </a:r>
            <a:r>
              <a:rPr lang="en-US" sz="3600" b="0" i="0" dirty="0">
                <a:solidFill>
                  <a:srgbClr val="ECECEC"/>
                </a:solidFill>
                <a:effectLst/>
                <a:latin typeface="Söhne"/>
              </a:rPr>
              <a:t>By collecting diverse datasets of vehicle images and videos, we preprocess the data to ensure its quality and uniformity. We then train a convolutional neural network (CNN) model, utilizing architectures like </a:t>
            </a:r>
            <a:r>
              <a:rPr lang="en-US" sz="3600" b="0" i="0" dirty="0" err="1">
                <a:solidFill>
                  <a:srgbClr val="ECECEC"/>
                </a:solidFill>
                <a:effectLst/>
                <a:latin typeface="Söhne"/>
              </a:rPr>
              <a:t>ResNet</a:t>
            </a:r>
            <a:r>
              <a:rPr lang="en-US" sz="3600" b="0" i="0" dirty="0">
                <a:solidFill>
                  <a:srgbClr val="ECECEC"/>
                </a:solidFill>
                <a:effectLst/>
                <a:latin typeface="Söhne"/>
              </a:rPr>
              <a:t> or VGG, to accurately identify and classify various types of vehicles in real-time. smart CCTV system that quickly recognizes different types of vehicles, like cars, trucks, and motorcycles, as they move through monitored areas.</a:t>
            </a:r>
            <a:endParaRPr lang="en-US" sz="3300" dirty="0">
              <a:solidFill>
                <a:srgbClr val="FFFFFF"/>
              </a:solidFill>
              <a:latin typeface="Open Sauce Heavy"/>
            </a:endParaRPr>
          </a:p>
          <a:p>
            <a:pPr>
              <a:lnSpc>
                <a:spcPts val="3894"/>
              </a:lnSpc>
            </a:pPr>
            <a:endParaRPr lang="en-US" sz="3300" dirty="0">
              <a:solidFill>
                <a:srgbClr val="FFFFFF"/>
              </a:solidFill>
              <a:latin typeface="Open Sauce Heav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06800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03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1528404" y="-1562100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TextBox 7"/>
          <p:cNvSpPr txBox="1"/>
          <p:nvPr/>
        </p:nvSpPr>
        <p:spPr>
          <a:xfrm>
            <a:off x="1986659" y="602488"/>
            <a:ext cx="13164081" cy="85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>
                <a:solidFill>
                  <a:srgbClr val="F6B032"/>
                </a:solidFill>
                <a:latin typeface="Open Sauce Heavy"/>
              </a:rPr>
              <a:t>Solution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86659" y="6590469"/>
            <a:ext cx="13164081" cy="4303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Technology Stack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rgbClr val="F6B032"/>
                </a:solidFill>
                <a:latin typeface="Open Sauce Heavy"/>
              </a:rPr>
              <a:t>        </a:t>
            </a:r>
            <a:r>
              <a:rPr lang="en-US" sz="5600" dirty="0">
                <a:solidFill>
                  <a:schemeClr val="bg1"/>
                </a:solidFill>
                <a:latin typeface="Open Sauce Heavy"/>
              </a:rPr>
              <a:t> </a:t>
            </a:r>
            <a:r>
              <a:rPr lang="en-US" sz="9600" dirty="0">
                <a:solidFill>
                  <a:schemeClr val="bg1"/>
                </a:solidFill>
                <a:latin typeface="Open Sauce Heavy"/>
              </a:rPr>
              <a:t>.</a:t>
            </a:r>
            <a:r>
              <a:rPr lang="en-US" sz="4000" dirty="0" err="1">
                <a:solidFill>
                  <a:schemeClr val="bg1"/>
                </a:solidFill>
                <a:latin typeface="Open Sauce Heavy"/>
              </a:rPr>
              <a:t>Opencv</a:t>
            </a:r>
            <a:endParaRPr lang="en-US" sz="9600" dirty="0">
              <a:solidFill>
                <a:schemeClr val="bg1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r>
              <a:rPr lang="en-US" sz="9600" dirty="0">
                <a:solidFill>
                  <a:schemeClr val="bg1"/>
                </a:solidFill>
                <a:latin typeface="Open Sauce Heavy"/>
              </a:rPr>
              <a:t>     .</a:t>
            </a:r>
            <a:r>
              <a:rPr lang="en-US" sz="4000" dirty="0">
                <a:solidFill>
                  <a:schemeClr val="bg1"/>
                </a:solidFill>
                <a:latin typeface="Open Sauce Heavy"/>
              </a:rPr>
              <a:t>Python</a:t>
            </a:r>
            <a:r>
              <a:rPr lang="en-US" sz="9600" dirty="0">
                <a:solidFill>
                  <a:schemeClr val="bg1"/>
                </a:solidFill>
                <a:latin typeface="Open Sauce Heavy"/>
              </a:rPr>
              <a:t>   </a:t>
            </a:r>
          </a:p>
          <a:p>
            <a:pPr>
              <a:lnSpc>
                <a:spcPts val="6608"/>
              </a:lnSpc>
            </a:pPr>
            <a:r>
              <a:rPr lang="en-US" sz="9600" dirty="0">
                <a:solidFill>
                  <a:schemeClr val="bg1"/>
                </a:solidFill>
                <a:latin typeface="Open Sauce Heavy"/>
              </a:rPr>
              <a:t>     .</a:t>
            </a:r>
            <a:r>
              <a:rPr lang="en-US" sz="4800" dirty="0" err="1">
                <a:solidFill>
                  <a:schemeClr val="bg1"/>
                </a:solidFill>
                <a:latin typeface="Open Sauce Heavy"/>
              </a:rPr>
              <a:t>easyOCR</a:t>
            </a:r>
            <a:endParaRPr lang="en-US" sz="4800" dirty="0">
              <a:solidFill>
                <a:schemeClr val="bg1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r>
              <a:rPr lang="en-US" sz="9600" dirty="0">
                <a:solidFill>
                  <a:schemeClr val="bg1"/>
                </a:solidFill>
                <a:latin typeface="Open Sauce Heavy"/>
              </a:rPr>
              <a:t>     </a:t>
            </a:r>
            <a:endParaRPr lang="en-US" sz="5600" dirty="0">
              <a:solidFill>
                <a:schemeClr val="bg1"/>
              </a:solidFill>
              <a:latin typeface="Open Sauce Heavy"/>
            </a:endParaRPr>
          </a:p>
        </p:txBody>
      </p:sp>
      <p:sp>
        <p:nvSpPr>
          <p:cNvPr id="10" name="AutoShape 10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04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AutoShape 6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E3DC084E-C850-81DA-B203-A732C0FC8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DE56D-7D02-1C2C-09BA-68EE4EC21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84" y="0"/>
            <a:ext cx="9029700" cy="97697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E822DF-D3E5-C023-5397-B4B4864B9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1"/>
            <a:ext cx="7620000" cy="85449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953739" y="602488"/>
            <a:ext cx="13164081" cy="11864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Team Member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5400" dirty="0">
                <a:solidFill>
                  <a:schemeClr val="bg1"/>
                </a:solidFill>
              </a:rPr>
              <a:t>PRAVEEN KUMAR B (23AIB05)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5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5400" dirty="0">
                <a:solidFill>
                  <a:schemeClr val="bg1"/>
                </a:solidFill>
              </a:rPr>
              <a:t>SANJAY M (23AIB23)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5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5400" dirty="0">
                <a:solidFill>
                  <a:schemeClr val="bg1"/>
                </a:solidFill>
              </a:rPr>
              <a:t>SWATHINI B (23AIB46)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5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5400" dirty="0">
                <a:solidFill>
                  <a:schemeClr val="bg1"/>
                </a:solidFill>
              </a:rPr>
              <a:t>TAMIZHARASU P (23AIB48)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5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5400" dirty="0">
                <a:solidFill>
                  <a:schemeClr val="bg1"/>
                </a:solidFill>
              </a:rPr>
              <a:t>VENKATRAMANAN S(23AIB56)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0" dirty="0">
              <a:solidFill>
                <a:schemeClr val="bg1"/>
              </a:solidFill>
            </a:endParaRPr>
          </a:p>
          <a:p>
            <a:pPr>
              <a:lnSpc>
                <a:spcPts val="6608"/>
              </a:lnSpc>
            </a:pPr>
            <a:endParaRPr lang="en-IN" sz="6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0" dirty="0">
              <a:solidFill>
                <a:schemeClr val="bg1"/>
              </a:solidFill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094646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05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009294" y="4820777"/>
            <a:ext cx="15161570" cy="2026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05"/>
              </a:lnSpc>
            </a:pPr>
            <a:r>
              <a:rPr lang="en-US" sz="16006">
                <a:solidFill>
                  <a:srgbClr val="FFFFFF"/>
                </a:solidFill>
                <a:latin typeface="Open Sauce Heavy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>
            <a:off x="14443037" y="1706848"/>
            <a:ext cx="2816263" cy="3331064"/>
          </a:xfrm>
          <a:custGeom>
            <a:avLst/>
            <a:gdLst/>
            <a:ahLst/>
            <a:cxnLst/>
            <a:rect l="l" t="t" r="r" b="b"/>
            <a:pathLst>
              <a:path w="2816263" h="3331064">
                <a:moveTo>
                  <a:pt x="0" y="0"/>
                </a:moveTo>
                <a:lnTo>
                  <a:pt x="2816263" y="0"/>
                </a:lnTo>
                <a:lnTo>
                  <a:pt x="2816263" y="3331064"/>
                </a:lnTo>
                <a:lnTo>
                  <a:pt x="0" y="333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D166974-EE46-A762-85CC-2911225BBAFA}"/>
              </a:ext>
            </a:extLst>
          </p:cNvPr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241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Söhne</vt:lpstr>
      <vt:lpstr>Open Sauce Heavy</vt:lpstr>
      <vt:lpstr>Arial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Py-Expo 2024</dc:title>
  <dc:creator>venkat ramanan</dc:creator>
  <cp:lastModifiedBy>venkat ramanan</cp:lastModifiedBy>
  <cp:revision>11</cp:revision>
  <dcterms:created xsi:type="dcterms:W3CDTF">2006-08-16T00:00:00Z</dcterms:created>
  <dcterms:modified xsi:type="dcterms:W3CDTF">2024-03-14T03:35:47Z</dcterms:modified>
  <dc:identifier>DAF3tCRVsYs</dc:identifier>
</cp:coreProperties>
</file>