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33" r:id="rId3"/>
    <p:sldId id="502" r:id="rId4"/>
    <p:sldId id="556" r:id="rId5"/>
    <p:sldId id="557" r:id="rId6"/>
    <p:sldId id="328" r:id="rId7"/>
    <p:sldId id="330" r:id="rId8"/>
    <p:sldId id="559" r:id="rId9"/>
    <p:sldId id="560" r:id="rId10"/>
    <p:sldId id="561" r:id="rId11"/>
    <p:sldId id="567" r:id="rId12"/>
    <p:sldId id="568" r:id="rId13"/>
    <p:sldId id="295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4"/>
    <p:restoredTop sz="95244" autoAdjust="0"/>
  </p:normalViewPr>
  <p:slideViewPr>
    <p:cSldViewPr>
      <p:cViewPr varScale="1">
        <p:scale>
          <a:sx n="133" d="100"/>
          <a:sy n="133" d="100"/>
        </p:scale>
        <p:origin x="232" y="6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6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 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1" descr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图片 6" descr="图片 6"/>
          <p:cNvPicPr>
            <a:picLocks noChangeAspect="1"/>
          </p:cNvPicPr>
          <p:nvPr/>
        </p:nvPicPr>
        <p:blipFill>
          <a:blip r:embed="rId3" cstate="print">
            <a:alphaModFix amt="15000"/>
          </a:blip>
          <a:stretch>
            <a:fillRect/>
          </a:stretch>
        </p:blipFill>
        <p:spPr>
          <a:xfrm>
            <a:off x="-924790" y="-854016"/>
            <a:ext cx="14041578" cy="745959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直线连接符 8"/>
          <p:cNvSpPr/>
          <p:nvPr/>
        </p:nvSpPr>
        <p:spPr>
          <a:xfrm flipH="1">
            <a:off x="8760296" y="-27385"/>
            <a:ext cx="3456026" cy="2233747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矩形 18"/>
          <p:cNvSpPr/>
          <p:nvPr/>
        </p:nvSpPr>
        <p:spPr>
          <a:xfrm>
            <a:off x="0" y="4869160"/>
            <a:ext cx="12192000" cy="1944217"/>
          </a:xfrm>
          <a:prstGeom prst="rect">
            <a:avLst/>
          </a:prstGeom>
          <a:gradFill>
            <a:gsLst>
              <a:gs pos="0">
                <a:srgbClr val="131415">
                  <a:alpha val="0"/>
                </a:srgbClr>
              </a:gs>
              <a:gs pos="100000">
                <a:srgbClr val="131415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直线连接符 10"/>
          <p:cNvSpPr/>
          <p:nvPr/>
        </p:nvSpPr>
        <p:spPr>
          <a:xfrm flipH="1">
            <a:off x="-600744" y="5129976"/>
            <a:ext cx="3272996" cy="2115449"/>
          </a:xfrm>
          <a:prstGeom prst="line">
            <a:avLst/>
          </a:prstGeom>
          <a:ln w="19050">
            <a:solidFill>
              <a:srgbClr val="FFFFFF">
                <a:alpha val="3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" name="图形 20" descr="图形 20"/>
          <p:cNvPicPr>
            <a:picLocks noChangeAspect="1"/>
          </p:cNvPicPr>
          <p:nvPr/>
        </p:nvPicPr>
        <p:blipFill>
          <a:blip r:embed="rId4" cstate="print"/>
          <a:srcRect b="38116"/>
          <a:stretch>
            <a:fillRect/>
          </a:stretch>
        </p:blipFill>
        <p:spPr>
          <a:xfrm>
            <a:off x="10560495" y="6093295"/>
            <a:ext cx="1235728" cy="764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图形 21" descr="图形 21"/>
          <p:cNvPicPr>
            <a:picLocks noChangeAspect="1"/>
          </p:cNvPicPr>
          <p:nvPr/>
        </p:nvPicPr>
        <p:blipFill>
          <a:blip r:embed="rId4" cstate="print"/>
          <a:srcRect l="218" t="52007" b="261"/>
          <a:stretch>
            <a:fillRect/>
          </a:stretch>
        </p:blipFill>
        <p:spPr>
          <a:xfrm>
            <a:off x="263352" y="0"/>
            <a:ext cx="1956941" cy="93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PT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91689" y="255851"/>
            <a:ext cx="9432414" cy="334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0" name="图形 3" descr="图形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505" y="315319"/>
            <a:ext cx="216025" cy="216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图形 10" descr="图形 10"/>
          <p:cNvPicPr>
            <a:picLocks noChangeAspect="1"/>
          </p:cNvPicPr>
          <p:nvPr/>
        </p:nvPicPr>
        <p:blipFill>
          <a:blip r:embed="rId3" cstate="print"/>
          <a:srcRect b="38116"/>
          <a:stretch>
            <a:fillRect/>
          </a:stretch>
        </p:blipFill>
        <p:spPr>
          <a:xfrm>
            <a:off x="10560495" y="6093295"/>
            <a:ext cx="1235728" cy="7647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8"/>
          <p:cNvSpPr/>
          <p:nvPr/>
        </p:nvSpPr>
        <p:spPr>
          <a:xfrm>
            <a:off x="0" y="5380804"/>
            <a:ext cx="12192000" cy="1484785"/>
          </a:xfrm>
          <a:prstGeom prst="rect">
            <a:avLst/>
          </a:prstGeom>
          <a:gradFill>
            <a:gsLst>
              <a:gs pos="0">
                <a:srgbClr val="FFFFFF">
                  <a:alpha val="4400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直线连接符 12"/>
          <p:cNvSpPr/>
          <p:nvPr/>
        </p:nvSpPr>
        <p:spPr>
          <a:xfrm flipH="1">
            <a:off x="8760296" y="-27385"/>
            <a:ext cx="3456026" cy="2233747"/>
          </a:xfrm>
          <a:prstGeom prst="line">
            <a:avLst/>
          </a:prstGeom>
          <a:ln w="12700">
            <a:solidFill>
              <a:srgbClr val="BFBFBF">
                <a:alpha val="3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直线连接符 13"/>
          <p:cNvSpPr/>
          <p:nvPr/>
        </p:nvSpPr>
        <p:spPr>
          <a:xfrm flipH="1">
            <a:off x="-600744" y="5129976"/>
            <a:ext cx="3272996" cy="2115449"/>
          </a:xfrm>
          <a:prstGeom prst="line">
            <a:avLst/>
          </a:prstGeom>
          <a:ln w="19050">
            <a:solidFill>
              <a:srgbClr val="BFBFBF">
                <a:alpha val="3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" name="图片 14" descr="图片 14"/>
          <p:cNvPicPr>
            <a:picLocks noChangeAspect="1"/>
          </p:cNvPicPr>
          <p:nvPr/>
        </p:nvPicPr>
        <p:blipFill>
          <a:blip r:embed="rId2" cstate="print">
            <a:alphaModFix amt="38000"/>
          </a:blip>
          <a:stretch>
            <a:fillRect/>
          </a:stretch>
        </p:blipFill>
        <p:spPr>
          <a:xfrm>
            <a:off x="-924790" y="-854016"/>
            <a:ext cx="14041578" cy="7459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图形 19" descr="图形 19"/>
          <p:cNvPicPr>
            <a:picLocks noChangeAspect="1"/>
          </p:cNvPicPr>
          <p:nvPr/>
        </p:nvPicPr>
        <p:blipFill>
          <a:blip r:embed="rId3" cstate="print"/>
          <a:srcRect b="38116"/>
          <a:stretch>
            <a:fillRect/>
          </a:stretch>
        </p:blipFill>
        <p:spPr>
          <a:xfrm>
            <a:off x="10560495" y="6093295"/>
            <a:ext cx="1235728" cy="764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图形 20" descr="图形 20"/>
          <p:cNvPicPr>
            <a:picLocks noChangeAspect="1"/>
          </p:cNvPicPr>
          <p:nvPr/>
        </p:nvPicPr>
        <p:blipFill>
          <a:blip r:embed="rId3" cstate="print"/>
          <a:srcRect l="218" t="52007" b="261"/>
          <a:stretch>
            <a:fillRect/>
          </a:stretch>
        </p:blipFill>
        <p:spPr>
          <a:xfrm>
            <a:off x="263352" y="0"/>
            <a:ext cx="1956941" cy="936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图形 4" descr="图形 4"/>
          <p:cNvPicPr>
            <a:picLocks noChangeAspect="1"/>
          </p:cNvPicPr>
          <p:nvPr/>
        </p:nvPicPr>
        <p:blipFill>
          <a:blip r:embed="rId4" cstate="print">
            <a:alphaModFix amt="48000"/>
          </a:blip>
          <a:stretch>
            <a:fillRect/>
          </a:stretch>
        </p:blipFill>
        <p:spPr>
          <a:xfrm>
            <a:off x="4013398" y="723636"/>
            <a:ext cx="3971250" cy="567321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文本框 1"/>
          <p:cNvSpPr txBox="1"/>
          <p:nvPr/>
        </p:nvSpPr>
        <p:spPr>
          <a:xfrm>
            <a:off x="4413527" y="2636911"/>
            <a:ext cx="31521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 spc="600">
                <a:solidFill>
                  <a:srgbClr val="F0863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感谢观看</a:t>
            </a:r>
          </a:p>
        </p:txBody>
      </p:sp>
      <p:sp>
        <p:nvSpPr>
          <p:cNvPr id="57" name="文本框 2"/>
          <p:cNvSpPr txBox="1"/>
          <p:nvPr/>
        </p:nvSpPr>
        <p:spPr>
          <a:xfrm>
            <a:off x="5232084" y="3560241"/>
            <a:ext cx="13832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>
                <a:solidFill>
                  <a:srgbClr val="404040"/>
                </a:solidFill>
              </a:defRPr>
            </a:lvl1pPr>
          </a:lstStyle>
          <a:p>
            <a:r>
              <a:t>Thanks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EDE85-5E68-AA4C-A05F-34729B00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C438C6-7977-9644-AA75-B0A285E20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5899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/>
          <p:cNvSpPr/>
          <p:nvPr/>
        </p:nvSpPr>
        <p:spPr>
          <a:xfrm>
            <a:off x="0" y="5380804"/>
            <a:ext cx="12192000" cy="1484785"/>
          </a:xfrm>
          <a:prstGeom prst="rect">
            <a:avLst/>
          </a:prstGeom>
          <a:gradFill>
            <a:gsLst>
              <a:gs pos="0">
                <a:srgbClr val="FFFFFF">
                  <a:alpha val="4400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直线连接符 12"/>
          <p:cNvSpPr/>
          <p:nvPr/>
        </p:nvSpPr>
        <p:spPr>
          <a:xfrm flipH="1">
            <a:off x="8760296" y="-27385"/>
            <a:ext cx="3456026" cy="2233747"/>
          </a:xfrm>
          <a:prstGeom prst="line">
            <a:avLst/>
          </a:prstGeom>
          <a:ln w="12700">
            <a:solidFill>
              <a:srgbClr val="BFBFBF">
                <a:alpha val="3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直线连接符 13"/>
          <p:cNvSpPr/>
          <p:nvPr/>
        </p:nvSpPr>
        <p:spPr>
          <a:xfrm flipH="1">
            <a:off x="-600744" y="5129976"/>
            <a:ext cx="3272996" cy="2115449"/>
          </a:xfrm>
          <a:prstGeom prst="line">
            <a:avLst/>
          </a:prstGeom>
          <a:ln w="19050">
            <a:solidFill>
              <a:srgbClr val="BFBFBF">
                <a:alpha val="3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图片 14" descr="图片 14"/>
          <p:cNvPicPr>
            <a:picLocks noChangeAspect="1"/>
          </p:cNvPicPr>
          <p:nvPr/>
        </p:nvPicPr>
        <p:blipFill>
          <a:blip r:embed="rId7" cstate="print">
            <a:alphaModFix amt="38000"/>
          </a:blip>
          <a:stretch>
            <a:fillRect/>
          </a:stretch>
        </p:blipFill>
        <p:spPr>
          <a:xfrm>
            <a:off x="-924790" y="-854016"/>
            <a:ext cx="14041578" cy="7459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形 19" descr="图形 19"/>
          <p:cNvPicPr>
            <a:picLocks noChangeAspect="1"/>
          </p:cNvPicPr>
          <p:nvPr/>
        </p:nvPicPr>
        <p:blipFill>
          <a:blip r:embed="rId8" cstate="print"/>
          <a:srcRect b="38116"/>
          <a:stretch>
            <a:fillRect/>
          </a:stretch>
        </p:blipFill>
        <p:spPr>
          <a:xfrm>
            <a:off x="10560495" y="6093295"/>
            <a:ext cx="1235728" cy="764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图形 20" descr="图形 20"/>
          <p:cNvPicPr>
            <a:picLocks noChangeAspect="1"/>
          </p:cNvPicPr>
          <p:nvPr/>
        </p:nvPicPr>
        <p:blipFill>
          <a:blip r:embed="rId8" cstate="print"/>
          <a:srcRect l="218" t="52007" b="261"/>
          <a:stretch>
            <a:fillRect/>
          </a:stretch>
        </p:blipFill>
        <p:spPr>
          <a:xfrm>
            <a:off x="263352" y="0"/>
            <a:ext cx="1956941" cy="93610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9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0.tif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0.tif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tif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loudCare 5.0"/>
          <p:cNvSpPr txBox="1"/>
          <p:nvPr/>
        </p:nvSpPr>
        <p:spPr>
          <a:xfrm>
            <a:off x="1847528" y="1628800"/>
            <a:ext cx="792088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5000"/>
            </a:pP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挖矿保障最佳实践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方案</a:t>
            </a:r>
          </a:p>
          <a:p>
            <a:pPr algn="ctr">
              <a:defRPr sz="5000"/>
            </a:pPr>
            <a:endParaRPr lang="zh-CN" altLang="en-US" sz="4000" dirty="0">
              <a:solidFill>
                <a:srgbClr val="FF54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数据智能保障核心业务"/>
          <p:cNvSpPr txBox="1"/>
          <p:nvPr/>
        </p:nvSpPr>
        <p:spPr>
          <a:xfrm>
            <a:off x="4391806" y="2336107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图像" descr="图像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2172" y="5494647"/>
            <a:ext cx="1767143" cy="279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图像" descr="图像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2685" y="5456096"/>
            <a:ext cx="1658263" cy="381852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线条"/>
          <p:cNvSpPr/>
          <p:nvPr/>
        </p:nvSpPr>
        <p:spPr>
          <a:xfrm flipV="1">
            <a:off x="6095999" y="5259492"/>
            <a:ext cx="1" cy="749659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550F6E0-9769-F04F-9F8D-7C55FE9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网络监控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FF78E5-19EA-AC45-A91D-046D2D196B0C}"/>
              </a:ext>
            </a:extLst>
          </p:cNvPr>
          <p:cNvSpPr txBox="1"/>
          <p:nvPr/>
        </p:nvSpPr>
        <p:spPr>
          <a:xfrm>
            <a:off x="359710" y="692696"/>
            <a:ext cx="1152127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1200" dirty="0"/>
              <a:t>您的应用程序和基础架构组件以越来越复杂的架构相互依赖，无论您运行的是整体应用程序还是微服务，是否部署到云基础架构，私有数据中心，或两者都部署。虚拟化基础架构使开发人员能够响应任意规模，并创建与传统网络监视工具不太匹配的动态网络模式。为了提供对环境中每个组件以及它们之间所有连接的可见性，</a:t>
            </a:r>
            <a:r>
              <a:rPr lang="en" altLang="zh-CN" sz="1200" dirty="0"/>
              <a:t>Datadog</a:t>
            </a:r>
            <a:r>
              <a:rPr lang="zh-CN" altLang="en-US" sz="1200" dirty="0"/>
              <a:t>引入了针对云时代的网络性能监控。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9D54C9-C653-D14C-83B2-AC689193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9" y="1467922"/>
            <a:ext cx="5126028" cy="13130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75D18D-83A9-8D49-8C3D-6D49EF7E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11" y="3068960"/>
            <a:ext cx="5158006" cy="11128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FBDDDD-DC93-0D42-8C4B-81260491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4" y="4293096"/>
            <a:ext cx="5163974" cy="14205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190F97-8840-5A49-AC3C-CDD817B7B03A}"/>
              </a:ext>
            </a:extLst>
          </p:cNvPr>
          <p:cNvSpPr/>
          <p:nvPr/>
        </p:nvSpPr>
        <p:spPr>
          <a:xfrm>
            <a:off x="5784989" y="174066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网络流量：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这两个指标合在一起可衡量给定网络接口的总网络吞吐量。对于大多数消费类硬件，其</a:t>
            </a:r>
            <a:r>
              <a:rPr lang="en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NIC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的传输速度为每秒</a:t>
            </a: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en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或更高，除了最极端的情况以外，在所有情况下，网络都不太可能成为瓶颈。可以设置预警当占用接口带宽的</a:t>
            </a: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％以上时进行提醒防止发生网络饱和</a:t>
            </a: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en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Gbps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链路而言，每秒达到</a:t>
            </a: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兆字节</a:t>
            </a: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重传次数：</a:t>
            </a:r>
            <a:r>
              <a:rPr lang="en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传经常发生但不是错误，尽管它们的存在可能是问题的征兆。重传通常是网络拥塞的结果并且通常与高带宽消耗相关。您应该监视此指标，因为过多的重传可能会导致应用程序大量延迟。如果重发的发送者未收到已发送的数据包的确认，它将推迟发送更多的数据包（通常持续约</a:t>
            </a: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钟），从而增加延迟与拥塞相关的速度。如果不是由网络拥塞引起的，则重传的来源可能是网络硬件出现故障。丢弃的数据包数量少，重传速率高，可能会导致过多的缓冲。无论是什么原因，您都应该跟踪此指标，以了解网络应用程序响应时间中看似随机的波动。</a:t>
            </a:r>
          </a:p>
        </p:txBody>
      </p:sp>
    </p:spTree>
    <p:extLst>
      <p:ext uri="{BB962C8B-B14F-4D97-AF65-F5344CB8AC3E}">
        <p14:creationId xmlns:p14="http://schemas.microsoft.com/office/powerpoint/2010/main" val="25964793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6D46D79-7CD0-F34A-92CC-394A29A71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327666"/>
            <a:ext cx="12192000" cy="1543050"/>
          </a:xfrm>
          <a:prstGeom prst="rect">
            <a:avLst/>
          </a:prstGeom>
        </p:spPr>
      </p:pic>
      <p:cxnSp>
        <p:nvCxnSpPr>
          <p:cNvPr id="26" name="直接连接符 5">
            <a:extLst>
              <a:ext uri="{FF2B5EF4-FFF2-40B4-BE49-F238E27FC236}">
                <a16:creationId xmlns:a16="http://schemas.microsoft.com/office/drawing/2014/main" id="{414922E1-0E2E-6149-9476-D1FF1D3375CC}"/>
              </a:ext>
            </a:extLst>
          </p:cNvPr>
          <p:cNvCxnSpPr/>
          <p:nvPr/>
        </p:nvCxnSpPr>
        <p:spPr>
          <a:xfrm>
            <a:off x="0" y="3429000"/>
            <a:ext cx="3026229" cy="0"/>
          </a:xfrm>
          <a:prstGeom prst="line">
            <a:avLst/>
          </a:prstGeom>
          <a:ln w="12700">
            <a:solidFill>
              <a:srgbClr val="F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01E08E7-7200-834D-9B5A-02E2F449C1C7}"/>
              </a:ext>
            </a:extLst>
          </p:cNvPr>
          <p:cNvSpPr/>
          <p:nvPr/>
        </p:nvSpPr>
        <p:spPr>
          <a:xfrm>
            <a:off x="3436755" y="769755"/>
            <a:ext cx="5318489" cy="5318489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任意多边形 358">
            <a:extLst>
              <a:ext uri="{FF2B5EF4-FFF2-40B4-BE49-F238E27FC236}">
                <a16:creationId xmlns:a16="http://schemas.microsoft.com/office/drawing/2014/main" id="{37D4FA9A-CF1D-E74C-AAF7-F6681008123F}"/>
              </a:ext>
            </a:extLst>
          </p:cNvPr>
          <p:cNvSpPr/>
          <p:nvPr/>
        </p:nvSpPr>
        <p:spPr>
          <a:xfrm rot="20556922">
            <a:off x="2937424" y="2768180"/>
            <a:ext cx="410243" cy="1315983"/>
          </a:xfrm>
          <a:custGeom>
            <a:avLst/>
            <a:gdLst>
              <a:gd name="connsiteX0" fmla="*/ 410243 w 948638"/>
              <a:gd name="connsiteY0" fmla="*/ 0 h 1315983"/>
              <a:gd name="connsiteX1" fmla="*/ 948638 w 948638"/>
              <a:gd name="connsiteY1" fmla="*/ 367345 h 1315983"/>
              <a:gd name="connsiteX2" fmla="*/ 0 w 948638"/>
              <a:gd name="connsiteY2" fmla="*/ 1315983 h 1315983"/>
              <a:gd name="connsiteX3" fmla="*/ 396269 w 948638"/>
              <a:gd name="connsiteY3" fmla="*/ 18687 h 1315983"/>
              <a:gd name="connsiteX0-1" fmla="*/ 948638 w 1040078"/>
              <a:gd name="connsiteY0-2" fmla="*/ 367345 h 1315983"/>
              <a:gd name="connsiteX1-3" fmla="*/ 0 w 1040078"/>
              <a:gd name="connsiteY1-4" fmla="*/ 1315983 h 1315983"/>
              <a:gd name="connsiteX2-5" fmla="*/ 396269 w 1040078"/>
              <a:gd name="connsiteY2-6" fmla="*/ 18687 h 1315983"/>
              <a:gd name="connsiteX3-7" fmla="*/ 410243 w 1040078"/>
              <a:gd name="connsiteY3-8" fmla="*/ 0 h 1315983"/>
              <a:gd name="connsiteX4" fmla="*/ 1040078 w 1040078"/>
              <a:gd name="connsiteY4" fmla="*/ 458785 h 1315983"/>
              <a:gd name="connsiteX0-9" fmla="*/ 948638 w 948638"/>
              <a:gd name="connsiteY0-10" fmla="*/ 367345 h 1315983"/>
              <a:gd name="connsiteX1-11" fmla="*/ 0 w 948638"/>
              <a:gd name="connsiteY1-12" fmla="*/ 1315983 h 1315983"/>
              <a:gd name="connsiteX2-13" fmla="*/ 396269 w 948638"/>
              <a:gd name="connsiteY2-14" fmla="*/ 18687 h 1315983"/>
              <a:gd name="connsiteX3-15" fmla="*/ 410243 w 948638"/>
              <a:gd name="connsiteY3-16" fmla="*/ 0 h 1315983"/>
              <a:gd name="connsiteX0-17" fmla="*/ 0 w 410243"/>
              <a:gd name="connsiteY0-18" fmla="*/ 1315983 h 1315983"/>
              <a:gd name="connsiteX1-19" fmla="*/ 396269 w 410243"/>
              <a:gd name="connsiteY1-20" fmla="*/ 18687 h 1315983"/>
              <a:gd name="connsiteX2-21" fmla="*/ 410243 w 410243"/>
              <a:gd name="connsiteY2-22" fmla="*/ 0 h 1315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10243" h="1315983">
                <a:moveTo>
                  <a:pt x="0" y="1315983"/>
                </a:moveTo>
                <a:cubicBezTo>
                  <a:pt x="0" y="835435"/>
                  <a:pt x="146086" y="389008"/>
                  <a:pt x="396269" y="18687"/>
                </a:cubicBezTo>
                <a:lnTo>
                  <a:pt x="410243" y="0"/>
                </a:lnTo>
              </a:path>
            </a:pathLst>
          </a:custGeom>
          <a:noFill/>
          <a:ln w="60325">
            <a:solidFill>
              <a:srgbClr val="F0863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8CA7DE-1109-9340-BD83-E168D064BDA3}"/>
              </a:ext>
            </a:extLst>
          </p:cNvPr>
          <p:cNvGrpSpPr/>
          <p:nvPr/>
        </p:nvGrpSpPr>
        <p:grpSpPr>
          <a:xfrm>
            <a:off x="8877106" y="2754015"/>
            <a:ext cx="3314894" cy="1315983"/>
            <a:chOff x="8877106" y="2754015"/>
            <a:chExt cx="3314894" cy="1315983"/>
          </a:xfrm>
        </p:grpSpPr>
        <p:cxnSp>
          <p:nvCxnSpPr>
            <p:cNvPr id="33" name="直接连接符 4">
              <a:extLst>
                <a:ext uri="{FF2B5EF4-FFF2-40B4-BE49-F238E27FC236}">
                  <a16:creationId xmlns:a16="http://schemas.microsoft.com/office/drawing/2014/main" id="{97248997-9FEF-6542-8617-28615AE5E45E}"/>
                </a:ext>
              </a:extLst>
            </p:cNvPr>
            <p:cNvCxnSpPr/>
            <p:nvPr/>
          </p:nvCxnSpPr>
          <p:spPr>
            <a:xfrm>
              <a:off x="9187543" y="3429000"/>
              <a:ext cx="3004457" cy="0"/>
            </a:xfrm>
            <a:prstGeom prst="line">
              <a:avLst/>
            </a:prstGeom>
            <a:ln w="12700">
              <a:solidFill>
                <a:srgbClr val="F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任意多边形 359">
              <a:extLst>
                <a:ext uri="{FF2B5EF4-FFF2-40B4-BE49-F238E27FC236}">
                  <a16:creationId xmlns:a16="http://schemas.microsoft.com/office/drawing/2014/main" id="{E47D1814-F84C-524D-9A0A-534330868477}"/>
                </a:ext>
              </a:extLst>
            </p:cNvPr>
            <p:cNvSpPr/>
            <p:nvPr/>
          </p:nvSpPr>
          <p:spPr>
            <a:xfrm rot="1043078" flipH="1">
              <a:off x="8877106" y="2754015"/>
              <a:ext cx="410243" cy="1315983"/>
            </a:xfrm>
            <a:custGeom>
              <a:avLst/>
              <a:gdLst>
                <a:gd name="connsiteX0" fmla="*/ 410243 w 948638"/>
                <a:gd name="connsiteY0" fmla="*/ 0 h 1315983"/>
                <a:gd name="connsiteX1" fmla="*/ 948638 w 948638"/>
                <a:gd name="connsiteY1" fmla="*/ 367345 h 1315983"/>
                <a:gd name="connsiteX2" fmla="*/ 0 w 948638"/>
                <a:gd name="connsiteY2" fmla="*/ 1315983 h 1315983"/>
                <a:gd name="connsiteX3" fmla="*/ 396269 w 948638"/>
                <a:gd name="connsiteY3" fmla="*/ 18687 h 1315983"/>
                <a:gd name="connsiteX0-1" fmla="*/ 948638 w 1040078"/>
                <a:gd name="connsiteY0-2" fmla="*/ 367345 h 1315983"/>
                <a:gd name="connsiteX1-3" fmla="*/ 0 w 1040078"/>
                <a:gd name="connsiteY1-4" fmla="*/ 1315983 h 1315983"/>
                <a:gd name="connsiteX2-5" fmla="*/ 396269 w 1040078"/>
                <a:gd name="connsiteY2-6" fmla="*/ 18687 h 1315983"/>
                <a:gd name="connsiteX3-7" fmla="*/ 410243 w 1040078"/>
                <a:gd name="connsiteY3-8" fmla="*/ 0 h 1315983"/>
                <a:gd name="connsiteX4" fmla="*/ 1040078 w 1040078"/>
                <a:gd name="connsiteY4" fmla="*/ 458785 h 1315983"/>
                <a:gd name="connsiteX0-9" fmla="*/ 948638 w 948638"/>
                <a:gd name="connsiteY0-10" fmla="*/ 367345 h 1315983"/>
                <a:gd name="connsiteX1-11" fmla="*/ 0 w 948638"/>
                <a:gd name="connsiteY1-12" fmla="*/ 1315983 h 1315983"/>
                <a:gd name="connsiteX2-13" fmla="*/ 396269 w 948638"/>
                <a:gd name="connsiteY2-14" fmla="*/ 18687 h 1315983"/>
                <a:gd name="connsiteX3-15" fmla="*/ 410243 w 948638"/>
                <a:gd name="connsiteY3-16" fmla="*/ 0 h 1315983"/>
                <a:gd name="connsiteX0-17" fmla="*/ 0 w 410243"/>
                <a:gd name="connsiteY0-18" fmla="*/ 1315983 h 1315983"/>
                <a:gd name="connsiteX1-19" fmla="*/ 396269 w 410243"/>
                <a:gd name="connsiteY1-20" fmla="*/ 18687 h 1315983"/>
                <a:gd name="connsiteX2-21" fmla="*/ 410243 w 410243"/>
                <a:gd name="connsiteY2-22" fmla="*/ 0 h 1315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243" h="1315983">
                  <a:moveTo>
                    <a:pt x="0" y="1315983"/>
                  </a:moveTo>
                  <a:cubicBezTo>
                    <a:pt x="0" y="835435"/>
                    <a:pt x="146086" y="389008"/>
                    <a:pt x="396269" y="18687"/>
                  </a:cubicBezTo>
                  <a:lnTo>
                    <a:pt x="410243" y="0"/>
                  </a:lnTo>
                </a:path>
              </a:pathLst>
            </a:custGeom>
            <a:noFill/>
            <a:ln w="60325">
              <a:solidFill>
                <a:srgbClr val="F0863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DA602E5-5082-1546-990F-E5757074E4FF}"/>
              </a:ext>
            </a:extLst>
          </p:cNvPr>
          <p:cNvSpPr/>
          <p:nvPr/>
        </p:nvSpPr>
        <p:spPr>
          <a:xfrm>
            <a:off x="4145891" y="1478892"/>
            <a:ext cx="3900215" cy="3900215"/>
          </a:xfrm>
          <a:prstGeom prst="ellipse">
            <a:avLst/>
          </a:prstGeom>
          <a:noFill/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44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592BEA-12B9-EB43-8DFE-5B16377EF3B5}"/>
              </a:ext>
            </a:extLst>
          </p:cNvPr>
          <p:cNvSpPr txBox="1"/>
          <p:nvPr/>
        </p:nvSpPr>
        <p:spPr>
          <a:xfrm>
            <a:off x="823691" y="3501642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814B"/>
                </a:solidFill>
                <a:latin typeface="Heiti SC Medium" panose="02000000000000000000" pitchFamily="2" charset="-128"/>
                <a:ea typeface="Heiti SC Medium" panose="02000000000000000000" pitchFamily="2" charset="-128"/>
                <a:cs typeface="Arial" panose="020B0604020202090204" pitchFamily="34" charset="0"/>
              </a:rPr>
              <a:t>CONTENTS</a:t>
            </a:r>
            <a:endParaRPr lang="zh-CN" altLang="en-US" sz="2400" b="1" dirty="0">
              <a:solidFill>
                <a:srgbClr val="FF814B"/>
              </a:solidFill>
              <a:latin typeface="Heiti SC Medium" panose="02000000000000000000" pitchFamily="2" charset="-128"/>
              <a:ea typeface="Heiti SC Medium" panose="02000000000000000000" pitchFamily="2" charset="-128"/>
              <a:cs typeface="Arial" panose="020B060402020209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C6BC90-366D-2446-9BF9-A132670AC4C3}"/>
              </a:ext>
            </a:extLst>
          </p:cNvPr>
          <p:cNvSpPr txBox="1"/>
          <p:nvPr/>
        </p:nvSpPr>
        <p:spPr>
          <a:xfrm>
            <a:off x="1105819" y="260875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4400" b="1" dirty="0">
                <a:solidFill>
                  <a:srgbClr val="FF6D00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目录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447EE68-22B4-C34E-B69A-99A6634D6702}"/>
              </a:ext>
            </a:extLst>
          </p:cNvPr>
          <p:cNvGrpSpPr/>
          <p:nvPr/>
        </p:nvGrpSpPr>
        <p:grpSpPr>
          <a:xfrm>
            <a:off x="4441853" y="1919633"/>
            <a:ext cx="494093" cy="456535"/>
            <a:chOff x="4839561" y="1460675"/>
            <a:chExt cx="494093" cy="45653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F427490-0709-4146-A8C9-3CEA9EEB27AA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FBC1B8F-C632-354B-B630-B59988FCF4A9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989EDED-3B40-9C4B-AA30-5DF5DAB2540C}"/>
                </a:ext>
              </a:extLst>
            </p:cNvPr>
            <p:cNvSpPr txBox="1"/>
            <p:nvPr/>
          </p:nvSpPr>
          <p:spPr>
            <a:xfrm>
              <a:off x="4853170" y="1460675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9A6B105-920B-9040-AB03-FCCF22440604}"/>
              </a:ext>
            </a:extLst>
          </p:cNvPr>
          <p:cNvGrpSpPr/>
          <p:nvPr/>
        </p:nvGrpSpPr>
        <p:grpSpPr>
          <a:xfrm>
            <a:off x="3953223" y="3275111"/>
            <a:ext cx="494093" cy="456535"/>
            <a:chOff x="4839561" y="1460674"/>
            <a:chExt cx="494093" cy="45653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404C6C-597D-0E46-B637-C05DA9CA90DA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27D9CD-8EBE-5143-8A6B-E438681B0F6A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F887EB4-1717-EB4F-AE62-4097067DE3BE}"/>
                </a:ext>
              </a:extLst>
            </p:cNvPr>
            <p:cNvSpPr txBox="1"/>
            <p:nvPr/>
          </p:nvSpPr>
          <p:spPr>
            <a:xfrm>
              <a:off x="4853170" y="1460674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A84379-609A-514C-82AE-B200AB4F7386}"/>
              </a:ext>
            </a:extLst>
          </p:cNvPr>
          <p:cNvGrpSpPr/>
          <p:nvPr/>
        </p:nvGrpSpPr>
        <p:grpSpPr>
          <a:xfrm>
            <a:off x="4381651" y="4575267"/>
            <a:ext cx="494093" cy="456535"/>
            <a:chOff x="4839561" y="1460674"/>
            <a:chExt cx="494093" cy="45653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34B5491-0257-FA4B-9107-2D19C36D3F66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4F8988F-25FF-A44D-91CC-DDB158E4BD54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9723E14-944F-1241-B286-4C91DA915EFC}"/>
                </a:ext>
              </a:extLst>
            </p:cNvPr>
            <p:cNvSpPr txBox="1"/>
            <p:nvPr/>
          </p:nvSpPr>
          <p:spPr>
            <a:xfrm>
              <a:off x="4853170" y="1460674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sp>
        <p:nvSpPr>
          <p:cNvPr id="55" name="MH_Entry_1">
            <a:extLst>
              <a:ext uri="{FF2B5EF4-FFF2-40B4-BE49-F238E27FC236}">
                <a16:creationId xmlns:a16="http://schemas.microsoft.com/office/drawing/2014/main" id="{0E9FD8EE-23AA-D243-9821-D9C53D088EE4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50377" y="1875984"/>
            <a:ext cx="3996352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latin typeface="Heiti SC Medium" panose="02000000000000000000" pitchFamily="2" charset="-128"/>
                <a:ea typeface="Heiti SC Medium" panose="02000000000000000000" pitchFamily="2" charset="-128"/>
                <a:sym typeface="Arial" panose="020B0604020202090204" pitchFamily="34" charset="0"/>
              </a:rPr>
              <a:t>视图概览</a:t>
            </a:r>
          </a:p>
        </p:txBody>
      </p:sp>
      <p:sp>
        <p:nvSpPr>
          <p:cNvPr id="56" name="MH_Entry_1">
            <a:extLst>
              <a:ext uri="{FF2B5EF4-FFF2-40B4-BE49-F238E27FC236}">
                <a16:creationId xmlns:a16="http://schemas.microsoft.com/office/drawing/2014/main" id="{CEE685E3-8252-3E4F-990B-A3B92A948CB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41853" y="3252086"/>
            <a:ext cx="8074410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latin typeface="Heiti SC Medium" panose="02000000000000000000" pitchFamily="2" charset="-128"/>
                <a:ea typeface="Heiti SC Medium" panose="02000000000000000000" pitchFamily="2" charset="-128"/>
                <a:sym typeface="Arial" panose="020B0604020202090204" pitchFamily="34" charset="0"/>
              </a:rPr>
              <a:t>监控指标说明</a:t>
            </a:r>
          </a:p>
        </p:txBody>
      </p:sp>
      <p:sp>
        <p:nvSpPr>
          <p:cNvPr id="57" name="MH_Entry_1">
            <a:extLst>
              <a:ext uri="{FF2B5EF4-FFF2-40B4-BE49-F238E27FC236}">
                <a16:creationId xmlns:a16="http://schemas.microsoft.com/office/drawing/2014/main" id="{2B96D112-2FDE-8D44-9741-4BAE7E4EB39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57010" y="4508973"/>
            <a:ext cx="8074410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rgbClr val="F07D31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异常检测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1012673-796D-5649-84DD-D0794FB8A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24" y="140765"/>
            <a:ext cx="2087326" cy="2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61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D91D6B7-77A8-F24B-92AD-C256D89B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" dirty="0"/>
              <a:t>异常</a:t>
            </a:r>
            <a:r>
              <a:rPr lang="zh-CN" altLang="en-US" dirty="0"/>
              <a:t>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599161-BDE0-C747-B3BD-30B1F34FA0AB}"/>
              </a:ext>
            </a:extLst>
          </p:cNvPr>
          <p:cNvSpPr txBox="1"/>
          <p:nvPr/>
        </p:nvSpPr>
        <p:spPr>
          <a:xfrm>
            <a:off x="263352" y="1412776"/>
            <a:ext cx="1173730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磁盘读写延时检测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  <a:r>
              <a:rPr lang="zh-CN" altLang="en-US" dirty="0"/>
              <a:t>这对指标跟踪磁盘读</a:t>
            </a:r>
            <a:r>
              <a:rPr lang="en-US" altLang="zh-CN" dirty="0"/>
              <a:t>/</a:t>
            </a:r>
            <a:r>
              <a:rPr lang="zh-CN" altLang="en-US" dirty="0"/>
              <a:t>写操作所花费的平均时间。设置预警大于</a:t>
            </a:r>
            <a:r>
              <a:rPr lang="en-US" altLang="zh-CN" dirty="0"/>
              <a:t>50</a:t>
            </a:r>
            <a:r>
              <a:rPr lang="zh-CN" altLang="en-US" dirty="0"/>
              <a:t>毫秒的值则表示相对较高的延迟</a:t>
            </a:r>
            <a:r>
              <a:rPr lang="en-US" altLang="zh-CN" dirty="0"/>
              <a:t>(</a:t>
            </a:r>
            <a:r>
              <a:rPr lang="zh-CN" altLang="en-US" dirty="0"/>
              <a:t>一般以少于</a:t>
            </a:r>
            <a:r>
              <a:rPr lang="en-US" altLang="zh-CN" dirty="0"/>
              <a:t>10</a:t>
            </a:r>
            <a:r>
              <a:rPr lang="zh-CN" altLang="en-US" dirty="0"/>
              <a:t>毫秒为最佳</a:t>
            </a:r>
            <a:r>
              <a:rPr lang="en-US" altLang="zh-CN" dirty="0"/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磁盘温度检测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/>
              <a:t>设置预警对磁盘工作温度进行监控，当温度大于</a:t>
            </a:r>
            <a:r>
              <a:rPr lang="en-US" altLang="zh-CN" dirty="0"/>
              <a:t>65℃(</a:t>
            </a:r>
            <a:r>
              <a:rPr lang="en" altLang="zh-CN" dirty="0"/>
              <a:t>SSD75℃</a:t>
            </a:r>
            <a:r>
              <a:rPr lang="zh-CN" altLang="en-US" dirty="0"/>
              <a:t>以上</a:t>
            </a:r>
            <a:r>
              <a:rPr lang="en-US" altLang="zh-CN" dirty="0"/>
              <a:t>)</a:t>
            </a:r>
            <a:r>
              <a:rPr lang="zh-CN" altLang="en-US" dirty="0"/>
              <a:t>以上就值得注意了，请及时采取降温措施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/>
              <a:t>网络流量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/>
              <a:t>设置预警当网络总吞吐量占用接口带宽的</a:t>
            </a:r>
            <a:r>
              <a:rPr lang="en-US" altLang="zh-CN" dirty="0"/>
              <a:t>80</a:t>
            </a:r>
            <a:r>
              <a:rPr lang="zh-CN" altLang="en-US" dirty="0"/>
              <a:t>％以上时进行提醒防止发生网络饱和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温度检测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/>
              <a:t>设置预警对</a:t>
            </a:r>
            <a:r>
              <a:rPr lang="en-US" altLang="zh-CN" dirty="0"/>
              <a:t>GPU</a:t>
            </a:r>
            <a:r>
              <a:rPr lang="zh-CN" altLang="en-US" dirty="0"/>
              <a:t>工作温度进行监控，当温度大于</a:t>
            </a:r>
            <a:r>
              <a:rPr lang="en-US" altLang="zh-CN" dirty="0"/>
              <a:t>85℃</a:t>
            </a:r>
            <a:r>
              <a:rPr lang="zh-CN" altLang="en-US" dirty="0"/>
              <a:t>以上就值得注意了，请及时采取降温措施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lang="zh-CN" altLang="en-US" dirty="0"/>
          </a:p>
          <a:p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329551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6D46D79-7CD0-F34A-92CC-394A29A71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327666"/>
            <a:ext cx="12192000" cy="1543050"/>
          </a:xfrm>
          <a:prstGeom prst="rect">
            <a:avLst/>
          </a:prstGeom>
        </p:spPr>
      </p:pic>
      <p:cxnSp>
        <p:nvCxnSpPr>
          <p:cNvPr id="26" name="直接连接符 5">
            <a:extLst>
              <a:ext uri="{FF2B5EF4-FFF2-40B4-BE49-F238E27FC236}">
                <a16:creationId xmlns:a16="http://schemas.microsoft.com/office/drawing/2014/main" id="{414922E1-0E2E-6149-9476-D1FF1D3375CC}"/>
              </a:ext>
            </a:extLst>
          </p:cNvPr>
          <p:cNvCxnSpPr/>
          <p:nvPr/>
        </p:nvCxnSpPr>
        <p:spPr>
          <a:xfrm>
            <a:off x="0" y="3429000"/>
            <a:ext cx="3026229" cy="0"/>
          </a:xfrm>
          <a:prstGeom prst="line">
            <a:avLst/>
          </a:prstGeom>
          <a:ln w="12700">
            <a:solidFill>
              <a:srgbClr val="F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01E08E7-7200-834D-9B5A-02E2F449C1C7}"/>
              </a:ext>
            </a:extLst>
          </p:cNvPr>
          <p:cNvSpPr/>
          <p:nvPr/>
        </p:nvSpPr>
        <p:spPr>
          <a:xfrm>
            <a:off x="3436755" y="769755"/>
            <a:ext cx="5318489" cy="5318489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任意多边形 358">
            <a:extLst>
              <a:ext uri="{FF2B5EF4-FFF2-40B4-BE49-F238E27FC236}">
                <a16:creationId xmlns:a16="http://schemas.microsoft.com/office/drawing/2014/main" id="{37D4FA9A-CF1D-E74C-AAF7-F6681008123F}"/>
              </a:ext>
            </a:extLst>
          </p:cNvPr>
          <p:cNvSpPr/>
          <p:nvPr/>
        </p:nvSpPr>
        <p:spPr>
          <a:xfrm rot="20556922">
            <a:off x="2937424" y="2768180"/>
            <a:ext cx="410243" cy="1315983"/>
          </a:xfrm>
          <a:custGeom>
            <a:avLst/>
            <a:gdLst>
              <a:gd name="connsiteX0" fmla="*/ 410243 w 948638"/>
              <a:gd name="connsiteY0" fmla="*/ 0 h 1315983"/>
              <a:gd name="connsiteX1" fmla="*/ 948638 w 948638"/>
              <a:gd name="connsiteY1" fmla="*/ 367345 h 1315983"/>
              <a:gd name="connsiteX2" fmla="*/ 0 w 948638"/>
              <a:gd name="connsiteY2" fmla="*/ 1315983 h 1315983"/>
              <a:gd name="connsiteX3" fmla="*/ 396269 w 948638"/>
              <a:gd name="connsiteY3" fmla="*/ 18687 h 1315983"/>
              <a:gd name="connsiteX0-1" fmla="*/ 948638 w 1040078"/>
              <a:gd name="connsiteY0-2" fmla="*/ 367345 h 1315983"/>
              <a:gd name="connsiteX1-3" fmla="*/ 0 w 1040078"/>
              <a:gd name="connsiteY1-4" fmla="*/ 1315983 h 1315983"/>
              <a:gd name="connsiteX2-5" fmla="*/ 396269 w 1040078"/>
              <a:gd name="connsiteY2-6" fmla="*/ 18687 h 1315983"/>
              <a:gd name="connsiteX3-7" fmla="*/ 410243 w 1040078"/>
              <a:gd name="connsiteY3-8" fmla="*/ 0 h 1315983"/>
              <a:gd name="connsiteX4" fmla="*/ 1040078 w 1040078"/>
              <a:gd name="connsiteY4" fmla="*/ 458785 h 1315983"/>
              <a:gd name="connsiteX0-9" fmla="*/ 948638 w 948638"/>
              <a:gd name="connsiteY0-10" fmla="*/ 367345 h 1315983"/>
              <a:gd name="connsiteX1-11" fmla="*/ 0 w 948638"/>
              <a:gd name="connsiteY1-12" fmla="*/ 1315983 h 1315983"/>
              <a:gd name="connsiteX2-13" fmla="*/ 396269 w 948638"/>
              <a:gd name="connsiteY2-14" fmla="*/ 18687 h 1315983"/>
              <a:gd name="connsiteX3-15" fmla="*/ 410243 w 948638"/>
              <a:gd name="connsiteY3-16" fmla="*/ 0 h 1315983"/>
              <a:gd name="connsiteX0-17" fmla="*/ 0 w 410243"/>
              <a:gd name="connsiteY0-18" fmla="*/ 1315983 h 1315983"/>
              <a:gd name="connsiteX1-19" fmla="*/ 396269 w 410243"/>
              <a:gd name="connsiteY1-20" fmla="*/ 18687 h 1315983"/>
              <a:gd name="connsiteX2-21" fmla="*/ 410243 w 410243"/>
              <a:gd name="connsiteY2-22" fmla="*/ 0 h 1315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10243" h="1315983">
                <a:moveTo>
                  <a:pt x="0" y="1315983"/>
                </a:moveTo>
                <a:cubicBezTo>
                  <a:pt x="0" y="835435"/>
                  <a:pt x="146086" y="389008"/>
                  <a:pt x="396269" y="18687"/>
                </a:cubicBezTo>
                <a:lnTo>
                  <a:pt x="410243" y="0"/>
                </a:lnTo>
              </a:path>
            </a:pathLst>
          </a:custGeom>
          <a:noFill/>
          <a:ln w="60325">
            <a:solidFill>
              <a:srgbClr val="F0863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8CA7DE-1109-9340-BD83-E168D064BDA3}"/>
              </a:ext>
            </a:extLst>
          </p:cNvPr>
          <p:cNvGrpSpPr/>
          <p:nvPr/>
        </p:nvGrpSpPr>
        <p:grpSpPr>
          <a:xfrm>
            <a:off x="8877106" y="2754015"/>
            <a:ext cx="3314894" cy="1315983"/>
            <a:chOff x="8877106" y="2754015"/>
            <a:chExt cx="3314894" cy="1315983"/>
          </a:xfrm>
        </p:grpSpPr>
        <p:cxnSp>
          <p:nvCxnSpPr>
            <p:cNvPr id="33" name="直接连接符 4">
              <a:extLst>
                <a:ext uri="{FF2B5EF4-FFF2-40B4-BE49-F238E27FC236}">
                  <a16:creationId xmlns:a16="http://schemas.microsoft.com/office/drawing/2014/main" id="{97248997-9FEF-6542-8617-28615AE5E45E}"/>
                </a:ext>
              </a:extLst>
            </p:cNvPr>
            <p:cNvCxnSpPr/>
            <p:nvPr/>
          </p:nvCxnSpPr>
          <p:spPr>
            <a:xfrm>
              <a:off x="9187543" y="3429000"/>
              <a:ext cx="3004457" cy="0"/>
            </a:xfrm>
            <a:prstGeom prst="line">
              <a:avLst/>
            </a:prstGeom>
            <a:ln w="12700">
              <a:solidFill>
                <a:srgbClr val="F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任意多边形 359">
              <a:extLst>
                <a:ext uri="{FF2B5EF4-FFF2-40B4-BE49-F238E27FC236}">
                  <a16:creationId xmlns:a16="http://schemas.microsoft.com/office/drawing/2014/main" id="{E47D1814-F84C-524D-9A0A-534330868477}"/>
                </a:ext>
              </a:extLst>
            </p:cNvPr>
            <p:cNvSpPr/>
            <p:nvPr/>
          </p:nvSpPr>
          <p:spPr>
            <a:xfrm rot="1043078" flipH="1">
              <a:off x="8877106" y="2754015"/>
              <a:ext cx="410243" cy="1315983"/>
            </a:xfrm>
            <a:custGeom>
              <a:avLst/>
              <a:gdLst>
                <a:gd name="connsiteX0" fmla="*/ 410243 w 948638"/>
                <a:gd name="connsiteY0" fmla="*/ 0 h 1315983"/>
                <a:gd name="connsiteX1" fmla="*/ 948638 w 948638"/>
                <a:gd name="connsiteY1" fmla="*/ 367345 h 1315983"/>
                <a:gd name="connsiteX2" fmla="*/ 0 w 948638"/>
                <a:gd name="connsiteY2" fmla="*/ 1315983 h 1315983"/>
                <a:gd name="connsiteX3" fmla="*/ 396269 w 948638"/>
                <a:gd name="connsiteY3" fmla="*/ 18687 h 1315983"/>
                <a:gd name="connsiteX0-1" fmla="*/ 948638 w 1040078"/>
                <a:gd name="connsiteY0-2" fmla="*/ 367345 h 1315983"/>
                <a:gd name="connsiteX1-3" fmla="*/ 0 w 1040078"/>
                <a:gd name="connsiteY1-4" fmla="*/ 1315983 h 1315983"/>
                <a:gd name="connsiteX2-5" fmla="*/ 396269 w 1040078"/>
                <a:gd name="connsiteY2-6" fmla="*/ 18687 h 1315983"/>
                <a:gd name="connsiteX3-7" fmla="*/ 410243 w 1040078"/>
                <a:gd name="connsiteY3-8" fmla="*/ 0 h 1315983"/>
                <a:gd name="connsiteX4" fmla="*/ 1040078 w 1040078"/>
                <a:gd name="connsiteY4" fmla="*/ 458785 h 1315983"/>
                <a:gd name="connsiteX0-9" fmla="*/ 948638 w 948638"/>
                <a:gd name="connsiteY0-10" fmla="*/ 367345 h 1315983"/>
                <a:gd name="connsiteX1-11" fmla="*/ 0 w 948638"/>
                <a:gd name="connsiteY1-12" fmla="*/ 1315983 h 1315983"/>
                <a:gd name="connsiteX2-13" fmla="*/ 396269 w 948638"/>
                <a:gd name="connsiteY2-14" fmla="*/ 18687 h 1315983"/>
                <a:gd name="connsiteX3-15" fmla="*/ 410243 w 948638"/>
                <a:gd name="connsiteY3-16" fmla="*/ 0 h 1315983"/>
                <a:gd name="connsiteX0-17" fmla="*/ 0 w 410243"/>
                <a:gd name="connsiteY0-18" fmla="*/ 1315983 h 1315983"/>
                <a:gd name="connsiteX1-19" fmla="*/ 396269 w 410243"/>
                <a:gd name="connsiteY1-20" fmla="*/ 18687 h 1315983"/>
                <a:gd name="connsiteX2-21" fmla="*/ 410243 w 410243"/>
                <a:gd name="connsiteY2-22" fmla="*/ 0 h 1315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243" h="1315983">
                  <a:moveTo>
                    <a:pt x="0" y="1315983"/>
                  </a:moveTo>
                  <a:cubicBezTo>
                    <a:pt x="0" y="835435"/>
                    <a:pt x="146086" y="389008"/>
                    <a:pt x="396269" y="18687"/>
                  </a:cubicBezTo>
                  <a:lnTo>
                    <a:pt x="410243" y="0"/>
                  </a:lnTo>
                </a:path>
              </a:pathLst>
            </a:custGeom>
            <a:noFill/>
            <a:ln w="60325">
              <a:solidFill>
                <a:srgbClr val="F0863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DA602E5-5082-1546-990F-E5757074E4FF}"/>
              </a:ext>
            </a:extLst>
          </p:cNvPr>
          <p:cNvSpPr/>
          <p:nvPr/>
        </p:nvSpPr>
        <p:spPr>
          <a:xfrm>
            <a:off x="4145891" y="1478892"/>
            <a:ext cx="3900215" cy="3900215"/>
          </a:xfrm>
          <a:prstGeom prst="ellipse">
            <a:avLst/>
          </a:prstGeom>
          <a:noFill/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44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592BEA-12B9-EB43-8DFE-5B16377EF3B5}"/>
              </a:ext>
            </a:extLst>
          </p:cNvPr>
          <p:cNvSpPr txBox="1"/>
          <p:nvPr/>
        </p:nvSpPr>
        <p:spPr>
          <a:xfrm>
            <a:off x="823691" y="3501642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814B"/>
                </a:solidFill>
                <a:latin typeface="Heiti SC Medium" panose="02000000000000000000" pitchFamily="2" charset="-128"/>
                <a:ea typeface="Heiti SC Medium" panose="02000000000000000000" pitchFamily="2" charset="-128"/>
                <a:cs typeface="Arial" panose="020B0604020202090204" pitchFamily="34" charset="0"/>
              </a:rPr>
              <a:t>CONTENTS</a:t>
            </a:r>
            <a:endParaRPr lang="zh-CN" altLang="en-US" sz="2400" b="1" dirty="0">
              <a:solidFill>
                <a:srgbClr val="FF814B"/>
              </a:solidFill>
              <a:latin typeface="Heiti SC Medium" panose="02000000000000000000" pitchFamily="2" charset="-128"/>
              <a:ea typeface="Heiti SC Medium" panose="02000000000000000000" pitchFamily="2" charset="-128"/>
              <a:cs typeface="Arial" panose="020B060402020209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C6BC90-366D-2446-9BF9-A132670AC4C3}"/>
              </a:ext>
            </a:extLst>
          </p:cNvPr>
          <p:cNvSpPr txBox="1"/>
          <p:nvPr/>
        </p:nvSpPr>
        <p:spPr>
          <a:xfrm>
            <a:off x="1105819" y="260875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4400" b="1" dirty="0">
                <a:solidFill>
                  <a:srgbClr val="FF6D00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目录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447EE68-22B4-C34E-B69A-99A6634D6702}"/>
              </a:ext>
            </a:extLst>
          </p:cNvPr>
          <p:cNvGrpSpPr/>
          <p:nvPr/>
        </p:nvGrpSpPr>
        <p:grpSpPr>
          <a:xfrm>
            <a:off x="4317992" y="1910566"/>
            <a:ext cx="494093" cy="456535"/>
            <a:chOff x="4839561" y="1460675"/>
            <a:chExt cx="494093" cy="45653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F427490-0709-4146-A8C9-3CEA9EEB27AA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FBC1B8F-C632-354B-B630-B59988FCF4A9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989EDED-3B40-9C4B-AA30-5DF5DAB2540C}"/>
                </a:ext>
              </a:extLst>
            </p:cNvPr>
            <p:cNvSpPr txBox="1"/>
            <p:nvPr/>
          </p:nvSpPr>
          <p:spPr>
            <a:xfrm>
              <a:off x="4853170" y="1460675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9A6B105-920B-9040-AB03-FCCF22440604}"/>
              </a:ext>
            </a:extLst>
          </p:cNvPr>
          <p:cNvGrpSpPr/>
          <p:nvPr/>
        </p:nvGrpSpPr>
        <p:grpSpPr>
          <a:xfrm>
            <a:off x="4018906" y="3116404"/>
            <a:ext cx="494093" cy="456535"/>
            <a:chOff x="4839561" y="1460674"/>
            <a:chExt cx="494093" cy="45653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404C6C-597D-0E46-B637-C05DA9CA90DA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27D9CD-8EBE-5143-8A6B-E438681B0F6A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F887EB4-1717-EB4F-AE62-4097067DE3BE}"/>
                </a:ext>
              </a:extLst>
            </p:cNvPr>
            <p:cNvSpPr txBox="1"/>
            <p:nvPr/>
          </p:nvSpPr>
          <p:spPr>
            <a:xfrm>
              <a:off x="4853170" y="1460674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A84379-609A-514C-82AE-B200AB4F7386}"/>
              </a:ext>
            </a:extLst>
          </p:cNvPr>
          <p:cNvGrpSpPr/>
          <p:nvPr/>
        </p:nvGrpSpPr>
        <p:grpSpPr>
          <a:xfrm>
            <a:off x="4397409" y="4456791"/>
            <a:ext cx="494093" cy="456535"/>
            <a:chOff x="4839561" y="1460674"/>
            <a:chExt cx="494093" cy="45653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34B5491-0257-FA4B-9107-2D19C36D3F66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4F8988F-25FF-A44D-91CC-DDB158E4BD54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9723E14-944F-1241-B286-4C91DA915EFC}"/>
                </a:ext>
              </a:extLst>
            </p:cNvPr>
            <p:cNvSpPr txBox="1"/>
            <p:nvPr/>
          </p:nvSpPr>
          <p:spPr>
            <a:xfrm>
              <a:off x="4853170" y="1460674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sp>
        <p:nvSpPr>
          <p:cNvPr id="55" name="MH_Entry_1">
            <a:extLst>
              <a:ext uri="{FF2B5EF4-FFF2-40B4-BE49-F238E27FC236}">
                <a16:creationId xmlns:a16="http://schemas.microsoft.com/office/drawing/2014/main" id="{0E9FD8EE-23AA-D243-9821-D9C53D088EE4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26516" y="1866917"/>
            <a:ext cx="3996352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rgbClr val="F07D31"/>
                </a:solidFill>
                <a:latin typeface="Heiti SC Medium" panose="02000000000000000000" pitchFamily="2" charset="-128"/>
                <a:ea typeface="Heiti SC Medium" panose="02000000000000000000" pitchFamily="2" charset="-128"/>
                <a:sym typeface="Arial" panose="020B0604020202090204" pitchFamily="34" charset="0"/>
              </a:rPr>
              <a:t>视图概览</a:t>
            </a:r>
          </a:p>
        </p:txBody>
      </p:sp>
      <p:sp>
        <p:nvSpPr>
          <p:cNvPr id="56" name="MH_Entry_1">
            <a:extLst>
              <a:ext uri="{FF2B5EF4-FFF2-40B4-BE49-F238E27FC236}">
                <a16:creationId xmlns:a16="http://schemas.microsoft.com/office/drawing/2014/main" id="{CEE685E3-8252-3E4F-990B-A3B92A948CB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7536" y="3093379"/>
            <a:ext cx="8074410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监控指标说明</a:t>
            </a:r>
          </a:p>
        </p:txBody>
      </p:sp>
      <p:sp>
        <p:nvSpPr>
          <p:cNvPr id="57" name="MH_Entry_1">
            <a:extLst>
              <a:ext uri="{FF2B5EF4-FFF2-40B4-BE49-F238E27FC236}">
                <a16:creationId xmlns:a16="http://schemas.microsoft.com/office/drawing/2014/main" id="{2B96D112-2FDE-8D44-9741-4BAE7E4EB39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72768" y="4390497"/>
            <a:ext cx="8074410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异常检测与案例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1012673-796D-5649-84DD-D0794FB8A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24" y="140765"/>
            <a:ext cx="2087326" cy="2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97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800" dirty="0">
                <a:latin typeface="Heiti SC Medium" panose="02000000000000000000" pitchFamily="2" charset="-128"/>
                <a:ea typeface="Heiti SC Medium" panose="02000000000000000000" pitchFamily="2" charset="-128"/>
              </a:rPr>
              <a:t>场景视图</a:t>
            </a:r>
          </a:p>
        </p:txBody>
      </p:sp>
      <p:pic>
        <p:nvPicPr>
          <p:cNvPr id="1025" name="Picture 1" descr="page1image33542080">
            <a:extLst>
              <a:ext uri="{FF2B5EF4-FFF2-40B4-BE49-F238E27FC236}">
                <a16:creationId xmlns:a16="http://schemas.microsoft.com/office/drawing/2014/main" id="{948CFF8D-1C68-944C-B6F5-39428795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692695"/>
            <a:ext cx="2455694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33542272">
            <a:extLst>
              <a:ext uri="{FF2B5EF4-FFF2-40B4-BE49-F238E27FC236}">
                <a16:creationId xmlns:a16="http://schemas.microsoft.com/office/drawing/2014/main" id="{BB962E98-82F8-3244-82E2-6AEC73DD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692695"/>
            <a:ext cx="2455694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33542464">
            <a:extLst>
              <a:ext uri="{FF2B5EF4-FFF2-40B4-BE49-F238E27FC236}">
                <a16:creationId xmlns:a16="http://schemas.microsoft.com/office/drawing/2014/main" id="{C76621BB-43ED-8140-A197-3EB5CE04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692695"/>
            <a:ext cx="2455694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.png">
            <a:extLst>
              <a:ext uri="{FF2B5EF4-FFF2-40B4-BE49-F238E27FC236}">
                <a16:creationId xmlns:a16="http://schemas.microsoft.com/office/drawing/2014/main" id="{9F74D309-E8C4-704B-8BEA-00B91ED6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82734"/>
            <a:ext cx="7632848" cy="591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123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800" dirty="0">
                <a:latin typeface="Heiti SC Medium" panose="02000000000000000000" pitchFamily="2" charset="-128"/>
                <a:ea typeface="Heiti SC Medium" panose="02000000000000000000" pitchFamily="2" charset="-128"/>
              </a:rPr>
              <a:t>内置视图</a:t>
            </a:r>
          </a:p>
        </p:txBody>
      </p:sp>
      <p:pic>
        <p:nvPicPr>
          <p:cNvPr id="1025" name="Picture 1" descr="page1image33542080">
            <a:extLst>
              <a:ext uri="{FF2B5EF4-FFF2-40B4-BE49-F238E27FC236}">
                <a16:creationId xmlns:a16="http://schemas.microsoft.com/office/drawing/2014/main" id="{948CFF8D-1C68-944C-B6F5-39428795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692695"/>
            <a:ext cx="2455694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33542272">
            <a:extLst>
              <a:ext uri="{FF2B5EF4-FFF2-40B4-BE49-F238E27FC236}">
                <a16:creationId xmlns:a16="http://schemas.microsoft.com/office/drawing/2014/main" id="{BB962E98-82F8-3244-82E2-6AEC73DD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692695"/>
            <a:ext cx="2455694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33542464">
            <a:extLst>
              <a:ext uri="{FF2B5EF4-FFF2-40B4-BE49-F238E27FC236}">
                <a16:creationId xmlns:a16="http://schemas.microsoft.com/office/drawing/2014/main" id="{C76621BB-43ED-8140-A197-3EB5CE04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692695"/>
            <a:ext cx="2455694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C70A26-4D9C-3441-9AE1-7F92E08BF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840296"/>
            <a:ext cx="11948631" cy="26597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08798-B2AD-B74E-9FAD-A5AA1EA88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34" y="3619014"/>
            <a:ext cx="11943934" cy="19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27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6D46D79-7CD0-F34A-92CC-394A29A71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327666"/>
            <a:ext cx="12192000" cy="1543050"/>
          </a:xfrm>
          <a:prstGeom prst="rect">
            <a:avLst/>
          </a:prstGeom>
        </p:spPr>
      </p:pic>
      <p:cxnSp>
        <p:nvCxnSpPr>
          <p:cNvPr id="26" name="直接连接符 5">
            <a:extLst>
              <a:ext uri="{FF2B5EF4-FFF2-40B4-BE49-F238E27FC236}">
                <a16:creationId xmlns:a16="http://schemas.microsoft.com/office/drawing/2014/main" id="{414922E1-0E2E-6149-9476-D1FF1D3375CC}"/>
              </a:ext>
            </a:extLst>
          </p:cNvPr>
          <p:cNvCxnSpPr/>
          <p:nvPr/>
        </p:nvCxnSpPr>
        <p:spPr>
          <a:xfrm>
            <a:off x="0" y="3429000"/>
            <a:ext cx="3026229" cy="0"/>
          </a:xfrm>
          <a:prstGeom prst="line">
            <a:avLst/>
          </a:prstGeom>
          <a:ln w="12700">
            <a:solidFill>
              <a:srgbClr val="F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01E08E7-7200-834D-9B5A-02E2F449C1C7}"/>
              </a:ext>
            </a:extLst>
          </p:cNvPr>
          <p:cNvSpPr/>
          <p:nvPr/>
        </p:nvSpPr>
        <p:spPr>
          <a:xfrm>
            <a:off x="3436755" y="769755"/>
            <a:ext cx="5318489" cy="5318489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任意多边形 358">
            <a:extLst>
              <a:ext uri="{FF2B5EF4-FFF2-40B4-BE49-F238E27FC236}">
                <a16:creationId xmlns:a16="http://schemas.microsoft.com/office/drawing/2014/main" id="{37D4FA9A-CF1D-E74C-AAF7-F6681008123F}"/>
              </a:ext>
            </a:extLst>
          </p:cNvPr>
          <p:cNvSpPr/>
          <p:nvPr/>
        </p:nvSpPr>
        <p:spPr>
          <a:xfrm rot="20556922">
            <a:off x="2937424" y="2768180"/>
            <a:ext cx="410243" cy="1315983"/>
          </a:xfrm>
          <a:custGeom>
            <a:avLst/>
            <a:gdLst>
              <a:gd name="connsiteX0" fmla="*/ 410243 w 948638"/>
              <a:gd name="connsiteY0" fmla="*/ 0 h 1315983"/>
              <a:gd name="connsiteX1" fmla="*/ 948638 w 948638"/>
              <a:gd name="connsiteY1" fmla="*/ 367345 h 1315983"/>
              <a:gd name="connsiteX2" fmla="*/ 0 w 948638"/>
              <a:gd name="connsiteY2" fmla="*/ 1315983 h 1315983"/>
              <a:gd name="connsiteX3" fmla="*/ 396269 w 948638"/>
              <a:gd name="connsiteY3" fmla="*/ 18687 h 1315983"/>
              <a:gd name="connsiteX0-1" fmla="*/ 948638 w 1040078"/>
              <a:gd name="connsiteY0-2" fmla="*/ 367345 h 1315983"/>
              <a:gd name="connsiteX1-3" fmla="*/ 0 w 1040078"/>
              <a:gd name="connsiteY1-4" fmla="*/ 1315983 h 1315983"/>
              <a:gd name="connsiteX2-5" fmla="*/ 396269 w 1040078"/>
              <a:gd name="connsiteY2-6" fmla="*/ 18687 h 1315983"/>
              <a:gd name="connsiteX3-7" fmla="*/ 410243 w 1040078"/>
              <a:gd name="connsiteY3-8" fmla="*/ 0 h 1315983"/>
              <a:gd name="connsiteX4" fmla="*/ 1040078 w 1040078"/>
              <a:gd name="connsiteY4" fmla="*/ 458785 h 1315983"/>
              <a:gd name="connsiteX0-9" fmla="*/ 948638 w 948638"/>
              <a:gd name="connsiteY0-10" fmla="*/ 367345 h 1315983"/>
              <a:gd name="connsiteX1-11" fmla="*/ 0 w 948638"/>
              <a:gd name="connsiteY1-12" fmla="*/ 1315983 h 1315983"/>
              <a:gd name="connsiteX2-13" fmla="*/ 396269 w 948638"/>
              <a:gd name="connsiteY2-14" fmla="*/ 18687 h 1315983"/>
              <a:gd name="connsiteX3-15" fmla="*/ 410243 w 948638"/>
              <a:gd name="connsiteY3-16" fmla="*/ 0 h 1315983"/>
              <a:gd name="connsiteX0-17" fmla="*/ 0 w 410243"/>
              <a:gd name="connsiteY0-18" fmla="*/ 1315983 h 1315983"/>
              <a:gd name="connsiteX1-19" fmla="*/ 396269 w 410243"/>
              <a:gd name="connsiteY1-20" fmla="*/ 18687 h 1315983"/>
              <a:gd name="connsiteX2-21" fmla="*/ 410243 w 410243"/>
              <a:gd name="connsiteY2-22" fmla="*/ 0 h 1315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10243" h="1315983">
                <a:moveTo>
                  <a:pt x="0" y="1315983"/>
                </a:moveTo>
                <a:cubicBezTo>
                  <a:pt x="0" y="835435"/>
                  <a:pt x="146086" y="389008"/>
                  <a:pt x="396269" y="18687"/>
                </a:cubicBezTo>
                <a:lnTo>
                  <a:pt x="410243" y="0"/>
                </a:lnTo>
              </a:path>
            </a:pathLst>
          </a:custGeom>
          <a:noFill/>
          <a:ln w="60325">
            <a:solidFill>
              <a:srgbClr val="F0863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8CA7DE-1109-9340-BD83-E168D064BDA3}"/>
              </a:ext>
            </a:extLst>
          </p:cNvPr>
          <p:cNvGrpSpPr/>
          <p:nvPr/>
        </p:nvGrpSpPr>
        <p:grpSpPr>
          <a:xfrm>
            <a:off x="8877106" y="2754015"/>
            <a:ext cx="3314894" cy="1315983"/>
            <a:chOff x="8877106" y="2754015"/>
            <a:chExt cx="3314894" cy="1315983"/>
          </a:xfrm>
        </p:grpSpPr>
        <p:cxnSp>
          <p:nvCxnSpPr>
            <p:cNvPr id="33" name="直接连接符 4">
              <a:extLst>
                <a:ext uri="{FF2B5EF4-FFF2-40B4-BE49-F238E27FC236}">
                  <a16:creationId xmlns:a16="http://schemas.microsoft.com/office/drawing/2014/main" id="{97248997-9FEF-6542-8617-28615AE5E45E}"/>
                </a:ext>
              </a:extLst>
            </p:cNvPr>
            <p:cNvCxnSpPr/>
            <p:nvPr/>
          </p:nvCxnSpPr>
          <p:spPr>
            <a:xfrm>
              <a:off x="9187543" y="3429000"/>
              <a:ext cx="3004457" cy="0"/>
            </a:xfrm>
            <a:prstGeom prst="line">
              <a:avLst/>
            </a:prstGeom>
            <a:ln w="12700">
              <a:solidFill>
                <a:srgbClr val="F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任意多边形 359">
              <a:extLst>
                <a:ext uri="{FF2B5EF4-FFF2-40B4-BE49-F238E27FC236}">
                  <a16:creationId xmlns:a16="http://schemas.microsoft.com/office/drawing/2014/main" id="{E47D1814-F84C-524D-9A0A-534330868477}"/>
                </a:ext>
              </a:extLst>
            </p:cNvPr>
            <p:cNvSpPr/>
            <p:nvPr/>
          </p:nvSpPr>
          <p:spPr>
            <a:xfrm rot="1043078" flipH="1">
              <a:off x="8877106" y="2754015"/>
              <a:ext cx="410243" cy="1315983"/>
            </a:xfrm>
            <a:custGeom>
              <a:avLst/>
              <a:gdLst>
                <a:gd name="connsiteX0" fmla="*/ 410243 w 948638"/>
                <a:gd name="connsiteY0" fmla="*/ 0 h 1315983"/>
                <a:gd name="connsiteX1" fmla="*/ 948638 w 948638"/>
                <a:gd name="connsiteY1" fmla="*/ 367345 h 1315983"/>
                <a:gd name="connsiteX2" fmla="*/ 0 w 948638"/>
                <a:gd name="connsiteY2" fmla="*/ 1315983 h 1315983"/>
                <a:gd name="connsiteX3" fmla="*/ 396269 w 948638"/>
                <a:gd name="connsiteY3" fmla="*/ 18687 h 1315983"/>
                <a:gd name="connsiteX0-1" fmla="*/ 948638 w 1040078"/>
                <a:gd name="connsiteY0-2" fmla="*/ 367345 h 1315983"/>
                <a:gd name="connsiteX1-3" fmla="*/ 0 w 1040078"/>
                <a:gd name="connsiteY1-4" fmla="*/ 1315983 h 1315983"/>
                <a:gd name="connsiteX2-5" fmla="*/ 396269 w 1040078"/>
                <a:gd name="connsiteY2-6" fmla="*/ 18687 h 1315983"/>
                <a:gd name="connsiteX3-7" fmla="*/ 410243 w 1040078"/>
                <a:gd name="connsiteY3-8" fmla="*/ 0 h 1315983"/>
                <a:gd name="connsiteX4" fmla="*/ 1040078 w 1040078"/>
                <a:gd name="connsiteY4" fmla="*/ 458785 h 1315983"/>
                <a:gd name="connsiteX0-9" fmla="*/ 948638 w 948638"/>
                <a:gd name="connsiteY0-10" fmla="*/ 367345 h 1315983"/>
                <a:gd name="connsiteX1-11" fmla="*/ 0 w 948638"/>
                <a:gd name="connsiteY1-12" fmla="*/ 1315983 h 1315983"/>
                <a:gd name="connsiteX2-13" fmla="*/ 396269 w 948638"/>
                <a:gd name="connsiteY2-14" fmla="*/ 18687 h 1315983"/>
                <a:gd name="connsiteX3-15" fmla="*/ 410243 w 948638"/>
                <a:gd name="connsiteY3-16" fmla="*/ 0 h 1315983"/>
                <a:gd name="connsiteX0-17" fmla="*/ 0 w 410243"/>
                <a:gd name="connsiteY0-18" fmla="*/ 1315983 h 1315983"/>
                <a:gd name="connsiteX1-19" fmla="*/ 396269 w 410243"/>
                <a:gd name="connsiteY1-20" fmla="*/ 18687 h 1315983"/>
                <a:gd name="connsiteX2-21" fmla="*/ 410243 w 410243"/>
                <a:gd name="connsiteY2-22" fmla="*/ 0 h 1315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243" h="1315983">
                  <a:moveTo>
                    <a:pt x="0" y="1315983"/>
                  </a:moveTo>
                  <a:cubicBezTo>
                    <a:pt x="0" y="835435"/>
                    <a:pt x="146086" y="389008"/>
                    <a:pt x="396269" y="18687"/>
                  </a:cubicBezTo>
                  <a:lnTo>
                    <a:pt x="410243" y="0"/>
                  </a:lnTo>
                </a:path>
              </a:pathLst>
            </a:custGeom>
            <a:noFill/>
            <a:ln w="60325">
              <a:solidFill>
                <a:srgbClr val="F0863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DA602E5-5082-1546-990F-E5757074E4FF}"/>
              </a:ext>
            </a:extLst>
          </p:cNvPr>
          <p:cNvSpPr/>
          <p:nvPr/>
        </p:nvSpPr>
        <p:spPr>
          <a:xfrm>
            <a:off x="4145891" y="1478892"/>
            <a:ext cx="3900215" cy="3900215"/>
          </a:xfrm>
          <a:prstGeom prst="ellipse">
            <a:avLst/>
          </a:prstGeom>
          <a:noFill/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44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592BEA-12B9-EB43-8DFE-5B16377EF3B5}"/>
              </a:ext>
            </a:extLst>
          </p:cNvPr>
          <p:cNvSpPr txBox="1"/>
          <p:nvPr/>
        </p:nvSpPr>
        <p:spPr>
          <a:xfrm>
            <a:off x="823691" y="3501642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814B"/>
                </a:solidFill>
                <a:latin typeface="Heiti SC Medium" panose="02000000000000000000" pitchFamily="2" charset="-128"/>
                <a:ea typeface="Heiti SC Medium" panose="02000000000000000000" pitchFamily="2" charset="-128"/>
                <a:cs typeface="Arial" panose="020B0604020202090204" pitchFamily="34" charset="0"/>
              </a:rPr>
              <a:t>CONTENTS</a:t>
            </a:r>
            <a:endParaRPr lang="zh-CN" altLang="en-US" sz="2400" b="1" dirty="0">
              <a:solidFill>
                <a:srgbClr val="FF814B"/>
              </a:solidFill>
              <a:latin typeface="Heiti SC Medium" panose="02000000000000000000" pitchFamily="2" charset="-128"/>
              <a:ea typeface="Heiti SC Medium" panose="02000000000000000000" pitchFamily="2" charset="-128"/>
              <a:cs typeface="Arial" panose="020B060402020209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C6BC90-366D-2446-9BF9-A132670AC4C3}"/>
              </a:ext>
            </a:extLst>
          </p:cNvPr>
          <p:cNvSpPr txBox="1"/>
          <p:nvPr/>
        </p:nvSpPr>
        <p:spPr>
          <a:xfrm>
            <a:off x="1105819" y="260875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4400" b="1" dirty="0">
                <a:solidFill>
                  <a:srgbClr val="FF6D00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目录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447EE68-22B4-C34E-B69A-99A6634D6702}"/>
              </a:ext>
            </a:extLst>
          </p:cNvPr>
          <p:cNvGrpSpPr/>
          <p:nvPr/>
        </p:nvGrpSpPr>
        <p:grpSpPr>
          <a:xfrm>
            <a:off x="4345151" y="1926769"/>
            <a:ext cx="494093" cy="456535"/>
            <a:chOff x="4839561" y="1460675"/>
            <a:chExt cx="494093" cy="45653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F427490-0709-4146-A8C9-3CEA9EEB27AA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FBC1B8F-C632-354B-B630-B59988FCF4A9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989EDED-3B40-9C4B-AA30-5DF5DAB2540C}"/>
                </a:ext>
              </a:extLst>
            </p:cNvPr>
            <p:cNvSpPr txBox="1"/>
            <p:nvPr/>
          </p:nvSpPr>
          <p:spPr>
            <a:xfrm>
              <a:off x="4853170" y="1460675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9A6B105-920B-9040-AB03-FCCF22440604}"/>
              </a:ext>
            </a:extLst>
          </p:cNvPr>
          <p:cNvGrpSpPr/>
          <p:nvPr/>
        </p:nvGrpSpPr>
        <p:grpSpPr>
          <a:xfrm>
            <a:off x="3917027" y="3136523"/>
            <a:ext cx="494093" cy="456535"/>
            <a:chOff x="4839561" y="1460674"/>
            <a:chExt cx="494093" cy="45653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404C6C-597D-0E46-B637-C05DA9CA90DA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27D9CD-8EBE-5143-8A6B-E438681B0F6A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F887EB4-1717-EB4F-AE62-4097067DE3BE}"/>
                </a:ext>
              </a:extLst>
            </p:cNvPr>
            <p:cNvSpPr txBox="1"/>
            <p:nvPr/>
          </p:nvSpPr>
          <p:spPr>
            <a:xfrm>
              <a:off x="4853170" y="1460674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A84379-609A-514C-82AE-B200AB4F7386}"/>
              </a:ext>
            </a:extLst>
          </p:cNvPr>
          <p:cNvGrpSpPr/>
          <p:nvPr/>
        </p:nvGrpSpPr>
        <p:grpSpPr>
          <a:xfrm>
            <a:off x="4284020" y="4336914"/>
            <a:ext cx="494093" cy="456535"/>
            <a:chOff x="4839561" y="1460674"/>
            <a:chExt cx="494093" cy="45653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34B5491-0257-FA4B-9107-2D19C36D3F66}"/>
                </a:ext>
              </a:extLst>
            </p:cNvPr>
            <p:cNvSpPr/>
            <p:nvPr/>
          </p:nvSpPr>
          <p:spPr>
            <a:xfrm>
              <a:off x="4893258" y="1468743"/>
              <a:ext cx="440396" cy="440396"/>
            </a:xfrm>
            <a:prstGeom prst="ellipse">
              <a:avLst/>
            </a:prstGeom>
            <a:noFill/>
            <a:ln w="0">
              <a:solidFill>
                <a:srgbClr val="F0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4F8988F-25FF-A44D-91CC-DDB158E4BD54}"/>
                </a:ext>
              </a:extLst>
            </p:cNvPr>
            <p:cNvSpPr/>
            <p:nvPr/>
          </p:nvSpPr>
          <p:spPr>
            <a:xfrm>
              <a:off x="4839561" y="1501150"/>
              <a:ext cx="375582" cy="375582"/>
            </a:xfrm>
            <a:prstGeom prst="ellipse">
              <a:avLst/>
            </a:prstGeom>
            <a:solidFill>
              <a:srgbClr val="F0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9723E14-944F-1241-B286-4C91DA915EFC}"/>
                </a:ext>
              </a:extLst>
            </p:cNvPr>
            <p:cNvSpPr txBox="1"/>
            <p:nvPr/>
          </p:nvSpPr>
          <p:spPr>
            <a:xfrm>
              <a:off x="4853170" y="1460674"/>
              <a:ext cx="312906" cy="456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sp>
        <p:nvSpPr>
          <p:cNvPr id="55" name="MH_Entry_1">
            <a:extLst>
              <a:ext uri="{FF2B5EF4-FFF2-40B4-BE49-F238E27FC236}">
                <a16:creationId xmlns:a16="http://schemas.microsoft.com/office/drawing/2014/main" id="{0E9FD8EE-23AA-D243-9821-D9C53D088EE4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53675" y="1883120"/>
            <a:ext cx="3996352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latin typeface="Heiti SC Medium" panose="02000000000000000000" pitchFamily="2" charset="-128"/>
                <a:ea typeface="Heiti SC Medium" panose="02000000000000000000" pitchFamily="2" charset="-128"/>
                <a:sym typeface="Arial" panose="020B0604020202090204" pitchFamily="34" charset="0"/>
              </a:rPr>
              <a:t>视图概览</a:t>
            </a:r>
          </a:p>
        </p:txBody>
      </p:sp>
      <p:sp>
        <p:nvSpPr>
          <p:cNvPr id="56" name="MH_Entry_1">
            <a:extLst>
              <a:ext uri="{FF2B5EF4-FFF2-40B4-BE49-F238E27FC236}">
                <a16:creationId xmlns:a16="http://schemas.microsoft.com/office/drawing/2014/main" id="{CEE685E3-8252-3E4F-990B-A3B92A948CB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05657" y="3113498"/>
            <a:ext cx="8074410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rgbClr val="F07D31"/>
                </a:solidFill>
                <a:latin typeface="Heiti SC Medium" panose="02000000000000000000" pitchFamily="2" charset="-128"/>
                <a:ea typeface="Heiti SC Medium" panose="02000000000000000000" pitchFamily="2" charset="-128"/>
                <a:sym typeface="Arial" panose="020B0604020202090204" pitchFamily="34" charset="0"/>
              </a:rPr>
              <a:t>监控指标说明</a:t>
            </a:r>
          </a:p>
        </p:txBody>
      </p:sp>
      <p:sp>
        <p:nvSpPr>
          <p:cNvPr id="57" name="MH_Entry_1">
            <a:extLst>
              <a:ext uri="{FF2B5EF4-FFF2-40B4-BE49-F238E27FC236}">
                <a16:creationId xmlns:a16="http://schemas.microsoft.com/office/drawing/2014/main" id="{2B96D112-2FDE-8D44-9741-4BAE7E4EB39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59379" y="4270620"/>
            <a:ext cx="8074410" cy="539746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80403050404020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异常检测与案例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1012673-796D-5649-84DD-D0794FB8A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24" y="140765"/>
            <a:ext cx="2087326" cy="2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99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6B854C-3363-3943-BB58-6263F8FD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概述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DE9CC6-44C1-C948-B0F8-182CB7C9BC69}"/>
              </a:ext>
            </a:extLst>
          </p:cNvPr>
          <p:cNvSpPr/>
          <p:nvPr/>
        </p:nvSpPr>
        <p:spPr>
          <a:xfrm>
            <a:off x="1523387" y="1598625"/>
            <a:ext cx="8126033" cy="576001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 algn="ctr">
              <a:buSzPct val="25000"/>
            </a:pPr>
            <a:endParaRPr lang="en-US" altLang="zh-CN" sz="3200" b="1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0EC4E23-B9B4-C542-91DD-9631760822B8}"/>
              </a:ext>
            </a:extLst>
          </p:cNvPr>
          <p:cNvGrpSpPr/>
          <p:nvPr/>
        </p:nvGrpSpPr>
        <p:grpSpPr>
          <a:xfrm>
            <a:off x="1271464" y="1196752"/>
            <a:ext cx="8913299" cy="4494169"/>
            <a:chOff x="1343472" y="1400155"/>
            <a:chExt cx="8913299" cy="449416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46202EE-9E03-794F-91A0-098570C5ECF7}"/>
                </a:ext>
              </a:extLst>
            </p:cNvPr>
            <p:cNvGrpSpPr/>
            <p:nvPr/>
          </p:nvGrpSpPr>
          <p:grpSpPr>
            <a:xfrm>
              <a:off x="1343472" y="2985880"/>
              <a:ext cx="8913299" cy="2908444"/>
              <a:chOff x="2051538" y="2380626"/>
              <a:chExt cx="8913299" cy="2908444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2328B756-D79C-1445-A244-9ED14F719B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538" y="3551880"/>
                <a:ext cx="545860" cy="540000"/>
                <a:chOff x="9072988" y="4530811"/>
                <a:chExt cx="885971" cy="876459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6F0DE482-7F30-3D4B-BA7B-4C01988871DB}"/>
                    </a:ext>
                  </a:extLst>
                </p:cNvPr>
                <p:cNvSpPr/>
                <p:nvPr/>
              </p:nvSpPr>
              <p:spPr>
                <a:xfrm>
                  <a:off x="9072988" y="4530811"/>
                  <a:ext cx="885971" cy="876459"/>
                </a:xfrm>
                <a:prstGeom prst="ellipse">
                  <a:avLst/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60000">
                      <a:schemeClr val="accent6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6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任意多边形 43">
                  <a:extLst>
                    <a:ext uri="{FF2B5EF4-FFF2-40B4-BE49-F238E27FC236}">
                      <a16:creationId xmlns:a16="http://schemas.microsoft.com/office/drawing/2014/main" id="{B61ECF79-73BA-AE49-8792-27ED7C7511D3}"/>
                    </a:ext>
                  </a:extLst>
                </p:cNvPr>
                <p:cNvSpPr/>
                <p:nvPr/>
              </p:nvSpPr>
              <p:spPr>
                <a:xfrm>
                  <a:off x="9321055" y="4789069"/>
                  <a:ext cx="380330" cy="346372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E91584FC-A795-7544-ABA1-70B9E1ED43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62585" y="2380626"/>
                <a:ext cx="540002" cy="540000"/>
                <a:chOff x="7036727" y="1930888"/>
                <a:chExt cx="876463" cy="876459"/>
              </a:xfrm>
            </p:grpSpPr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FDE7F516-D1B3-6C48-81F2-0C977529E002}"/>
                    </a:ext>
                  </a:extLst>
                </p:cNvPr>
                <p:cNvSpPr/>
                <p:nvPr/>
              </p:nvSpPr>
              <p:spPr>
                <a:xfrm>
                  <a:off x="7036727" y="1930888"/>
                  <a:ext cx="876463" cy="87645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任意多边形 41">
                  <a:extLst>
                    <a:ext uri="{FF2B5EF4-FFF2-40B4-BE49-F238E27FC236}">
                      <a16:creationId xmlns:a16="http://schemas.microsoft.com/office/drawing/2014/main" id="{6314D30F-BDE5-DE40-A96B-7F19607FFEB8}"/>
                    </a:ext>
                  </a:extLst>
                </p:cNvPr>
                <p:cNvSpPr/>
                <p:nvPr/>
              </p:nvSpPr>
              <p:spPr>
                <a:xfrm>
                  <a:off x="7301476" y="2192519"/>
                  <a:ext cx="346966" cy="380330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5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CEDCC73A-4B85-2D43-AC07-E5C9479B8E7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62585" y="3551880"/>
                <a:ext cx="540002" cy="540000"/>
                <a:chOff x="5033834" y="4530811"/>
                <a:chExt cx="876463" cy="876459"/>
              </a:xfrm>
            </p:grpSpPr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CB9A27F5-782F-1645-B065-F35022969289}"/>
                    </a:ext>
                  </a:extLst>
                </p:cNvPr>
                <p:cNvSpPr/>
                <p:nvPr/>
              </p:nvSpPr>
              <p:spPr>
                <a:xfrm>
                  <a:off x="5033834" y="4530811"/>
                  <a:ext cx="876463" cy="876459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任意多边形 39">
                  <a:extLst>
                    <a:ext uri="{FF2B5EF4-FFF2-40B4-BE49-F238E27FC236}">
                      <a16:creationId xmlns:a16="http://schemas.microsoft.com/office/drawing/2014/main" id="{392408FF-3F5E-DA45-9422-88141502F8AE}"/>
                    </a:ext>
                  </a:extLst>
                </p:cNvPr>
                <p:cNvSpPr/>
                <p:nvPr/>
              </p:nvSpPr>
              <p:spPr>
                <a:xfrm>
                  <a:off x="5281901" y="4831180"/>
                  <a:ext cx="380330" cy="302854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EBAD333-E06E-6F4B-A5D1-3FD2C5C943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538" y="4723134"/>
                <a:ext cx="540002" cy="540000"/>
                <a:chOff x="9056305" y="1930888"/>
                <a:chExt cx="876463" cy="876459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E9F7E3E6-8CE1-AD49-A8F7-A68DE80C2F0C}"/>
                    </a:ext>
                  </a:extLst>
                </p:cNvPr>
                <p:cNvSpPr/>
                <p:nvPr/>
              </p:nvSpPr>
              <p:spPr>
                <a:xfrm>
                  <a:off x="9056305" y="1930888"/>
                  <a:ext cx="876463" cy="876459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任意多边形 37">
                  <a:extLst>
                    <a:ext uri="{FF2B5EF4-FFF2-40B4-BE49-F238E27FC236}">
                      <a16:creationId xmlns:a16="http://schemas.microsoft.com/office/drawing/2014/main" id="{319A8801-1655-8349-B2F6-2D5382DCE578}"/>
                    </a:ext>
                  </a:extLst>
                </p:cNvPr>
                <p:cNvSpPr/>
                <p:nvPr/>
              </p:nvSpPr>
              <p:spPr>
                <a:xfrm>
                  <a:off x="9304371" y="2217584"/>
                  <a:ext cx="380330" cy="316629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3" name="任意多边形 35">
                <a:extLst>
                  <a:ext uri="{FF2B5EF4-FFF2-40B4-BE49-F238E27FC236}">
                    <a16:creationId xmlns:a16="http://schemas.microsoft.com/office/drawing/2014/main" id="{B751110D-7E15-5C47-AE22-6F453A7D128D}"/>
                  </a:ext>
                </a:extLst>
              </p:cNvPr>
              <p:cNvSpPr/>
              <p:nvPr/>
            </p:nvSpPr>
            <p:spPr>
              <a:xfrm>
                <a:off x="7115422" y="4882243"/>
                <a:ext cx="234327" cy="230142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D7288888-D0D3-474C-B512-44366A165257}"/>
                  </a:ext>
                </a:extLst>
              </p:cNvPr>
              <p:cNvSpPr/>
              <p:nvPr/>
            </p:nvSpPr>
            <p:spPr>
              <a:xfrm>
                <a:off x="2813790" y="2874562"/>
                <a:ext cx="324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05E80B4-58D1-4C41-A74E-7A7ADCC1EE19}"/>
                  </a:ext>
                </a:extLst>
              </p:cNvPr>
              <p:cNvSpPr txBox="1"/>
              <p:nvPr/>
            </p:nvSpPr>
            <p:spPr>
              <a:xfrm>
                <a:off x="2813790" y="2493050"/>
                <a:ext cx="2622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CPU</a:t>
                </a:r>
                <a:endParaRPr lang="zh-CN" altLang="en-US" sz="1600" b="1" dirty="0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B755D08-886B-414D-8123-845ABB702A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538" y="2380626"/>
                <a:ext cx="540002" cy="540000"/>
                <a:chOff x="5017150" y="1083876"/>
                <a:chExt cx="876463" cy="876459"/>
              </a:xfrm>
            </p:grpSpPr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1C87995-A647-7A43-9064-B49CECD9075F}"/>
                    </a:ext>
                  </a:extLst>
                </p:cNvPr>
                <p:cNvSpPr/>
                <p:nvPr/>
              </p:nvSpPr>
              <p:spPr>
                <a:xfrm>
                  <a:off x="5017150" y="1083876"/>
                  <a:ext cx="876463" cy="876459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任意多边形 31">
                  <a:extLst>
                    <a:ext uri="{FF2B5EF4-FFF2-40B4-BE49-F238E27FC236}">
                      <a16:creationId xmlns:a16="http://schemas.microsoft.com/office/drawing/2014/main" id="{5E97A0F8-D987-6D4D-81F1-8C790BA82A1B}"/>
                    </a:ext>
                  </a:extLst>
                </p:cNvPr>
                <p:cNvSpPr/>
                <p:nvPr/>
              </p:nvSpPr>
              <p:spPr>
                <a:xfrm>
                  <a:off x="5265217" y="1379483"/>
                  <a:ext cx="380330" cy="285247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1A5186E-ABA9-844B-B6BA-C328FE3573AD}"/>
                  </a:ext>
                </a:extLst>
              </p:cNvPr>
              <p:cNvSpPr/>
              <p:nvPr/>
            </p:nvSpPr>
            <p:spPr>
              <a:xfrm>
                <a:off x="2813790" y="4045816"/>
                <a:ext cx="324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C8069C-6E8F-FA40-8E76-25E0C61CA942}"/>
                  </a:ext>
                </a:extLst>
              </p:cNvPr>
              <p:cNvSpPr txBox="1"/>
              <p:nvPr/>
            </p:nvSpPr>
            <p:spPr>
              <a:xfrm>
                <a:off x="2813790" y="3652603"/>
                <a:ext cx="21900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内存</a:t>
                </a:r>
              </a:p>
            </p:txBody>
          </p:sp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A02CAAFD-A387-2B44-A6CC-D48B43793AEE}"/>
                  </a:ext>
                </a:extLst>
              </p:cNvPr>
              <p:cNvSpPr/>
              <p:nvPr/>
            </p:nvSpPr>
            <p:spPr>
              <a:xfrm>
                <a:off x="2813790" y="5217070"/>
                <a:ext cx="324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9868450-6C3A-9D40-BA9C-C86FF1656CCC}"/>
                  </a:ext>
                </a:extLst>
              </p:cNvPr>
              <p:cNvSpPr txBox="1"/>
              <p:nvPr/>
            </p:nvSpPr>
            <p:spPr>
              <a:xfrm>
                <a:off x="2813790" y="4823857"/>
                <a:ext cx="19740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sz="1600" b="1" dirty="0"/>
                  <a:t>GPU</a:t>
                </a:r>
                <a:endParaRPr lang="zh-CN" altLang="en-US" sz="1600" b="1" dirty="0"/>
              </a:p>
            </p:txBody>
          </p:sp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ED3A385C-4C2D-E74C-A679-B77F0021956A}"/>
                  </a:ext>
                </a:extLst>
              </p:cNvPr>
              <p:cNvSpPr/>
              <p:nvPr/>
            </p:nvSpPr>
            <p:spPr>
              <a:xfrm>
                <a:off x="7724837" y="2874562"/>
                <a:ext cx="324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6769706-DFE4-754F-B0BD-AC7E19F1F420}"/>
                  </a:ext>
                </a:extLst>
              </p:cNvPr>
              <p:cNvSpPr txBox="1"/>
              <p:nvPr/>
            </p:nvSpPr>
            <p:spPr>
              <a:xfrm>
                <a:off x="7724837" y="2470835"/>
                <a:ext cx="18875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磁盘</a:t>
                </a:r>
              </a:p>
            </p:txBody>
          </p:sp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48FE3710-C5A3-004C-8B5C-4172F3B9F544}"/>
                  </a:ext>
                </a:extLst>
              </p:cNvPr>
              <p:cNvSpPr/>
              <p:nvPr/>
            </p:nvSpPr>
            <p:spPr>
              <a:xfrm>
                <a:off x="7724837" y="4045816"/>
                <a:ext cx="324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5D92983-D47B-B748-AB32-47F283500EA4}"/>
                  </a:ext>
                </a:extLst>
              </p:cNvPr>
              <p:cNvSpPr txBox="1"/>
              <p:nvPr/>
            </p:nvSpPr>
            <p:spPr>
              <a:xfrm>
                <a:off x="7724837" y="3642089"/>
                <a:ext cx="2031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网络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CCD38A8-C4F3-D946-A3DE-C7AE33D146E5}"/>
                </a:ext>
              </a:extLst>
            </p:cNvPr>
            <p:cNvSpPr/>
            <p:nvPr/>
          </p:nvSpPr>
          <p:spPr>
            <a:xfrm>
              <a:off x="1343472" y="1400155"/>
              <a:ext cx="87249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对于自建矿池监控</a:t>
              </a:r>
              <a:r>
                <a:rPr lang="en" altLang="zh-CN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DataFlux</a:t>
              </a:r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所提供的指标可以帮助您检测故障迹象并在遇到磁盘坏道信息，显卡运行温度过高，点对点网络连接异常等问题时采取措施。需要监视的几个关键领域是：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13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74CE5B4-47C4-C740-9983-788A5E48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CPU</a:t>
            </a:r>
            <a:r>
              <a:rPr lang="en-US" altLang="zh-CN" dirty="0"/>
              <a:t>/</a:t>
            </a:r>
            <a:r>
              <a:rPr lang="zh-CN" altLang="en-US" dirty="0"/>
              <a:t>内存监控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199843-E514-524F-B4E2-A7D07A207352}"/>
              </a:ext>
            </a:extLst>
          </p:cNvPr>
          <p:cNvSpPr txBox="1"/>
          <p:nvPr/>
        </p:nvSpPr>
        <p:spPr>
          <a:xfrm>
            <a:off x="6384032" y="3172135"/>
            <a:ext cx="5328592" cy="329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" altLang="zh-CN" sz="1600" b="1" dirty="0"/>
              <a:t>CPU</a:t>
            </a:r>
            <a:r>
              <a:rPr lang="zh-CN" altLang="en-US" sz="1600" b="1" dirty="0"/>
              <a:t>使用率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" altLang="zh-CN" sz="1600" dirty="0"/>
              <a:t>CPU</a:t>
            </a:r>
            <a:r>
              <a:rPr lang="zh-CN" altLang="en-US" sz="1600" dirty="0"/>
              <a:t>使用率可分为：​</a:t>
            </a:r>
            <a:r>
              <a:rPr lang="en" altLang="zh-CN" sz="1600" dirty="0"/>
              <a:t>User Time​(</a:t>
            </a:r>
            <a:r>
              <a:rPr lang="zh-CN" altLang="en-US" sz="1600" dirty="0"/>
              <a:t>执行用户进程时间百分比</a:t>
            </a:r>
            <a:r>
              <a:rPr lang="en-US" altLang="zh-CN" sz="1600" dirty="0"/>
              <a:t>)</a:t>
            </a:r>
            <a:r>
              <a:rPr lang="zh-CN" altLang="en-US" sz="1600" dirty="0"/>
              <a:t>；​</a:t>
            </a:r>
            <a:r>
              <a:rPr lang="en" altLang="zh-CN" sz="1600" dirty="0"/>
              <a:t>System Time​(</a:t>
            </a:r>
            <a:r>
              <a:rPr lang="zh-CN" altLang="en-US" sz="1600" dirty="0"/>
              <a:t>执行内核进程和中断的时间百分比</a:t>
            </a:r>
            <a:r>
              <a:rPr lang="en-US" altLang="zh-CN" sz="1600" dirty="0"/>
              <a:t>)</a:t>
            </a:r>
            <a:r>
              <a:rPr lang="zh-CN" altLang="en-US" sz="1600" dirty="0"/>
              <a:t>；​</a:t>
            </a:r>
            <a:r>
              <a:rPr lang="en" altLang="zh-CN" sz="1600" dirty="0"/>
              <a:t>Idle Time​(CPU</a:t>
            </a:r>
            <a:r>
              <a:rPr lang="zh-CN" altLang="en-US" sz="1600" dirty="0"/>
              <a:t>处于</a:t>
            </a:r>
            <a:r>
              <a:rPr lang="en" altLang="zh-CN" sz="1600" dirty="0"/>
              <a:t>Idle</a:t>
            </a:r>
            <a:r>
              <a:rPr lang="zh-CN" altLang="en-US" sz="1600" dirty="0"/>
              <a:t>状态的时间百分比</a:t>
            </a:r>
            <a:r>
              <a:rPr lang="en-US" altLang="zh-CN" sz="1600" dirty="0"/>
              <a:t>)</a:t>
            </a:r>
            <a:r>
              <a:rPr lang="zh-CN" altLang="en-US" sz="1600" dirty="0"/>
              <a:t>。对</a:t>
            </a:r>
            <a:r>
              <a:rPr lang="en" altLang="zh-CN" sz="1600" dirty="0"/>
              <a:t>CPU</a:t>
            </a:r>
            <a:r>
              <a:rPr lang="zh-CN" altLang="en-US" sz="1600" dirty="0"/>
              <a:t>的性能来讲首先对于每一个</a:t>
            </a:r>
            <a:r>
              <a:rPr lang="en" altLang="zh-CN" sz="1600" dirty="0"/>
              <a:t>CPU</a:t>
            </a:r>
            <a:r>
              <a:rPr lang="zh-CN" altLang="en-US" sz="1600" dirty="0"/>
              <a:t>来说运行队列不要超过</a:t>
            </a:r>
            <a:r>
              <a:rPr lang="en-US" altLang="zh-CN" sz="1600" dirty="0"/>
              <a:t>3</a:t>
            </a:r>
            <a:r>
              <a:rPr lang="zh-CN" altLang="en-US" sz="1600" dirty="0"/>
              <a:t>，其次如果</a:t>
            </a:r>
            <a:r>
              <a:rPr lang="en" altLang="zh-CN" sz="1600" dirty="0"/>
              <a:t>CPU</a:t>
            </a:r>
            <a:r>
              <a:rPr lang="zh-CN" altLang="en-US" sz="1600" dirty="0"/>
              <a:t>处于满负荷状态​</a:t>
            </a:r>
            <a:r>
              <a:rPr lang="en" altLang="zh-CN" sz="1600" dirty="0"/>
              <a:t>User Time​</a:t>
            </a:r>
            <a:r>
              <a:rPr lang="zh-CN" altLang="en-US" sz="1600" dirty="0"/>
              <a:t>应处于</a:t>
            </a:r>
            <a:r>
              <a:rPr lang="en-US" altLang="zh-CN" sz="1600" dirty="0"/>
              <a:t>65%~70%</a:t>
            </a:r>
            <a:r>
              <a:rPr lang="zh-CN" altLang="en-US" sz="1600" dirty="0"/>
              <a:t>，​</a:t>
            </a:r>
            <a:r>
              <a:rPr lang="en" altLang="zh-CN" sz="1600" dirty="0"/>
              <a:t>System Time​</a:t>
            </a:r>
            <a:r>
              <a:rPr lang="zh-CN" altLang="en-US" sz="1600" dirty="0"/>
              <a:t>应处于</a:t>
            </a:r>
            <a:r>
              <a:rPr lang="en-US" altLang="zh-CN" sz="1600" dirty="0"/>
              <a:t>30%~35%</a:t>
            </a:r>
            <a:r>
              <a:rPr lang="zh-CN" altLang="en-US" sz="1600" dirty="0"/>
              <a:t>，​</a:t>
            </a:r>
            <a:r>
              <a:rPr lang="en" altLang="zh-CN" sz="1600" dirty="0"/>
              <a:t>Idle Time​</a:t>
            </a:r>
            <a:r>
              <a:rPr lang="zh-CN" altLang="en-US" sz="1600" dirty="0"/>
              <a:t>应处于</a:t>
            </a:r>
            <a:r>
              <a:rPr lang="en-US" altLang="zh-CN" sz="1600" dirty="0"/>
              <a:t>0%~5%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内存使用率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密切关注可用内存的用量是很重要的，因为对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的争用将不可避免地导致分页和性能下降。要保持机器正常运行，请确保它有足够的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来满足您的工作负载。持续的低内存可用性会导致分段错误和其他严重的问题。如有发生补救措施包括增加系统中物理内存的容量，如果可以启用内存页合并。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E75213-129B-2144-8747-F0045D58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36712"/>
            <a:ext cx="5818021" cy="19152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1C570A-AD2C-8649-895D-6CEAB36F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9" y="2852936"/>
            <a:ext cx="5832524" cy="18625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561280-6849-EE41-8241-9F462F4FA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19" y="4818739"/>
            <a:ext cx="5832524" cy="897052"/>
          </a:xfrm>
          <a:prstGeom prst="rect">
            <a:avLst/>
          </a:prstGeom>
        </p:spPr>
      </p:pic>
      <p:pic>
        <p:nvPicPr>
          <p:cNvPr id="11" name="Picture 2" descr="image.png">
            <a:extLst>
              <a:ext uri="{FF2B5EF4-FFF2-40B4-BE49-F238E27FC236}">
                <a16:creationId xmlns:a16="http://schemas.microsoft.com/office/drawing/2014/main" id="{40EAE515-2C5F-9747-8B9E-D0E794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4" y="5823017"/>
            <a:ext cx="585758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DB01CA-DD1E-324F-8722-820350093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08" y="836712"/>
            <a:ext cx="5688632" cy="20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51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2901AB-0E38-D845-AB07-D5B0674B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GPU</a:t>
            </a:r>
            <a:r>
              <a:rPr lang="zh-CN" altLang="en-US" dirty="0"/>
              <a:t>监控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D4504E-7A79-0A4E-B4EC-51786D089DD0}"/>
              </a:ext>
            </a:extLst>
          </p:cNvPr>
          <p:cNvSpPr txBox="1"/>
          <p:nvPr/>
        </p:nvSpPr>
        <p:spPr>
          <a:xfrm>
            <a:off x="551384" y="764704"/>
            <a:ext cx="1058517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为了更好的利用资源，您可以跟踪实例的 </a:t>
            </a:r>
            <a:r>
              <a:rPr lang="en" altLang="zh-CN" dirty="0"/>
              <a:t>GPU </a:t>
            </a:r>
            <a:r>
              <a:rPr lang="zh-CN" altLang="en-US" dirty="0"/>
              <a:t>利用率。在了解 </a:t>
            </a:r>
            <a:r>
              <a:rPr lang="en" altLang="zh-CN" dirty="0"/>
              <a:t>GPU </a:t>
            </a:r>
            <a:r>
              <a:rPr lang="zh-CN" altLang="en-US" dirty="0"/>
              <a:t>利用率之后，您可以更加合理的分配资源。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86BF79-88E5-F84C-AC13-DDE438175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84924"/>
            <a:ext cx="6655261" cy="15841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99D730-2CA7-154C-A450-9E19D8EE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9" y="3501008"/>
            <a:ext cx="7480300" cy="1485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6DDCBD-C939-4B48-AD25-93F9E3449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56" y="5246136"/>
            <a:ext cx="7404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318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2901AB-0E38-D845-AB07-D5B0674B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磁盘监控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81333A-2975-604C-8BDD-B7307128D999}"/>
              </a:ext>
            </a:extLst>
          </p:cNvPr>
          <p:cNvSpPr txBox="1"/>
          <p:nvPr/>
        </p:nvSpPr>
        <p:spPr>
          <a:xfrm>
            <a:off x="6096000" y="984489"/>
            <a:ext cx="5112568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400" b="1" dirty="0"/>
              <a:t>磁盘空间</a:t>
            </a:r>
            <a:r>
              <a:rPr lang="en-US" altLang="zh-CN" sz="1400" b="1" dirty="0"/>
              <a:t>:</a:t>
            </a:r>
            <a:r>
              <a:rPr lang="zh-CN" altLang="en-US" sz="1400" dirty="0"/>
              <a:t>对于任何操作系统来说，保持足够的空闲磁盘空间都是必要的。除了需要磁盘的常规进程外，核心系统进程还在磁盘上存储日志和其他类型的数据。可以配置告警当您的可用磁盘空间下降到</a:t>
            </a:r>
            <a:r>
              <a:rPr lang="en-US" altLang="zh-CN" sz="1400" dirty="0"/>
              <a:t>15%</a:t>
            </a:r>
            <a:r>
              <a:rPr lang="zh-CN" altLang="en-US" sz="1400" dirty="0"/>
              <a:t>以下时进行提醒，来保证业务的持续性。 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400" b="1" dirty="0"/>
              <a:t>磁盘读写时间</a:t>
            </a:r>
            <a:r>
              <a:rPr lang="en-US" altLang="zh-CN" sz="1400" b="1" dirty="0"/>
              <a:t>:</a:t>
            </a:r>
            <a:r>
              <a:rPr lang="zh-CN" altLang="en-US" sz="1400" dirty="0"/>
              <a:t>这对指标跟踪磁盘读</a:t>
            </a:r>
            <a:r>
              <a:rPr lang="en-US" altLang="zh-CN" sz="1400" dirty="0"/>
              <a:t>/</a:t>
            </a:r>
            <a:r>
              <a:rPr lang="zh-CN" altLang="en-US" sz="1400" dirty="0"/>
              <a:t>写操作所花费的平均时间。可以设置预警大于</a:t>
            </a:r>
            <a:r>
              <a:rPr lang="en-US" altLang="zh-CN" sz="1400" dirty="0"/>
              <a:t>50</a:t>
            </a:r>
            <a:r>
              <a:rPr lang="zh-CN" altLang="en-US" sz="1400" dirty="0"/>
              <a:t>毫秒的值则表示相对较高的延迟</a:t>
            </a:r>
            <a:r>
              <a:rPr lang="en-US" altLang="zh-CN" sz="1400" dirty="0"/>
              <a:t>(</a:t>
            </a:r>
            <a:r>
              <a:rPr lang="zh-CN" altLang="en-US" sz="1400" dirty="0"/>
              <a:t>一般以少于</a:t>
            </a:r>
            <a:r>
              <a:rPr lang="en-US" altLang="zh-CN" sz="1400" dirty="0"/>
              <a:t>10</a:t>
            </a:r>
            <a:r>
              <a:rPr lang="zh-CN" altLang="en-US" sz="1400" dirty="0"/>
              <a:t>毫秒为最佳</a:t>
            </a:r>
            <a:r>
              <a:rPr lang="en-US" altLang="zh-CN" sz="1400" dirty="0"/>
              <a:t>)</a:t>
            </a:r>
            <a:r>
              <a:rPr lang="zh-CN" altLang="en-US" sz="1400" dirty="0"/>
              <a:t>，通常建议将业务作业通过转移到更快的磁盘来减少延迟。您可以根据服务器的角色设置不同的预警值，不同的角色可接受的阈值都是不同的。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400" b="1" dirty="0"/>
              <a:t>磁盘读写</a:t>
            </a:r>
            <a:r>
              <a:rPr lang="en-US" altLang="zh-CN" sz="1400" b="1" dirty="0"/>
              <a:t>:</a:t>
            </a:r>
            <a:r>
              <a:rPr lang="zh-CN" altLang="en-US" sz="1400" dirty="0"/>
              <a:t>如果您的服务器托管要求很高的应用程序，您将希望监控磁盘</a:t>
            </a:r>
            <a:r>
              <a:rPr lang="en" altLang="zh-CN" sz="1400" dirty="0"/>
              <a:t>I/O</a:t>
            </a:r>
            <a:r>
              <a:rPr lang="zh-CN" altLang="en-US" sz="1400" dirty="0"/>
              <a:t>速率。磁盘读写指标是由磁盘标记的读</a:t>
            </a:r>
            <a:r>
              <a:rPr lang="en-US" altLang="zh-CN" sz="1400" dirty="0"/>
              <a:t>(</a:t>
            </a:r>
            <a:r>
              <a:rPr lang="en" altLang="zh-CN" sz="1400" dirty="0" err="1"/>
              <a:t>diskio.read_bytes</a:t>
            </a:r>
            <a:r>
              <a:rPr lang="en" altLang="zh-CN" sz="1400" dirty="0"/>
              <a:t>)</a:t>
            </a:r>
            <a:r>
              <a:rPr lang="zh-CN" altLang="en-US" sz="1400" dirty="0"/>
              <a:t>和写</a:t>
            </a:r>
            <a:r>
              <a:rPr lang="en-US" altLang="zh-CN" sz="1400" dirty="0"/>
              <a:t>(</a:t>
            </a:r>
            <a:r>
              <a:rPr lang="en" altLang="zh-CN" sz="1400" dirty="0" err="1"/>
              <a:t>diskio.write_bytes</a:t>
            </a:r>
            <a:r>
              <a:rPr lang="en" altLang="zh-CN" sz="1400" dirty="0"/>
              <a:t>)</a:t>
            </a:r>
            <a:r>
              <a:rPr lang="zh-CN" altLang="en-US" sz="1400" dirty="0"/>
              <a:t>活动的聚合。持续的高磁盘活动可能会导致服务退化和系统不稳定，特别是当同时使用高</a:t>
            </a:r>
            <a:r>
              <a:rPr lang="en" altLang="zh-CN" sz="1400" dirty="0"/>
              <a:t>RAM</a:t>
            </a:r>
            <a:r>
              <a:rPr lang="zh-CN" altLang="en-US" sz="1400" dirty="0"/>
              <a:t>和页面文件时。当进行高磁盘活动时建议增加正在使用的磁盘数量</a:t>
            </a:r>
            <a:r>
              <a:rPr lang="en-US" altLang="zh-CN" sz="1400" dirty="0"/>
              <a:t>(</a:t>
            </a:r>
            <a:r>
              <a:rPr lang="zh-CN" altLang="en-US" sz="1400" dirty="0"/>
              <a:t>特别是当您看到队列中有大量操作时</a:t>
            </a:r>
            <a:r>
              <a:rPr lang="en-US" altLang="zh-CN" sz="1400" dirty="0"/>
              <a:t>)</a:t>
            </a:r>
            <a:r>
              <a:rPr lang="zh-CN" altLang="en-US" sz="1400" dirty="0"/>
              <a:t>，使用更快的磁盘，增加为文件系统缓存预留的</a:t>
            </a:r>
            <a:r>
              <a:rPr lang="en" altLang="zh-CN" sz="1400" dirty="0"/>
              <a:t>RAM</a:t>
            </a:r>
            <a:r>
              <a:rPr lang="zh-CN" altLang="en" sz="1400" dirty="0"/>
              <a:t>，</a:t>
            </a:r>
            <a:r>
              <a:rPr lang="zh-CN" altLang="en-US" sz="1400" dirty="0"/>
              <a:t>如果可能的话可以将工作负载分配到更多的机器上。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400" b="1" dirty="0"/>
              <a:t>磁盘温度：</a:t>
            </a:r>
            <a:r>
              <a:rPr lang="zh-CN" altLang="en-US" sz="1400" dirty="0"/>
              <a:t>对于您的业务对于磁盘的可用性要求十分高的化，可以设置预警时刻对磁盘工作温度进行监控，当温度大于</a:t>
            </a:r>
            <a:r>
              <a:rPr lang="en-US" altLang="zh-CN" sz="1400" dirty="0"/>
              <a:t>65℃(</a:t>
            </a:r>
            <a:r>
              <a:rPr lang="en" altLang="zh-CN" sz="1400" dirty="0"/>
              <a:t>SSD75℃</a:t>
            </a:r>
            <a:r>
              <a:rPr lang="zh-CN" altLang="en-US" sz="1400" dirty="0"/>
              <a:t>以上</a:t>
            </a:r>
            <a:r>
              <a:rPr lang="en-US" altLang="zh-CN" sz="1400" dirty="0"/>
              <a:t>)</a:t>
            </a:r>
            <a:r>
              <a:rPr lang="zh-CN" altLang="en-US" sz="1400" dirty="0"/>
              <a:t>以上就值得注意了，如果您的硬盘过热保护或者温控机制的话就要注意了，如果硬盘温度继续升高的话可能会损坏硬盘导致业务数据丢失。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B1FF9-97C8-A248-9E69-9BE09735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77" y="764704"/>
            <a:ext cx="5290316" cy="28512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9B4AAE-C524-1242-88F8-363A2B05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7" y="5338334"/>
            <a:ext cx="3797115" cy="12489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C1D48B-3422-2F4A-B163-38640AE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89" y="3789869"/>
            <a:ext cx="5072554" cy="13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977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9183607"/>
  <p:tag name="MH_LIBRARY" val="CONTENTS"/>
  <p:tag name="MH_TYPE" val="ENTRY"/>
  <p:tag name="ID" val="547111"/>
  <p:tag name="MH_ORDER" val="1"/>
</p:tagLst>
</file>

<file path=ppt/theme/theme1.xml><?xml version="1.0" encoding="utf-8"?>
<a:theme xmlns:a="http://schemas.openxmlformats.org/drawingml/2006/main" name="默认主题">
  <a:themeElements>
    <a:clrScheme name="默认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默认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默认主题">
  <a:themeElements>
    <a:clrScheme name="默认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默认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9058</TotalTime>
  <Words>1197</Words>
  <Application>Microsoft Macintosh PowerPoint</Application>
  <PresentationFormat>宽屏</PresentationFormat>
  <Paragraphs>56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YaHei</vt:lpstr>
      <vt:lpstr>Microsoft YaHei</vt:lpstr>
      <vt:lpstr>Heiti SC Medium</vt:lpstr>
      <vt:lpstr>Arial</vt:lpstr>
      <vt:lpstr>Calibri</vt:lpstr>
      <vt:lpstr>Helvetica</vt:lpstr>
      <vt:lpstr>Verdana</vt:lpstr>
      <vt:lpstr>Wingdings</vt:lpstr>
      <vt:lpstr>默认主题</vt:lpstr>
      <vt:lpstr>PowerPoint 演示文稿</vt:lpstr>
      <vt:lpstr>PowerPoint 演示文稿</vt:lpstr>
      <vt:lpstr>场景视图</vt:lpstr>
      <vt:lpstr>内置视图</vt:lpstr>
      <vt:lpstr>PowerPoint 演示文稿</vt:lpstr>
      <vt:lpstr>概述</vt:lpstr>
      <vt:lpstr>CPU/内存监控</vt:lpstr>
      <vt:lpstr>GPU监控</vt:lpstr>
      <vt:lpstr>磁盘监控</vt:lpstr>
      <vt:lpstr>网络监控</vt:lpstr>
      <vt:lpstr>PowerPoint 演示文稿</vt:lpstr>
      <vt:lpstr>异常检测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Microsoft Office User</cp:lastModifiedBy>
  <cp:revision>379</cp:revision>
  <dcterms:modified xsi:type="dcterms:W3CDTF">2021-05-22T18:13:20Z</dcterms:modified>
</cp:coreProperties>
</file>