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9" r:id="rId4"/>
    <p:sldId id="277" r:id="rId5"/>
    <p:sldId id="273" r:id="rId6"/>
    <p:sldId id="274" r:id="rId7"/>
    <p:sldId id="275" r:id="rId8"/>
    <p:sldId id="276" r:id="rId9"/>
    <p:sldId id="278" r:id="rId10"/>
    <p:sldId id="279" r:id="rId11"/>
    <p:sldId id="272" r:id="rId1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277"/>
    <a:srgbClr val="78DE98"/>
    <a:srgbClr val="12F22D"/>
    <a:srgbClr val="56D67E"/>
    <a:srgbClr val="1D6524"/>
    <a:srgbClr val="43F743"/>
    <a:srgbClr val="19571F"/>
    <a:srgbClr val="4F0510"/>
    <a:srgbClr val="FF3F3F"/>
    <a:srgbClr val="F95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6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A9D36-049F-42D1-A5AC-87A2247FFD14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4E93-57A6-4D1C-BDF0-B07D24DD2E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29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24E93-57A6-4D1C-BDF0-B07D24DD2E4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97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24E93-57A6-4D1C-BDF0-B07D24DD2E4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20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866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19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4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09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175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473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46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93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16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94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24057-8592-4C08-8359-E8FA948C9925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068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3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green logo&#10;&#10;Description automatically generated">
            <a:extLst>
              <a:ext uri="{FF2B5EF4-FFF2-40B4-BE49-F238E27FC236}">
                <a16:creationId xmlns:a16="http://schemas.microsoft.com/office/drawing/2014/main" id="{F3ABC541-B6BC-1937-4A20-D9B1E485B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7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9AAD7-21B3-DC9F-1EB6-84A4BE1E9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9C7C2F-AF52-C188-7D24-8F8D7343F7CD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3B7F4E3E-B47E-28F0-8DED-0E57348B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C8BAB0-2742-D4E7-21A9-C12D44A62475}"/>
              </a:ext>
            </a:extLst>
          </p:cNvPr>
          <p:cNvSpPr txBox="1"/>
          <p:nvPr/>
        </p:nvSpPr>
        <p:spPr>
          <a:xfrm>
            <a:off x="2606687" y="1013460"/>
            <a:ext cx="43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Vizualizálás</a:t>
            </a:r>
          </a:p>
        </p:txBody>
      </p:sp>
      <p:pic>
        <p:nvPicPr>
          <p:cNvPr id="22" name="Picture 21" descr="A screenshot of a game&#10;&#10;AI-generated content may be incorrect.">
            <a:extLst>
              <a:ext uri="{FF2B5EF4-FFF2-40B4-BE49-F238E27FC236}">
                <a16:creationId xmlns:a16="http://schemas.microsoft.com/office/drawing/2014/main" id="{B04E5FD6-3BB4-B401-29E1-10AEE6AC0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485"/>
          <a:stretch/>
        </p:blipFill>
        <p:spPr>
          <a:xfrm>
            <a:off x="5220416" y="1687124"/>
            <a:ext cx="3548191" cy="2792579"/>
          </a:xfrm>
          <a:prstGeom prst="rect">
            <a:avLst/>
          </a:prstGeom>
        </p:spPr>
      </p:pic>
      <p:pic>
        <p:nvPicPr>
          <p:cNvPr id="24" name="Picture 23" descr="A screenshot of a game&#10;&#10;AI-generated content may be incorrect.">
            <a:extLst>
              <a:ext uri="{FF2B5EF4-FFF2-40B4-BE49-F238E27FC236}">
                <a16:creationId xmlns:a16="http://schemas.microsoft.com/office/drawing/2014/main" id="{6C74DA9C-54AB-D62D-2B62-EBFEEB8BC7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485"/>
          <a:stretch/>
        </p:blipFill>
        <p:spPr>
          <a:xfrm>
            <a:off x="832591" y="1687124"/>
            <a:ext cx="3548191" cy="27925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EDD792-DF6A-9A4A-52DD-46EC65F6F5FC}"/>
              </a:ext>
            </a:extLst>
          </p:cNvPr>
          <p:cNvSpPr txBox="1"/>
          <p:nvPr/>
        </p:nvSpPr>
        <p:spPr>
          <a:xfrm>
            <a:off x="1601440" y="453781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>
                    <a:lumMod val="9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Rekurzív megoldás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19025B-FB4D-6801-67EE-1EEA1A20FBF3}"/>
              </a:ext>
            </a:extLst>
          </p:cNvPr>
          <p:cNvSpPr txBox="1"/>
          <p:nvPr/>
        </p:nvSpPr>
        <p:spPr>
          <a:xfrm>
            <a:off x="5989273" y="453781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>
                    <a:lumMod val="9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Lineáris megoldás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AC75DC8-691F-3437-CD41-1E4E31F0F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42" y="1730233"/>
            <a:ext cx="3193796" cy="2706360"/>
          </a:xfrm>
          <a:prstGeom prst="rect">
            <a:avLst/>
          </a:prstGeom>
        </p:spPr>
      </p:pic>
      <p:pic>
        <p:nvPicPr>
          <p:cNvPr id="30" name="Picture 29" descr="A yellow and purple pixelated square&#10;&#10;AI-generated content may be incorrect.">
            <a:extLst>
              <a:ext uri="{FF2B5EF4-FFF2-40B4-BE49-F238E27FC236}">
                <a16:creationId xmlns:a16="http://schemas.microsoft.com/office/drawing/2014/main" id="{2D87E317-C42E-163F-708A-8079AF1752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6679"/>
          <a:stretch/>
        </p:blipFill>
        <p:spPr>
          <a:xfrm>
            <a:off x="5227724" y="1707334"/>
            <a:ext cx="3540883" cy="27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1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75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9263A-10E8-F1E0-821B-6F40A5767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8D1B3-DFB7-2A1C-9B8D-3888DDFB6A7C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Projekt menete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11D6FCED-0D88-212C-BBC6-D65F5DB1B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44B14-6420-2562-C0F1-40279EC63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85159"/>
              </p:ext>
            </p:extLst>
          </p:nvPr>
        </p:nvGraphicFramePr>
        <p:xfrm>
          <a:off x="547463" y="2360025"/>
          <a:ext cx="3602582" cy="96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291">
                  <a:extLst>
                    <a:ext uri="{9D8B030D-6E8A-4147-A177-3AD203B41FA5}">
                      <a16:colId xmlns:a16="http://schemas.microsoft.com/office/drawing/2014/main" val="1526879023"/>
                    </a:ext>
                  </a:extLst>
                </a:gridCol>
                <a:gridCol w="1801291">
                  <a:extLst>
                    <a:ext uri="{9D8B030D-6E8A-4147-A177-3AD203B41FA5}">
                      <a16:colId xmlns:a16="http://schemas.microsoft.com/office/drawing/2014/main" val="1847816320"/>
                    </a:ext>
                  </a:extLst>
                </a:gridCol>
              </a:tblGrid>
              <a:tr h="484596">
                <a:tc>
                  <a:txBody>
                    <a:bodyPr/>
                    <a:lstStyle/>
                    <a:p>
                      <a:pPr marL="0" marR="0" lvl="0" indent="0" algn="ctr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Kommunikáció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Verziókezelés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911023"/>
                  </a:ext>
                </a:extLst>
              </a:tr>
              <a:tr h="484596">
                <a:tc>
                  <a:txBody>
                    <a:bodyPr/>
                    <a:lstStyle/>
                    <a:p>
                      <a:pPr marL="0" marR="0" lvl="0" indent="0" algn="ctr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Discord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563159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98821D11-EE08-1308-643B-6CB0EEAB0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105" y="2985184"/>
            <a:ext cx="271605" cy="21728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905E85-679D-2801-62A7-582E0AEB8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2353" y="2985184"/>
            <a:ext cx="209250" cy="21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2B9F7-845B-3F6E-907F-5123A605C827}"/>
              </a:ext>
            </a:extLst>
          </p:cNvPr>
          <p:cNvSpPr txBox="1"/>
          <p:nvPr/>
        </p:nvSpPr>
        <p:spPr>
          <a:xfrm>
            <a:off x="4949047" y="993504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Projekt felépítése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DB0DC-249B-6096-B1D3-C2B4AFCF0F49}"/>
              </a:ext>
            </a:extLst>
          </p:cNvPr>
          <p:cNvSpPr txBox="1"/>
          <p:nvPr/>
        </p:nvSpPr>
        <p:spPr>
          <a:xfrm>
            <a:off x="4949047" y="1801476"/>
            <a:ext cx="450675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b="1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MazeGen</a:t>
            </a:r>
          </a:p>
          <a:p>
            <a:pPr marL="0" marR="0" lvl="0" indent="0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</a:t>
            </a: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hu-HU" sz="1600" b="0" i="1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src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</a:t>
            </a:r>
            <a:r>
              <a:rPr lang="hu-HU" sz="1600" b="0" i="1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assets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   </a:t>
            </a:r>
            <a:r>
              <a:rPr lang="hu-HU" sz="1200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image files</a:t>
            </a:r>
          </a:p>
          <a:p>
            <a:pPr defTabSz="720090">
              <a:defRPr/>
            </a:pPr>
            <a:r>
              <a:rPr lang="hu-HU" sz="1600" i="1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</a:t>
            </a:r>
            <a:r>
              <a:rPr lang="hu-HU" sz="1600" b="0" i="1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documentation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</a:t>
            </a:r>
            <a:r>
              <a:rPr lang="hu-HU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</a:t>
            </a:r>
            <a:r>
              <a:rPr lang="hu-HU" sz="1200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presentation</a:t>
            </a:r>
          </a:p>
          <a:p>
            <a:pPr defTabSz="720090">
              <a:defRPr/>
            </a:pPr>
            <a:r>
              <a:rPr lang="hu-HU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</a:t>
            </a: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</a:t>
            </a:r>
            <a:r>
              <a:rPr lang="hu-HU" sz="1200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word documents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</a:t>
            </a:r>
            <a:r>
              <a:rPr lang="hu-HU" sz="1600" b="0" i="1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py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   </a:t>
            </a:r>
            <a:r>
              <a:rPr lang="hu-HU" sz="1200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python files</a:t>
            </a:r>
          </a:p>
          <a:p>
            <a:pPr marL="0" marR="0" lvl="0" indent="0" algn="ctr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b="0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09C293-442B-7847-F355-8A48DAF21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2239" y="2138102"/>
            <a:ext cx="216000" cy="21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E52D4F1-BEE3-F456-615C-D7D10BA463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8911" y="2420589"/>
            <a:ext cx="216000" cy="21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F77A1D1-529D-6A5B-1885-E3B184149E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8911" y="2930399"/>
            <a:ext cx="216000" cy="21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264709-0D8D-B538-E25D-C4885079D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8911" y="3788866"/>
            <a:ext cx="216000" cy="216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6D81A88-AF51-0DD8-4506-43163C991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79566" y="4065259"/>
            <a:ext cx="189000" cy="216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1050986-68E4-CD36-E19C-2A9791F3D0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79566" y="3490441"/>
            <a:ext cx="162000" cy="216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EB46911-0EFB-E4DF-46BF-BD1FA4A874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9566" y="3229420"/>
            <a:ext cx="162000" cy="216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B41FFE2-CA0C-73F4-EDB0-9839DA7E79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52566" y="2714399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87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29000" decel="62000" fill="hold" grpId="1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4.65608E-6 -0.12728 L 4.65608E-6 -1.81658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29000" decel="62000" fill="hold" nodeType="withEffect">
                                  <p:stCondLst>
                                    <p:cond delay="16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-1.79894E-6 -0.12728 L -1.79894E-6 -1.80482E-6 " pathEditMode="relative" rAng="0" ptsTypes="AA">
                                      <p:cBhvr>
                                        <p:cTn id="4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29000" decel="62000" fill="hold" nodeType="withEffect">
                                  <p:stCondLst>
                                    <p:cond delay="17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4.2328E-7 -0.12727 L 4.2328E-7 -3.96825E-6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29000" decel="62000" fill="hold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59788E-6 -0.12727 L 3.59788E-6 -3.74486E-6 " pathEditMode="relative" rAng="0" ptsTypes="AA">
                                      <p:cBhvr>
                                        <p:cTn id="5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29000" decel="62000" fill="hold" nodeType="withEffect">
                                  <p:stCondLst>
                                    <p:cond delay="21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4.2328E-7 -0.12728 L 4.2328E-7 3.88595E-6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29000" decel="62000" fill="hold" nodeType="withEffect">
                                  <p:stCondLst>
                                    <p:cond delay="22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59788E-6 -0.12728 L 3.59788E-6 2.27513E-6 " pathEditMode="relative" rAng="0" ptsTypes="AA">
                                      <p:cBhvr>
                                        <p:cTn id="6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29000" decel="62000" fill="hold" nodeType="withEffect">
                                  <p:stCondLst>
                                    <p:cond delay="23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59788E-6 -0.12728 L 3.59788E-6 1.3933E-6 " pathEditMode="relative" rAng="0" ptsTypes="AA">
                                      <p:cBhvr>
                                        <p:cTn id="7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29000" decel="62000" fill="hold" nodeType="withEffect">
                                  <p:stCondLst>
                                    <p:cond delay="24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4.2328E-7 -0.12728 L 4.2328E-7 -2.17519E-7 " pathEditMode="relative" rAng="0" ptsTypes="AA">
                                      <p:cBhvr>
                                        <p:cTn id="7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29000" decel="62000" fill="hold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8.46561E-7 -0.12728 L 8.46561E-7 3.398E-6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3" grpId="1"/>
      <p:bldP spid="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5A0C80-386F-FB89-A6D5-0D5AF2C1F1A7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Tartalomjegyzék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FC1BA53E-81BA-671B-E125-714D2D31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6DA428E-FB9C-6008-0882-B8954CA8E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2394" y="2283260"/>
            <a:ext cx="288000" cy="288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A95E2AE-2DFF-5CDE-3C75-2955A0699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33394" y="2725515"/>
            <a:ext cx="324000" cy="288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DA90C76-3458-D863-2504-4CAF6F0C3A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42394" y="3215068"/>
            <a:ext cx="324000" cy="259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1F2DD0F-6E71-BF20-D308-40E91C13C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12309" y="1857064"/>
            <a:ext cx="360001" cy="28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A94015A-9F5B-985D-015E-1B78CA583DD7}"/>
              </a:ext>
            </a:extLst>
          </p:cNvPr>
          <p:cNvSpPr txBox="1"/>
          <p:nvPr/>
        </p:nvSpPr>
        <p:spPr>
          <a:xfrm>
            <a:off x="1728284" y="2177117"/>
            <a:ext cx="6471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hu-HU" sz="2800" dirty="0">
                <a:solidFill>
                  <a:schemeClr val="bg1"/>
                </a:solidFill>
                <a:latin typeface="Figtree" pitchFamily="2" charset="0"/>
              </a:rPr>
              <a:t>Probléma szemléltetése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7B3143-6DCA-5B8E-21CB-B603B18BC798}"/>
              </a:ext>
            </a:extLst>
          </p:cNvPr>
          <p:cNvSpPr txBox="1"/>
          <p:nvPr/>
        </p:nvSpPr>
        <p:spPr>
          <a:xfrm>
            <a:off x="1728284" y="2634307"/>
            <a:ext cx="480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hu-HU" sz="2800" dirty="0">
                <a:solidFill>
                  <a:schemeClr val="bg1"/>
                </a:solidFill>
                <a:latin typeface="Figtree" pitchFamily="2" charset="0"/>
              </a:rPr>
              <a:t>Projekt munka felépítése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501A71-2AF3-D81F-DC9B-8959B4AE5A82}"/>
              </a:ext>
            </a:extLst>
          </p:cNvPr>
          <p:cNvSpPr txBox="1"/>
          <p:nvPr/>
        </p:nvSpPr>
        <p:spPr>
          <a:xfrm>
            <a:off x="1728284" y="3091497"/>
            <a:ext cx="480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hu-HU" sz="2800" dirty="0">
                <a:solidFill>
                  <a:schemeClr val="bg1"/>
                </a:solidFill>
                <a:latin typeface="Figtree" pitchFamily="2" charset="0"/>
              </a:rPr>
              <a:t>Python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996024-E177-0A8F-6CAE-EC737A56526E}"/>
              </a:ext>
            </a:extLst>
          </p:cNvPr>
          <p:cNvSpPr txBox="1"/>
          <p:nvPr/>
        </p:nvSpPr>
        <p:spPr>
          <a:xfrm>
            <a:off x="1734200" y="1721892"/>
            <a:ext cx="480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hu-HU" sz="2800" dirty="0">
                <a:solidFill>
                  <a:schemeClr val="bg1"/>
                </a:solidFill>
                <a:latin typeface="Figtree" pitchFamily="2" charset="0"/>
              </a:rPr>
              <a:t>Téma bemutatása</a:t>
            </a:r>
          </a:p>
        </p:txBody>
      </p:sp>
    </p:spTree>
    <p:extLst>
      <p:ext uri="{BB962C8B-B14F-4D97-AF65-F5344CB8AC3E}">
        <p14:creationId xmlns:p14="http://schemas.microsoft.com/office/powerpoint/2010/main" val="18602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29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8042E-6 -0.12757 L -3.28042E-6 -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29000" decel="62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8.99471E-7 -0.12728 L -8.99471E-7 3.02175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29000" decel="62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3.28042E-6 -0.12757 L -3.28042E-6 -3.7037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7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29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99471E-7 -0.12728 L -8.99471E-7 3.02175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29000" decel="6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28042E-6 -0.12757 L -3.28042E-6 -3.7037E-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7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29000" decel="6200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8.99471E-7 -0.12728 L -8.99471E-7 3.02175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29000" decel="62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3.28042E-6 -0.12757 L -3.28042E-6 -3.7037E-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7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29000" decel="62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99471E-7 -0.12728 L -8.99471E-7 3.02175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93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3" grpId="2"/>
      <p:bldP spid="35" grpId="0"/>
      <p:bldP spid="35" grpId="1"/>
      <p:bldP spid="35" grpId="2"/>
      <p:bldP spid="37" grpId="0"/>
      <p:bldP spid="37" grpId="1"/>
      <p:bldP spid="37" grpId="2"/>
      <p:bldP spid="31" grpId="0"/>
      <p:bldP spid="31" grpId="1"/>
      <p:bldP spid="31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FA450-76AA-2F04-6241-C953F38ED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F2C08C-C113-EC1B-2ECB-A8DF01F943D1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Téma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4CEB6DD5-EA51-8BBD-4EEB-BD89ED96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5DEC720-2D6E-459A-F35C-FA112AF5C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6911" y="1895078"/>
            <a:ext cx="1610518" cy="1610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2E6E1-818F-8341-CB51-F07526408185}"/>
              </a:ext>
            </a:extLst>
          </p:cNvPr>
          <p:cNvSpPr txBox="1"/>
          <p:nvPr/>
        </p:nvSpPr>
        <p:spPr>
          <a:xfrm>
            <a:off x="4259942" y="1977062"/>
            <a:ext cx="3214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>
                <a:solidFill>
                  <a:schemeClr val="bg1"/>
                </a:solidFill>
                <a:latin typeface="Figtree" pitchFamily="2" charset="0"/>
              </a:rPr>
              <a:t>Labirintus </a:t>
            </a:r>
          </a:p>
          <a:p>
            <a:pPr algn="ctr"/>
            <a:r>
              <a:rPr lang="hu-HU" sz="4400" b="1" dirty="0">
                <a:solidFill>
                  <a:schemeClr val="bg1"/>
                </a:solidFill>
                <a:latin typeface="Figtree" pitchFamily="2" charset="0"/>
              </a:rPr>
              <a:t>generálása</a:t>
            </a:r>
          </a:p>
        </p:txBody>
      </p:sp>
    </p:spTree>
    <p:extLst>
      <p:ext uri="{BB962C8B-B14F-4D97-AF65-F5344CB8AC3E}">
        <p14:creationId xmlns:p14="http://schemas.microsoft.com/office/powerpoint/2010/main" val="6850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9251FC-029D-7647-B3D1-A8D017400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66175B-26B0-DF6C-05C4-9E6B7D5B67AF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Téma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C2DA26DA-E164-5B19-089F-8C0F8FBFA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3A27F-149F-9526-9F06-BD5DC316761A}"/>
              </a:ext>
            </a:extLst>
          </p:cNvPr>
          <p:cNvSpPr txBox="1"/>
          <p:nvPr/>
        </p:nvSpPr>
        <p:spPr>
          <a:xfrm>
            <a:off x="1081314" y="1240971"/>
            <a:ext cx="3051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Figtree" pitchFamily="2" charset="0"/>
              </a:rPr>
              <a:t>Kikötések:</a:t>
            </a:r>
          </a:p>
          <a:p>
            <a:endParaRPr lang="hu-HU" sz="2400" dirty="0">
              <a:solidFill>
                <a:schemeClr val="bg1"/>
              </a:solidFill>
              <a:latin typeface="Figtree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chemeClr val="bg1"/>
                </a:solidFill>
                <a:latin typeface="Figtree" pitchFamily="2" charset="0"/>
              </a:rPr>
              <a:t>Mozgás:</a:t>
            </a:r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	csak jobbra</a:t>
            </a:r>
          </a:p>
          <a:p>
            <a:pPr lvl="4"/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csak fel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EDFEE6-5323-A15F-68BF-FAAAC6A14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4881" y="2023567"/>
            <a:ext cx="211561" cy="24178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0681467-3EBF-9C8F-7D8A-963D88C9C6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2001" y="2285374"/>
            <a:ext cx="181338" cy="241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067EC7-9324-8ED5-DB0C-2977F737B5D2}"/>
              </a:ext>
            </a:extLst>
          </p:cNvPr>
          <p:cNvSpPr txBox="1"/>
          <p:nvPr/>
        </p:nvSpPr>
        <p:spPr>
          <a:xfrm>
            <a:off x="1081314" y="2265351"/>
            <a:ext cx="480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1600" b="1" dirty="0">
              <a:solidFill>
                <a:schemeClr val="bg1"/>
              </a:solidFill>
              <a:latin typeface="Figtree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1600" b="1" dirty="0">
              <a:solidFill>
                <a:schemeClr val="bg1"/>
              </a:solidFill>
              <a:latin typeface="Figtree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chemeClr val="bg1"/>
                </a:solidFill>
                <a:latin typeface="Figtree" pitchFamily="2" charset="0"/>
              </a:rPr>
              <a:t>Megoldható kell legyen</a:t>
            </a:r>
            <a:endParaRPr lang="hu-HU" sz="1600" dirty="0">
              <a:solidFill>
                <a:schemeClr val="bg1"/>
              </a:solidFill>
              <a:latin typeface="Figt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3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26 -0.00206 L 3.65079E-6 -1.45209E-6 " pathEditMode="relative" rAng="0" ptsTypes="AA">
                                      <p:cBhvr>
                                        <p:cTn id="23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" y="5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3 0.12022 L 1.5873E-6 -2.23398E-7 " pathEditMode="relative" rAng="0" ptsTypes="AA">
                                      <p:cBhvr>
                                        <p:cTn id="25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314AD0-4BE6-C759-8F67-5498C19A0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55C242-814B-57C0-0AF9-F6CBAA49F837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93F96812-B4CC-267E-4AF2-9588CB7FA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0B7ED-1913-D2F0-9653-214664868E2A}"/>
              </a:ext>
            </a:extLst>
          </p:cNvPr>
          <p:cNvCxnSpPr>
            <a:cxnSpLocks/>
          </p:cNvCxnSpPr>
          <p:nvPr/>
        </p:nvCxnSpPr>
        <p:spPr>
          <a:xfrm>
            <a:off x="4594860" y="1432560"/>
            <a:ext cx="0" cy="3665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E3CEEE-801A-564E-81E6-D6ACDDC4B530}"/>
              </a:ext>
            </a:extLst>
          </p:cNvPr>
          <p:cNvSpPr txBox="1"/>
          <p:nvPr/>
        </p:nvSpPr>
        <p:spPr>
          <a:xfrm>
            <a:off x="1656969" y="103453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Figtree" pitchFamily="2" charset="0"/>
              </a:rPr>
              <a:t>Generálás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F5093-58A0-AB57-7F64-CC55EFCCB69C}"/>
              </a:ext>
            </a:extLst>
          </p:cNvPr>
          <p:cNvSpPr txBox="1"/>
          <p:nvPr/>
        </p:nvSpPr>
        <p:spPr>
          <a:xfrm>
            <a:off x="5982920" y="106322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Figtree" pitchFamily="2" charset="0"/>
              </a:rPr>
              <a:t>Labirintus megoldása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AF574-E4E8-6C17-3FDE-F559F57724E9}"/>
              </a:ext>
            </a:extLst>
          </p:cNvPr>
          <p:cNvSpPr txBox="1"/>
          <p:nvPr/>
        </p:nvSpPr>
        <p:spPr>
          <a:xfrm>
            <a:off x="314235" y="1910953"/>
            <a:ext cx="2910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Felhasználó által megadott paraméterek: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  <a:latin typeface="Figtree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i="1" dirty="0">
                <a:solidFill>
                  <a:schemeClr val="bg1"/>
                </a:solidFill>
                <a:latin typeface="Figtree" pitchFamily="2" charset="0"/>
              </a:rPr>
              <a:t>Labirintus mérete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i="1" dirty="0">
                <a:solidFill>
                  <a:schemeClr val="bg1"/>
                </a:solidFill>
                <a:latin typeface="Figtree" pitchFamily="2" charset="0"/>
              </a:rPr>
              <a:t>Falak gyakorisága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i="1" dirty="0">
                <a:solidFill>
                  <a:schemeClr val="bg1"/>
                </a:solidFill>
                <a:latin typeface="Figtree" pitchFamily="2" charset="0"/>
              </a:rPr>
              <a:t>CSV fájlból importálás</a:t>
            </a: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EEF476-560E-AF25-4197-C9208832C386}"/>
              </a:ext>
            </a:extLst>
          </p:cNvPr>
          <p:cNvSpPr txBox="1"/>
          <p:nvPr/>
        </p:nvSpPr>
        <p:spPr>
          <a:xfrm>
            <a:off x="209168" y="3526393"/>
            <a:ext cx="34556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A labirintusnak </a:t>
            </a:r>
            <a:r>
              <a:rPr lang="hu-HU" sz="1600">
                <a:solidFill>
                  <a:schemeClr val="bg1"/>
                </a:solidFill>
                <a:latin typeface="Figtree" pitchFamily="2" charset="0"/>
              </a:rPr>
              <a:t>nincs megoldása</a:t>
            </a:r>
            <a:r>
              <a:rPr lang="hu-HU">
                <a:solidFill>
                  <a:schemeClr val="bg1"/>
                </a:solidFill>
                <a:latin typeface="Figtree" pitchFamily="2" charset="0"/>
              </a:rPr>
              <a:t>:</a:t>
            </a:r>
            <a:endParaRPr lang="hu-HU" dirty="0">
              <a:solidFill>
                <a:schemeClr val="bg1"/>
              </a:solidFill>
              <a:latin typeface="Figtree" pitchFamily="2" charset="0"/>
            </a:endParaRPr>
          </a:p>
          <a:p>
            <a:endParaRPr lang="hu-HU" dirty="0">
              <a:solidFill>
                <a:schemeClr val="bg1"/>
              </a:solidFill>
              <a:latin typeface="Figtree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chemeClr val="bg1"/>
                </a:solidFill>
                <a:latin typeface="Figtree" pitchFamily="2" charset="0"/>
              </a:rPr>
              <a:t>Újragenerálás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D87AB-D36E-7DB7-74B4-E26811C95085}"/>
              </a:ext>
            </a:extLst>
          </p:cNvPr>
          <p:cNvSpPr txBox="1"/>
          <p:nvPr/>
        </p:nvSpPr>
        <p:spPr>
          <a:xfrm>
            <a:off x="5006341" y="1910952"/>
            <a:ext cx="2910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Vizualizálás:</a:t>
            </a:r>
          </a:p>
          <a:p>
            <a:endParaRPr lang="hu-HU" dirty="0">
              <a:solidFill>
                <a:schemeClr val="bg1"/>
              </a:solidFill>
              <a:latin typeface="Figtree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i="1" dirty="0">
                <a:solidFill>
                  <a:schemeClr val="bg1"/>
                </a:solidFill>
                <a:latin typeface="Figtree" pitchFamily="2" charset="0"/>
              </a:rPr>
              <a:t>Megoldott labirintus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i="1" dirty="0">
                <a:solidFill>
                  <a:schemeClr val="bg1"/>
                </a:solidFill>
                <a:latin typeface="Figtree" pitchFamily="2" charset="0"/>
              </a:rPr>
              <a:t>Generálási statisztika</a:t>
            </a: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94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14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143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143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143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AFF9F-9B4A-FFD4-DF88-D8BA51AD6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172D64-388E-243B-8FFB-8114F0921C8C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90718D73-C5CA-336D-B547-789E93065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942CEE-EF3B-DF76-4141-0CCD4287CD53}"/>
              </a:ext>
            </a:extLst>
          </p:cNvPr>
          <p:cNvSpPr txBox="1"/>
          <p:nvPr/>
        </p:nvSpPr>
        <p:spPr>
          <a:xfrm>
            <a:off x="3644265" y="1013460"/>
            <a:ext cx="231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Szabályok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EBD99E-81EB-CCDE-2905-EC2932CB058A}"/>
                  </a:ext>
                </a:extLst>
              </p:cNvPr>
              <p:cNvSpPr txBox="1"/>
              <p:nvPr/>
            </p:nvSpPr>
            <p:spPr>
              <a:xfrm>
                <a:off x="1197013" y="2285812"/>
                <a:ext cx="291084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b="1" dirty="0">
                    <a:solidFill>
                      <a:schemeClr val="bg1"/>
                    </a:solidFill>
                    <a:latin typeface="Figtree" pitchFamily="2" charset="0"/>
                  </a:rPr>
                  <a:t>Külső falak megőrzése</a:t>
                </a:r>
              </a:p>
              <a:p>
                <a:endParaRPr lang="hu-HU" sz="1600" b="1" dirty="0">
                  <a:solidFill>
                    <a:schemeClr val="bg1"/>
                  </a:solidFill>
                  <a:latin typeface="Figtree" pitchFamily="2" charset="0"/>
                </a:endParaRPr>
              </a:p>
              <a:p>
                <a:r>
                  <a:rPr lang="hu-HU" sz="1400" dirty="0">
                    <a:solidFill>
                      <a:schemeClr val="bg1"/>
                    </a:solidFill>
                    <a:latin typeface="Figtree" pitchFamily="2" charset="0"/>
                  </a:rPr>
                  <a:t>Valódi generálási terület:  </a:t>
                </a:r>
                <a14:m>
                  <m:oMath xmlns:m="http://schemas.openxmlformats.org/officeDocument/2006/math">
                    <m:r>
                      <a:rPr lang="hu-HU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hu-HU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hu-HU" dirty="0">
                    <a:solidFill>
                      <a:schemeClr val="bg1"/>
                    </a:solidFill>
                    <a:latin typeface="Figtree" pitchFamily="2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EBD99E-81EB-CCDE-2905-EC2932CB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13" y="2285812"/>
                <a:ext cx="2910841" cy="1077218"/>
              </a:xfrm>
              <a:prstGeom prst="rect">
                <a:avLst/>
              </a:prstGeom>
              <a:blipFill>
                <a:blip r:embed="rId3"/>
                <a:stretch>
                  <a:fillRect l="-1674" t="-1695" b="-791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id with a number of squares&#10;&#10;AI-generated content may be incorrect.">
            <a:extLst>
              <a:ext uri="{FF2B5EF4-FFF2-40B4-BE49-F238E27FC236}">
                <a16:creationId xmlns:a16="http://schemas.microsoft.com/office/drawing/2014/main" id="{727CAE03-3A93-242B-9209-8C685F46A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63" y="1818724"/>
            <a:ext cx="3103200" cy="31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2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42C94-651A-0A38-C359-4D522FB4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A3DA49-BE60-23EE-E5A5-BDCD7303E056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690E0976-F7ED-2967-3E5B-248A691E8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C0AAF1-48E8-3A06-2B68-1D958FAE38A1}"/>
              </a:ext>
            </a:extLst>
          </p:cNvPr>
          <p:cNvSpPr txBox="1"/>
          <p:nvPr/>
        </p:nvSpPr>
        <p:spPr>
          <a:xfrm>
            <a:off x="2606687" y="1013460"/>
            <a:ext cx="43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Generálási paraméterek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6588E-BCEC-17F4-2588-AA5FC2F9A42A}"/>
              </a:ext>
            </a:extLst>
          </p:cNvPr>
          <p:cNvSpPr txBox="1"/>
          <p:nvPr/>
        </p:nvSpPr>
        <p:spPr>
          <a:xfrm>
            <a:off x="1049731" y="2304101"/>
            <a:ext cx="3470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bg1"/>
                </a:solidFill>
                <a:latin typeface="Figtree" pitchFamily="2" charset="0"/>
              </a:rPr>
              <a:t>Manuális generálás:</a:t>
            </a:r>
          </a:p>
          <a:p>
            <a:endParaRPr lang="hu-HU" sz="1600" dirty="0">
              <a:solidFill>
                <a:schemeClr val="bg1"/>
              </a:solidFill>
              <a:latin typeface="Figtree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Labirintus mérete </a:t>
            </a:r>
            <a:r>
              <a:rPr lang="hu-HU" sz="1400" dirty="0">
                <a:solidFill>
                  <a:schemeClr val="bg1"/>
                </a:solidFill>
                <a:latin typeface="Figtree" pitchFamily="2" charset="0"/>
              </a:rPr>
              <a:t>(</a:t>
            </a:r>
            <a:r>
              <a:rPr lang="hu-HU" sz="1400" b="1" i="1" dirty="0">
                <a:solidFill>
                  <a:schemeClr val="bg1"/>
                </a:solidFill>
                <a:latin typeface="Figtree" pitchFamily="2" charset="0"/>
              </a:rPr>
              <a:t>size</a:t>
            </a:r>
            <a:r>
              <a:rPr lang="hu-HU" sz="1400" dirty="0">
                <a:solidFill>
                  <a:schemeClr val="bg1"/>
                </a:solidFill>
                <a:latin typeface="Figtree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Falak gyakorisága </a:t>
            </a:r>
            <a:r>
              <a:rPr lang="hu-HU" sz="1400" dirty="0">
                <a:solidFill>
                  <a:schemeClr val="bg1"/>
                </a:solidFill>
                <a:latin typeface="Figtree" pitchFamily="2" charset="0"/>
              </a:rPr>
              <a:t>(</a:t>
            </a:r>
            <a:r>
              <a:rPr lang="hu-HU" sz="1400" b="1" dirty="0">
                <a:solidFill>
                  <a:schemeClr val="bg1"/>
                </a:solidFill>
                <a:latin typeface="Figtree" pitchFamily="2" charset="0"/>
              </a:rPr>
              <a:t>scarcity</a:t>
            </a:r>
            <a:r>
              <a:rPr lang="hu-HU" sz="1400" dirty="0">
                <a:solidFill>
                  <a:schemeClr val="bg1"/>
                </a:solidFill>
                <a:latin typeface="Figtree" pitchFamily="2" charset="0"/>
              </a:rPr>
              <a:t>)</a:t>
            </a:r>
            <a:endParaRPr lang="hu-HU" dirty="0">
              <a:solidFill>
                <a:schemeClr val="bg1"/>
              </a:solidFill>
              <a:latin typeface="Figtree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7888C7-709B-9BCD-65CD-8482B5748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35" y="1829468"/>
            <a:ext cx="3103702" cy="3103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0F66E9-7C5F-22F5-2592-EB83BB618128}"/>
              </a:ext>
            </a:extLst>
          </p:cNvPr>
          <p:cNvSpPr txBox="1"/>
          <p:nvPr/>
        </p:nvSpPr>
        <p:spPr>
          <a:xfrm>
            <a:off x="1049731" y="2304101"/>
            <a:ext cx="206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bg1"/>
                </a:solidFill>
                <a:latin typeface="Figtree" pitchFamily="2" charset="0"/>
              </a:rPr>
              <a:t>CSV fájl importálás</a:t>
            </a:r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:</a:t>
            </a:r>
            <a:endParaRPr lang="hu-HU" sz="1600" b="1" dirty="0">
              <a:solidFill>
                <a:schemeClr val="bg1"/>
              </a:solidFill>
              <a:latin typeface="Figtree" pitchFamily="2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09721AB-B297-5AE4-43AA-B79C2E504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17431"/>
              </p:ext>
            </p:extLst>
          </p:nvPr>
        </p:nvGraphicFramePr>
        <p:xfrm>
          <a:off x="5472338" y="1778304"/>
          <a:ext cx="1626496" cy="3206030"/>
        </p:xfrm>
        <a:graphic>
          <a:graphicData uri="http://schemas.openxmlformats.org/drawingml/2006/table">
            <a:tbl>
              <a:tblPr/>
              <a:tblGrid>
                <a:gridCol w="813248">
                  <a:extLst>
                    <a:ext uri="{9D8B030D-6E8A-4147-A177-3AD203B41FA5}">
                      <a16:colId xmlns:a16="http://schemas.microsoft.com/office/drawing/2014/main" val="3204814100"/>
                    </a:ext>
                  </a:extLst>
                </a:gridCol>
                <a:gridCol w="813248">
                  <a:extLst>
                    <a:ext uri="{9D8B030D-6E8A-4147-A177-3AD203B41FA5}">
                      <a16:colId xmlns:a16="http://schemas.microsoft.com/office/drawing/2014/main" val="3342186895"/>
                    </a:ext>
                  </a:extLst>
                </a:gridCol>
              </a:tblGrid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SCARCITY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55376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0,5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88021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0,8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005731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0,1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5982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0,2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874487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0,2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09160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0,2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994458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28764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0,4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53638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0,1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475799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0,9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9396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0,8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220048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0,3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133677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0,5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96345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414180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7297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0,3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2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9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584CD-68C4-1F77-A8D4-8F8913B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1D1246-EBC1-5C23-0BAB-B7734BD64716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F9AF1A2F-ACF7-81DA-165E-8FB07846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465191-B4B8-FA01-DC0E-6DCBB4D8C5C4}"/>
              </a:ext>
            </a:extLst>
          </p:cNvPr>
          <p:cNvSpPr txBox="1"/>
          <p:nvPr/>
        </p:nvSpPr>
        <p:spPr>
          <a:xfrm>
            <a:off x="2606687" y="1013460"/>
            <a:ext cx="43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Generálás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11DE5-1A27-8DAE-6E28-78ED0FEB2CA3}"/>
              </a:ext>
            </a:extLst>
          </p:cNvPr>
          <p:cNvSpPr txBox="1"/>
          <p:nvPr/>
        </p:nvSpPr>
        <p:spPr>
          <a:xfrm>
            <a:off x="71562" y="5067864"/>
            <a:ext cx="4432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Forrás: </a:t>
            </a:r>
            <a:r>
              <a:rPr lang="hu-HU" sz="1100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https://en.wikipedia.org/wiki/Backtracking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C8C64-D933-B63D-C749-82928558FC32}"/>
              </a:ext>
            </a:extLst>
          </p:cNvPr>
          <p:cNvSpPr txBox="1"/>
          <p:nvPr/>
        </p:nvSpPr>
        <p:spPr>
          <a:xfrm>
            <a:off x="586807" y="2426831"/>
            <a:ext cx="3402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bg1"/>
                </a:solidFill>
                <a:latin typeface="Figtree" pitchFamily="2" charset="0"/>
              </a:rPr>
              <a:t>Rekurzív visszalépéses algoritmus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14B9DE-60F3-677A-2004-B0964691E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13" y="1916584"/>
            <a:ext cx="4057904" cy="2574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2FB653-FF05-2697-153D-6AFE2F4BD6D5}"/>
              </a:ext>
            </a:extLst>
          </p:cNvPr>
          <p:cNvSpPr txBox="1"/>
          <p:nvPr/>
        </p:nvSpPr>
        <p:spPr>
          <a:xfrm>
            <a:off x="4888908" y="4490794"/>
            <a:ext cx="3413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>
                <a:solidFill>
                  <a:schemeClr val="bg1">
                    <a:lumMod val="9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https://pencilprogrammer.com/algorithms/backtracking/</a:t>
            </a:r>
          </a:p>
        </p:txBody>
      </p:sp>
    </p:spTree>
    <p:extLst>
      <p:ext uri="{BB962C8B-B14F-4D97-AF65-F5344CB8AC3E}">
        <p14:creationId xmlns:p14="http://schemas.microsoft.com/office/powerpoint/2010/main" val="72525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73AA6-5BF7-D24A-BA7D-784524C88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36AA2A-BABB-7CE9-9D3D-93EA1B922DCF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6D7BC58B-CC90-E75D-A441-1DF61594A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80DBDB-9357-1A0A-976B-6B1C2A205B0E}"/>
              </a:ext>
            </a:extLst>
          </p:cNvPr>
          <p:cNvSpPr txBox="1"/>
          <p:nvPr/>
        </p:nvSpPr>
        <p:spPr>
          <a:xfrm>
            <a:off x="2606687" y="1013460"/>
            <a:ext cx="43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Megoldás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ECE92-E869-B785-8921-8A8210D006CD}"/>
              </a:ext>
            </a:extLst>
          </p:cNvPr>
          <p:cNvSpPr txBox="1"/>
          <p:nvPr/>
        </p:nvSpPr>
        <p:spPr>
          <a:xfrm>
            <a:off x="784236" y="2136164"/>
            <a:ext cx="430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Breadth-First Search algoritmus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Rekurzív visszalépéses algoritmus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Lineáris algoritmus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D33A3-6895-9E3F-68E0-04E8A96A57D5}"/>
              </a:ext>
            </a:extLst>
          </p:cNvPr>
          <p:cNvSpPr txBox="1"/>
          <p:nvPr/>
        </p:nvSpPr>
        <p:spPr>
          <a:xfrm>
            <a:off x="71562" y="5067864"/>
            <a:ext cx="5112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Forrás: </a:t>
            </a:r>
            <a:r>
              <a:rPr lang="hu-HU" sz="1100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https://en.wikipedia.org/wiki/Breadth-first_search</a:t>
            </a:r>
          </a:p>
        </p:txBody>
      </p:sp>
    </p:spTree>
    <p:extLst>
      <p:ext uri="{BB962C8B-B14F-4D97-AF65-F5344CB8AC3E}">
        <p14:creationId xmlns:p14="http://schemas.microsoft.com/office/powerpoint/2010/main" val="5199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213</Words>
  <Application>Microsoft Office PowerPoint</Application>
  <PresentationFormat>Custom</PresentationFormat>
  <Paragraphs>109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Cambria Math</vt:lpstr>
      <vt:lpstr>Figtree</vt:lpstr>
      <vt:lpstr>JetBrains Mono</vt:lpstr>
      <vt:lpstr>JetBrains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Szalánczy Szilárd</dc:creator>
  <cp:lastModifiedBy>Szalánczy Szilárd</cp:lastModifiedBy>
  <cp:revision>53</cp:revision>
  <dcterms:created xsi:type="dcterms:W3CDTF">2024-11-21T13:20:16Z</dcterms:created>
  <dcterms:modified xsi:type="dcterms:W3CDTF">2025-04-06T15:08:57Z</dcterms:modified>
</cp:coreProperties>
</file>