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Arial Black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ArialBlack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63ce1b4ab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263ce1b4ab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63ce1b4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263ce1b4a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63ce1b4a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263ce1b4ab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63ce1b4a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1263ce1b4ab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63ce1b4ab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1263ce1b4ab_2_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263ce1b4ab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1263ce1b4ab_2_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6588ef16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26588ef167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63ce1b4ab_2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263ce1b4ab_2_1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63ce1b4ab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263ce1b4ab_2_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63ce1b4ab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263ce1b4ab_2_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63ce1b4ab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263ce1b4ab_2_1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63ce1b4ab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263ce1b4ab_2_1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63ce1b4ab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263ce1b4ab_2_1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63ce1b4ab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263ce1b4ab_2_1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63ce1b4ab_2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263ce1b4ab_2_1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63ce1b4ab_2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263ce1b4ab_2_1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1" name="Google Shape;91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CE3FE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8.jpg"/><Relationship Id="rId7" Type="http://schemas.openxmlformats.org/officeDocument/2006/relationships/image" Target="../media/image10.png"/><Relationship Id="rId8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1143000" y="1264387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3192"/>
              </a:buClr>
              <a:buSzPts val="4500"/>
              <a:buFont typeface="Arial Black"/>
              <a:buNone/>
            </a:pPr>
            <a:r>
              <a:rPr lang="en-GB" sz="4500">
                <a:solidFill>
                  <a:srgbClr val="2E3192"/>
                </a:solidFill>
                <a:latin typeface="Arial Black"/>
                <a:ea typeface="Arial Black"/>
                <a:cs typeface="Arial Black"/>
                <a:sym typeface="Arial Black"/>
              </a:rPr>
              <a:t>DARK BLUE BIKES</a:t>
            </a:r>
            <a:br>
              <a:rPr lang="en-GB" sz="4500"/>
            </a:br>
            <a:r>
              <a:rPr lang="en-GB" sz="3600"/>
              <a:t>Bike Sharing Management System</a:t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2136189" y="3055087"/>
            <a:ext cx="5031419" cy="66088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By: Ashish Mhatre, Ashwin Kadam, Harshad Jadhav, Dalsi Patel, Samruddhi Narawade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54871"/>
            <a:ext cx="1700815" cy="2976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Reports - Graphs</a:t>
            </a:r>
            <a:endParaRPr/>
          </a:p>
        </p:txBody>
      </p:sp>
      <p:pic>
        <p:nvPicPr>
          <p:cNvPr id="242" name="Google Shape;24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54871"/>
            <a:ext cx="1700815" cy="2976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177" y="1268051"/>
            <a:ext cx="8337350" cy="27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Reports - Graphs</a:t>
            </a:r>
            <a:endParaRPr/>
          </a:p>
        </p:txBody>
      </p:sp>
      <p:pic>
        <p:nvPicPr>
          <p:cNvPr id="249" name="Google Shape;24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54871"/>
            <a:ext cx="1700815" cy="2976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327" y="1382026"/>
            <a:ext cx="8358775" cy="27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Reports - Graphs</a:t>
            </a:r>
            <a:endParaRPr/>
          </a:p>
        </p:txBody>
      </p:sp>
      <p:pic>
        <p:nvPicPr>
          <p:cNvPr id="256" name="Google Shape;25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54871"/>
            <a:ext cx="1700815" cy="2976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902" y="1268051"/>
            <a:ext cx="8423050" cy="280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Team Contribution</a:t>
            </a:r>
            <a:endParaRPr/>
          </a:p>
        </p:txBody>
      </p:sp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1016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GB" sz="2600"/>
              <a:t>Table creation : All team members</a:t>
            </a:r>
            <a:endParaRPr sz="2600"/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GB" sz="2600"/>
              <a:t>Users Creation &amp; Stored Procedures : Ashish, Harshad, Ashwin</a:t>
            </a:r>
            <a:endParaRPr sz="2600"/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GB" sz="2600"/>
              <a:t>Functions and Views : Dalsi, Samruddhi</a:t>
            </a:r>
            <a:endParaRPr sz="2600"/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GB" sz="2600"/>
              <a:t>Data insertion &amp; PPT : Dalsi, Samruddhi</a:t>
            </a:r>
            <a:endParaRPr sz="2600"/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GB" sz="2600"/>
              <a:t>Reports : </a:t>
            </a:r>
            <a:r>
              <a:rPr lang="en-GB" sz="2600"/>
              <a:t>Ashish, Harshad, Ashwin</a:t>
            </a:r>
            <a:endParaRPr sz="2600"/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t/>
            </a:r>
            <a:endParaRPr sz="26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54871"/>
            <a:ext cx="1700815" cy="2976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GitHub Contributions</a:t>
            </a:r>
            <a:endParaRPr/>
          </a:p>
        </p:txBody>
      </p:sp>
      <p:pic>
        <p:nvPicPr>
          <p:cNvPr id="270" name="Google Shape;27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54871"/>
            <a:ext cx="1700815" cy="2976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3225" y="1042000"/>
            <a:ext cx="6571476" cy="394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GitHub Contributions</a:t>
            </a:r>
            <a:endParaRPr/>
          </a:p>
        </p:txBody>
      </p:sp>
      <p:pic>
        <p:nvPicPr>
          <p:cNvPr id="277" name="Google Shape;27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54871"/>
            <a:ext cx="1700815" cy="2976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3225" y="1141775"/>
            <a:ext cx="6948375" cy="38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54871"/>
            <a:ext cx="1700815" cy="2976958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0"/>
          <p:cNvSpPr txBox="1"/>
          <p:nvPr>
            <p:ph type="title"/>
          </p:nvPr>
        </p:nvSpPr>
        <p:spPr>
          <a:xfrm>
            <a:off x="2967389" y="1460714"/>
            <a:ext cx="3209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3192"/>
              </a:buClr>
              <a:buSzPts val="3300"/>
              <a:buFont typeface="Arial Black"/>
              <a:buNone/>
            </a:pPr>
            <a:r>
              <a:rPr lang="en-GB">
                <a:solidFill>
                  <a:srgbClr val="2E3192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Agendas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54871"/>
            <a:ext cx="1700815" cy="297695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1318000" y="1268023"/>
            <a:ext cx="4225200" cy="24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just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Problem Statement </a:t>
            </a:r>
            <a:endParaRPr/>
          </a:p>
          <a:p>
            <a:pPr indent="-177800" lvl="0" marL="177800" rtl="0" algn="just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Proposed Solution</a:t>
            </a:r>
            <a:endParaRPr/>
          </a:p>
          <a:p>
            <a:pPr indent="-177800" lvl="0" marL="177800" rtl="0" algn="just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Key Features</a:t>
            </a:r>
            <a:endParaRPr/>
          </a:p>
          <a:p>
            <a:pPr indent="-177800" lvl="0" marL="177800" rtl="0" algn="just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Implemented concepts</a:t>
            </a:r>
            <a:endParaRPr/>
          </a:p>
          <a:p>
            <a:pPr indent="-177800" lvl="0" marL="177800" rtl="0" algn="just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Reports-Graphs</a:t>
            </a:r>
            <a:endParaRPr sz="1800"/>
          </a:p>
          <a:p>
            <a:pPr indent="-177800" lvl="0" marL="177800" rtl="0" algn="just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Team Contribution</a:t>
            </a:r>
            <a:endParaRPr sz="1800"/>
          </a:p>
          <a:p>
            <a:pPr indent="-177800" lvl="0" marL="177800" rtl="0" algn="just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Github Contribution</a:t>
            </a:r>
            <a:endParaRPr sz="1800"/>
          </a:p>
        </p:txBody>
      </p:sp>
      <p:pic>
        <p:nvPicPr>
          <p:cNvPr descr="A row of bicycles parked on a sidewalk&#10;&#10;Description automatically generated with low confidence" id="139" name="Google Shape;139;p26"/>
          <p:cNvPicPr preferRelativeResize="0"/>
          <p:nvPr/>
        </p:nvPicPr>
        <p:blipFill rotWithShape="1">
          <a:blip r:embed="rId4">
            <a:alphaModFix/>
          </a:blip>
          <a:srcRect b="-1" l="5386" r="35128" t="0"/>
          <a:stretch/>
        </p:blipFill>
        <p:spPr>
          <a:xfrm>
            <a:off x="4560347" y="8"/>
            <a:ext cx="4583654" cy="5143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Problem Statement</a:t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54871"/>
            <a:ext cx="1700815" cy="29769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Google Shape;146;p27"/>
          <p:cNvGrpSpPr/>
          <p:nvPr/>
        </p:nvGrpSpPr>
        <p:grpSpPr>
          <a:xfrm>
            <a:off x="-2760880" y="702644"/>
            <a:ext cx="10931399" cy="4394249"/>
            <a:chOff x="-4919424" y="-753830"/>
            <a:chExt cx="14575198" cy="5858998"/>
          </a:xfrm>
        </p:grpSpPr>
        <p:sp>
          <p:nvSpPr>
            <p:cNvPr id="147" name="Google Shape;147;p27"/>
            <p:cNvSpPr/>
            <p:nvPr/>
          </p:nvSpPr>
          <p:spPr>
            <a:xfrm>
              <a:off x="-4919424" y="-753830"/>
              <a:ext cx="5858998" cy="5858998"/>
            </a:xfrm>
            <a:prstGeom prst="blockArc">
              <a:avLst>
                <a:gd fmla="val 18900000" name="adj1"/>
                <a:gd fmla="val 2700000" name="adj2"/>
                <a:gd fmla="val 369" name="adj3"/>
              </a:avLst>
            </a:prstGeom>
            <a:noFill/>
            <a:ln cap="flat" cmpd="sng" w="12700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492024" y="334530"/>
              <a:ext cx="9163750" cy="669409"/>
            </a:xfrm>
            <a:prstGeom prst="rect">
              <a:avLst/>
            </a:prstGeom>
            <a:solidFill>
              <a:srgbClr val="2E319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7"/>
            <p:cNvSpPr txBox="1"/>
            <p:nvPr/>
          </p:nvSpPr>
          <p:spPr>
            <a:xfrm>
              <a:off x="492024" y="334530"/>
              <a:ext cx="9163750" cy="6694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398500" spcFirstLastPara="1" rIns="28575" wrap="square" tIns="2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GB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Facilitate Customer onboarding by creating a rider account, maintain ride details and transactional payment details</a:t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73643" y="250854"/>
              <a:ext cx="836762" cy="83676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875812" y="1338819"/>
              <a:ext cx="8779962" cy="669409"/>
            </a:xfrm>
            <a:prstGeom prst="rect">
              <a:avLst/>
            </a:prstGeom>
            <a:solidFill>
              <a:srgbClr val="2E319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7"/>
            <p:cNvSpPr txBox="1"/>
            <p:nvPr/>
          </p:nvSpPr>
          <p:spPr>
            <a:xfrm>
              <a:off x="875812" y="1338819"/>
              <a:ext cx="8779962" cy="6694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398500" spcFirstLastPara="1" rIns="28575" wrap="square" tIns="2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GB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Identifying frequent user details and offer additional discounts to increase customer</a:t>
              </a:r>
              <a:r>
                <a:rPr lang="en-GB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GB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retention</a:t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457431" y="1255143"/>
              <a:ext cx="836762" cy="83676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875812" y="2343108"/>
              <a:ext cx="8779962" cy="669409"/>
            </a:xfrm>
            <a:prstGeom prst="rect">
              <a:avLst/>
            </a:prstGeom>
            <a:solidFill>
              <a:srgbClr val="2E319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7"/>
            <p:cNvSpPr txBox="1"/>
            <p:nvPr/>
          </p:nvSpPr>
          <p:spPr>
            <a:xfrm>
              <a:off x="875812" y="2343108"/>
              <a:ext cx="8779962" cy="6694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398500" spcFirstLastPara="1" rIns="28575" wrap="square" tIns="2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lang="en-GB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 t</a:t>
              </a:r>
              <a:r>
                <a:rPr b="0" i="0" lang="en-GB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rack the health of the bikes and notify the maintenance team </a:t>
              </a:r>
              <a:r>
                <a:rPr lang="en-GB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 and when required</a:t>
              </a:r>
              <a:endParaRPr sz="1100"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457431" y="2259432"/>
              <a:ext cx="836762" cy="83676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492024" y="3347397"/>
              <a:ext cx="9163750" cy="669409"/>
            </a:xfrm>
            <a:prstGeom prst="rect">
              <a:avLst/>
            </a:prstGeom>
            <a:solidFill>
              <a:srgbClr val="2E319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7"/>
            <p:cNvSpPr txBox="1"/>
            <p:nvPr/>
          </p:nvSpPr>
          <p:spPr>
            <a:xfrm>
              <a:off x="492024" y="3347397"/>
              <a:ext cx="9163750" cy="6694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398500" spcFirstLastPara="1" rIns="28575" wrap="square" tIns="2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GB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Implementing data security </a:t>
              </a:r>
              <a:r>
                <a:rPr lang="en-GB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on various database objects. A</a:t>
              </a:r>
              <a:r>
                <a:rPr b="0" i="0" lang="en-GB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nalytical reports are generated for business development team to manage and expand the business by identifying trends and patterns.</a:t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73643" y="3263721"/>
              <a:ext cx="836762" cy="83676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Proposed Solution</a:t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54871"/>
            <a:ext cx="1700815" cy="29769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28"/>
          <p:cNvGrpSpPr/>
          <p:nvPr/>
        </p:nvGrpSpPr>
        <p:grpSpPr>
          <a:xfrm>
            <a:off x="854105" y="1265632"/>
            <a:ext cx="7879305" cy="2378474"/>
            <a:chOff x="4929" y="135670"/>
            <a:chExt cx="10505740" cy="3171299"/>
          </a:xfrm>
        </p:grpSpPr>
        <p:sp>
          <p:nvSpPr>
            <p:cNvPr id="167" name="Google Shape;167;p28"/>
            <p:cNvSpPr/>
            <p:nvPr/>
          </p:nvSpPr>
          <p:spPr>
            <a:xfrm>
              <a:off x="4929" y="135670"/>
              <a:ext cx="1889521" cy="601980"/>
            </a:xfrm>
            <a:prstGeom prst="rect">
              <a:avLst/>
            </a:prstGeom>
            <a:solidFill>
              <a:srgbClr val="2E3192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8"/>
            <p:cNvSpPr txBox="1"/>
            <p:nvPr/>
          </p:nvSpPr>
          <p:spPr>
            <a:xfrm>
              <a:off x="4929" y="135670"/>
              <a:ext cx="1889521" cy="601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575" lIns="64000" spcFirstLastPara="1" rIns="64000" wrap="square" tIns="36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b="1" i="0" lang="en-GB" sz="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Handle Customer onboarding and offboarding </a:t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4929" y="737650"/>
              <a:ext cx="1889521" cy="2569319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CCD3E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8"/>
            <p:cNvSpPr txBox="1"/>
            <p:nvPr/>
          </p:nvSpPr>
          <p:spPr>
            <a:xfrm>
              <a:off x="4929" y="737650"/>
              <a:ext cx="1889521" cy="25693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000" lIns="48000" spcFirstLastPara="1" rIns="64000" wrap="square" tIns="48000">
              <a:noAutofit/>
            </a:bodyPr>
            <a:lstStyle/>
            <a:p>
              <a:pPr indent="-82550" lvl="1" marL="889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Char char="•"/>
              </a:pPr>
              <a:r>
                <a:rPr b="0" i="0" lang="en-GB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Maintain Customer and Customer</a:t>
              </a:r>
              <a:r>
                <a:rPr lang="en-GB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GB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Address table to store customer information</a:t>
              </a:r>
              <a:r>
                <a:rPr lang="en-GB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and use this </a:t>
              </a:r>
              <a:r>
                <a:rPr b="0" i="0" lang="en-GB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information to deliver personalized offers as per ride records</a:t>
              </a:r>
              <a:r>
                <a:rPr lang="en-GB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r>
                <a:rPr b="0" i="0" lang="en-GB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Business development team can</a:t>
              </a:r>
              <a:r>
                <a:rPr lang="en-GB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use this information to understand the customer base.</a:t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5400" lvl="1" marL="88900" marR="0" rtl="0" algn="l">
                <a:lnSpc>
                  <a:spcPct val="90000"/>
                </a:lnSpc>
                <a:spcBef>
                  <a:spcPts val="10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2158984" y="135670"/>
              <a:ext cx="1889521" cy="601980"/>
            </a:xfrm>
            <a:prstGeom prst="rect">
              <a:avLst/>
            </a:prstGeom>
            <a:solidFill>
              <a:srgbClr val="2E3192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8"/>
            <p:cNvSpPr txBox="1"/>
            <p:nvPr/>
          </p:nvSpPr>
          <p:spPr>
            <a:xfrm>
              <a:off x="2158984" y="135670"/>
              <a:ext cx="1889521" cy="601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575" lIns="64000" spcFirstLastPara="1" rIns="64000" wrap="square" tIns="36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b="1" i="0" lang="en-GB" sz="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Track Health of bikes and schedule/Notify maintenance team</a:t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2158984" y="737650"/>
              <a:ext cx="1889521" cy="2569319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CCD3E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8"/>
            <p:cNvSpPr txBox="1"/>
            <p:nvPr/>
          </p:nvSpPr>
          <p:spPr>
            <a:xfrm>
              <a:off x="2158984" y="737650"/>
              <a:ext cx="1889521" cy="25693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000" lIns="48000" spcFirstLastPara="1" rIns="64000" wrap="square" tIns="48000">
              <a:noAutofit/>
            </a:bodyPr>
            <a:lstStyle/>
            <a:p>
              <a:pPr indent="-82550" lvl="1" marL="889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Char char="•"/>
              </a:pPr>
              <a:r>
                <a:rPr b="0" i="0" lang="en-GB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Maintain Ride</a:t>
              </a:r>
              <a:r>
                <a:rPr lang="en-GB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GB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Transaction table and Bike table to store details on each ride. Utilize this information to calculate total distance travelled by a particular bike and schedule maintenance when a decided threshold distance is reached. Notify maintenance team for maintenance</a:t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4313039" y="135670"/>
              <a:ext cx="1889521" cy="601980"/>
            </a:xfrm>
            <a:prstGeom prst="rect">
              <a:avLst/>
            </a:prstGeom>
            <a:solidFill>
              <a:srgbClr val="2E3192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8"/>
            <p:cNvSpPr txBox="1"/>
            <p:nvPr/>
          </p:nvSpPr>
          <p:spPr>
            <a:xfrm>
              <a:off x="4313039" y="135670"/>
              <a:ext cx="1889521" cy="601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575" lIns="64000" spcFirstLastPara="1" rIns="64000" wrap="square" tIns="36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b="1" i="0" lang="en-GB" sz="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Improve services based on customer’s feedback report</a:t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4313039" y="737650"/>
              <a:ext cx="1889521" cy="2569319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CCD3E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8"/>
            <p:cNvSpPr txBox="1"/>
            <p:nvPr/>
          </p:nvSpPr>
          <p:spPr>
            <a:xfrm>
              <a:off x="4313039" y="737650"/>
              <a:ext cx="1889521" cy="25693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000" lIns="48000" spcFirstLastPara="1" rIns="64000" wrap="square" tIns="48000">
              <a:noAutofit/>
            </a:bodyPr>
            <a:lstStyle/>
            <a:p>
              <a:pPr indent="-82550" lvl="1" marL="889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Char char="•"/>
              </a:pPr>
              <a:r>
                <a:rPr b="0" i="0" lang="en-GB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Maintain Customer_Feedback table to store customer feedback data and based on this data we will generate the customer ride experience report for the business team.</a:t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6467094" y="135670"/>
              <a:ext cx="1889521" cy="601980"/>
            </a:xfrm>
            <a:prstGeom prst="rect">
              <a:avLst/>
            </a:prstGeom>
            <a:solidFill>
              <a:srgbClr val="2E3192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8"/>
            <p:cNvSpPr txBox="1"/>
            <p:nvPr/>
          </p:nvSpPr>
          <p:spPr>
            <a:xfrm>
              <a:off x="6467094" y="135670"/>
              <a:ext cx="1889521" cy="601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575" lIns="64000" spcFirstLastPara="1" rIns="64000" wrap="square" tIns="36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b="1" i="0" lang="en-GB" sz="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Deliver business insights to build stations at high demand zip codes</a:t>
              </a:r>
              <a:endParaRPr sz="1100"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6467094" y="737650"/>
              <a:ext cx="1889521" cy="2569319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CCD3E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8"/>
            <p:cNvSpPr txBox="1"/>
            <p:nvPr/>
          </p:nvSpPr>
          <p:spPr>
            <a:xfrm>
              <a:off x="6467094" y="737650"/>
              <a:ext cx="1889521" cy="25693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000" lIns="48000" spcFirstLastPara="1" rIns="64000" wrap="square" tIns="48000">
              <a:noAutofit/>
            </a:bodyPr>
            <a:lstStyle/>
            <a:p>
              <a:pPr indent="-82550" lvl="1" marL="889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Char char="•"/>
              </a:pPr>
              <a:r>
                <a:rPr b="0" i="0" lang="en-GB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From the Ride_Transaction table and Station table, generate a view to show the number of bookings with respect to zip codes. This will help the business team to identify the busiest station among the riders.</a:t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8621148" y="135670"/>
              <a:ext cx="1889521" cy="601980"/>
            </a:xfrm>
            <a:prstGeom prst="rect">
              <a:avLst/>
            </a:prstGeom>
            <a:solidFill>
              <a:srgbClr val="2E3192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8"/>
            <p:cNvSpPr txBox="1"/>
            <p:nvPr/>
          </p:nvSpPr>
          <p:spPr>
            <a:xfrm>
              <a:off x="8621148" y="135670"/>
              <a:ext cx="1889521" cy="601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575" lIns="64000" spcFirstLastPara="1" rIns="64000" wrap="square" tIns="36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b="1" i="0" lang="en-GB" sz="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Revenue generated per quarter/month based on zip code/location</a:t>
              </a:r>
              <a:endParaRPr sz="1100"/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8621148" y="737650"/>
              <a:ext cx="1889521" cy="2569319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CCD3E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8"/>
            <p:cNvSpPr txBox="1"/>
            <p:nvPr/>
          </p:nvSpPr>
          <p:spPr>
            <a:xfrm>
              <a:off x="8621148" y="737650"/>
              <a:ext cx="1889521" cy="25693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000" lIns="48000" spcFirstLastPara="1" rIns="64000" wrap="square" tIns="48000">
              <a:noAutofit/>
            </a:bodyPr>
            <a:lstStyle/>
            <a:p>
              <a:pPr indent="-82550" lvl="1" marL="889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Char char="•"/>
              </a:pPr>
              <a:r>
                <a:rPr b="0" i="0" lang="en-GB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From the Payment, Ride_transaction and Station table generate a report to sum up the revenue based on the zip code or location based on which we will get information about the performing and non-performing regions</a:t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Key Features</a:t>
            </a: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54871"/>
            <a:ext cx="1700815" cy="29769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" name="Google Shape;193;p29"/>
          <p:cNvGrpSpPr/>
          <p:nvPr/>
        </p:nvGrpSpPr>
        <p:grpSpPr>
          <a:xfrm>
            <a:off x="1759505" y="1078469"/>
            <a:ext cx="5423058" cy="3873577"/>
            <a:chOff x="1507807" y="1271"/>
            <a:chExt cx="7230744" cy="5164769"/>
          </a:xfrm>
        </p:grpSpPr>
        <p:sp>
          <p:nvSpPr>
            <p:cNvPr id="194" name="Google Shape;194;p29"/>
            <p:cNvSpPr/>
            <p:nvPr/>
          </p:nvSpPr>
          <p:spPr>
            <a:xfrm rot="10800000">
              <a:off x="1924722" y="1271"/>
              <a:ext cx="6813829" cy="833830"/>
            </a:xfrm>
            <a:prstGeom prst="homePlate">
              <a:avLst>
                <a:gd fmla="val 5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9"/>
            <p:cNvSpPr txBox="1"/>
            <p:nvPr/>
          </p:nvSpPr>
          <p:spPr>
            <a:xfrm>
              <a:off x="2133179" y="1271"/>
              <a:ext cx="6605372" cy="8338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575" lIns="275750" spcFirstLastPara="1" rIns="90675" wrap="square" tIns="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b="0" i="0" lang="en-GB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Ride Frequency will be analyzed for the business team to check the daily, weekly, monthly, quarterly, and yearly ride trend</a:t>
              </a:r>
              <a:endPara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1507807" y="1271"/>
              <a:ext cx="833830" cy="833830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b="0" l="-24998" r="-24998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9"/>
            <p:cNvSpPr/>
            <p:nvPr/>
          </p:nvSpPr>
          <p:spPr>
            <a:xfrm rot="10800000">
              <a:off x="1924722" y="1084006"/>
              <a:ext cx="6813829" cy="833830"/>
            </a:xfrm>
            <a:prstGeom prst="homePlate">
              <a:avLst>
                <a:gd fmla="val 5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9"/>
            <p:cNvSpPr txBox="1"/>
            <p:nvPr/>
          </p:nvSpPr>
          <p:spPr>
            <a:xfrm>
              <a:off x="2133179" y="1084006"/>
              <a:ext cx="6605372" cy="8338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575" lIns="275750" spcFirstLastPara="1" rIns="90675" wrap="square" tIns="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b="0" i="0" lang="en-GB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Analysis of location performance to show the business team which zip code/location is performing good or bad eventually helping them to take adequate decisions.</a:t>
              </a:r>
              <a:endPara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1507807" y="1084006"/>
              <a:ext cx="833830" cy="833830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9"/>
            <p:cNvSpPr/>
            <p:nvPr/>
          </p:nvSpPr>
          <p:spPr>
            <a:xfrm rot="10800000">
              <a:off x="1924722" y="2166740"/>
              <a:ext cx="6813829" cy="833830"/>
            </a:xfrm>
            <a:prstGeom prst="homePlate">
              <a:avLst>
                <a:gd fmla="val 5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9"/>
            <p:cNvSpPr txBox="1"/>
            <p:nvPr/>
          </p:nvSpPr>
          <p:spPr>
            <a:xfrm>
              <a:off x="2133179" y="2166740"/>
              <a:ext cx="6605372" cy="8338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575" lIns="275750" spcFirstLastPara="1" rIns="90675" wrap="square" tIns="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b="0" i="0" lang="en-GB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To overview customer loyalty by analyzing the frequency of the service being used by a particular customer and giving loyal customers discounts, encouraging more engagement.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1507807" y="2166740"/>
              <a:ext cx="833830" cy="833830"/>
            </a:xfrm>
            <a:prstGeom prst="ellipse">
              <a:avLst/>
            </a:prstGeom>
            <a:blipFill rotWithShape="1">
              <a:blip r:embed="rId6">
                <a:alphaModFix/>
              </a:blip>
              <a:stretch>
                <a:fillRect b="0" l="-37997" r="-37997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9"/>
            <p:cNvSpPr/>
            <p:nvPr/>
          </p:nvSpPr>
          <p:spPr>
            <a:xfrm rot="10800000">
              <a:off x="1924722" y="3249475"/>
              <a:ext cx="6813829" cy="833830"/>
            </a:xfrm>
            <a:prstGeom prst="homePlate">
              <a:avLst>
                <a:gd fmla="val 5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9"/>
            <p:cNvSpPr txBox="1"/>
            <p:nvPr/>
          </p:nvSpPr>
          <p:spPr>
            <a:xfrm>
              <a:off x="2133179" y="3249475"/>
              <a:ext cx="6605372" cy="8338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575" lIns="275750" spcFirstLastPara="1" rIns="90675" wrap="square" tIns="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b="0" i="0" lang="en-GB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Keeping track of the wear and tear of the bikes to schedule timely maintenance assuring the long life of the bike and reducing unnecessary breakdowns while in use.</a:t>
              </a:r>
              <a:endPara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1507807" y="3249475"/>
              <a:ext cx="833830" cy="833830"/>
            </a:xfrm>
            <a:prstGeom prst="ellipse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9"/>
            <p:cNvSpPr/>
            <p:nvPr/>
          </p:nvSpPr>
          <p:spPr>
            <a:xfrm rot="10800000">
              <a:off x="1924722" y="4332210"/>
              <a:ext cx="6813829" cy="833830"/>
            </a:xfrm>
            <a:prstGeom prst="homePlate">
              <a:avLst>
                <a:gd fmla="val 5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9"/>
            <p:cNvSpPr txBox="1"/>
            <p:nvPr/>
          </p:nvSpPr>
          <p:spPr>
            <a:xfrm>
              <a:off x="2133179" y="4332210"/>
              <a:ext cx="6605372" cy="8338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575" lIns="275750" spcFirstLastPara="1" rIns="90675" wrap="square" tIns="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b="0" i="0" lang="en-GB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Implementing data security for customer and payment details.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1507807" y="4332210"/>
              <a:ext cx="833830" cy="833830"/>
            </a:xfrm>
            <a:prstGeom prst="ellipse">
              <a:avLst/>
            </a:prstGeom>
            <a:blipFill rotWithShape="1">
              <a:blip r:embed="rId8">
                <a:alphaModFix/>
              </a:blip>
              <a:stretch>
                <a:fillRect b="0" l="-24998" r="-24998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628650" y="3133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Implemented Concepts</a:t>
            </a:r>
            <a:endParaRPr/>
          </a:p>
        </p:txBody>
      </p:sp>
      <p:pic>
        <p:nvPicPr>
          <p:cNvPr id="214" name="Google Shape;21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54871"/>
            <a:ext cx="1700815" cy="297695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1211125" y="143834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GB" sz="2800">
                <a:solidFill>
                  <a:schemeClr val="lt1"/>
                </a:solidFill>
              </a:rPr>
              <a:t>Database object creation</a:t>
            </a:r>
            <a:endParaRPr sz="28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GB" sz="2800">
                <a:solidFill>
                  <a:schemeClr val="lt1"/>
                </a:solidFill>
              </a:rPr>
              <a:t>Data security and privilege</a:t>
            </a:r>
            <a:endParaRPr sz="28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GB" sz="2800">
                <a:solidFill>
                  <a:schemeClr val="lt1"/>
                </a:solidFill>
              </a:rPr>
              <a:t>Stored procedures </a:t>
            </a:r>
            <a:endParaRPr sz="28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GB" sz="2800">
                <a:solidFill>
                  <a:schemeClr val="lt1"/>
                </a:solidFill>
              </a:rPr>
              <a:t>Functions</a:t>
            </a:r>
            <a:endParaRPr sz="28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GB" sz="2800">
                <a:solidFill>
                  <a:schemeClr val="lt1"/>
                </a:solidFill>
              </a:rPr>
              <a:t>Exception Handling</a:t>
            </a:r>
            <a:endParaRPr sz="28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GB" sz="2800">
                <a:solidFill>
                  <a:schemeClr val="lt1"/>
                </a:solidFill>
              </a:rPr>
              <a:t>Packages</a:t>
            </a:r>
            <a:endParaRPr sz="28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GB" sz="2800">
                <a:solidFill>
                  <a:schemeClr val="lt1"/>
                </a:solidFill>
              </a:rPr>
              <a:t>Views</a:t>
            </a:r>
            <a:endParaRPr sz="28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GB" sz="2800">
                <a:solidFill>
                  <a:schemeClr val="lt1"/>
                </a:solidFill>
              </a:rPr>
              <a:t>Reports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Reports - Graphs</a:t>
            </a:r>
            <a:endParaRPr/>
          </a:p>
        </p:txBody>
      </p:sp>
      <p:pic>
        <p:nvPicPr>
          <p:cNvPr id="221" name="Google Shape;22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54871"/>
            <a:ext cx="1700815" cy="2976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615" y="1268016"/>
            <a:ext cx="8096771" cy="26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Reports - Graphs</a:t>
            </a:r>
            <a:endParaRPr/>
          </a:p>
        </p:txBody>
      </p:sp>
      <p:pic>
        <p:nvPicPr>
          <p:cNvPr id="228" name="Google Shape;22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54871"/>
            <a:ext cx="1700815" cy="2976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250" y="1292624"/>
            <a:ext cx="8316712" cy="2769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Reports - Graphs</a:t>
            </a:r>
            <a:endParaRPr/>
          </a:p>
        </p:txBody>
      </p:sp>
      <p:pic>
        <p:nvPicPr>
          <p:cNvPr id="235" name="Google Shape;23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54871"/>
            <a:ext cx="1700815" cy="2976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454" y="1268207"/>
            <a:ext cx="7829090" cy="2607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