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13D92-17A0-48CF-8C54-F43CAC982888}" type="datetimeFigureOut">
              <a:rPr lang="en-US" smtClean="0"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8B067-F60B-401F-BD91-43442C12F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the attitude or inclination of a communicator through the contextual polarity of their speaking or writing.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8B067-F60B-401F-BD91-43442C12F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depression/comments/3dcod6/i_cut_myself_for_the_first_time_yesterday_im_s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Analyzing General Sentiment of Depression </a:t>
            </a:r>
            <a:r>
              <a:rPr lang="en-US" sz="4400" dirty="0" err="1" smtClean="0"/>
              <a:t>subreddit</a:t>
            </a:r>
            <a:r>
              <a:rPr lang="en-US" sz="4400" dirty="0" smtClean="0"/>
              <a:t> with Natural Language Processing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Trying to Predict and Prevent Suicide on </a:t>
            </a:r>
            <a:r>
              <a:rPr lang="en-US" dirty="0" err="1" smtClean="0"/>
              <a:t>Reddit</a:t>
            </a:r>
            <a:r>
              <a:rPr lang="en-US" dirty="0" smtClean="0"/>
              <a:t>(/r/depression)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Suicide and Depression(/r/depression)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Every 14 minutes, someone in this country commits suicide, and research on ways to reduce that grim statistic appears to be on a plateau. In other words, psychologists don't have much in the way of new ideas</a:t>
            </a:r>
            <a:r>
              <a:rPr lang="en-US" dirty="0" smtClean="0"/>
              <a:t>”… Neal Conan “Talk of the Nation” NPR Reporter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2800" dirty="0"/>
              <a:t>Why </a:t>
            </a:r>
            <a:r>
              <a:rPr lang="en-US" sz="2800" dirty="0" smtClean="0"/>
              <a:t>am I interested in this Topic?</a:t>
            </a:r>
            <a:endParaRPr lang="en-US" sz="2800" dirty="0"/>
          </a:p>
          <a:p>
            <a:pPr lvl="1"/>
            <a:r>
              <a:rPr lang="en-US" dirty="0"/>
              <a:t>I suffer from chronic depression.</a:t>
            </a:r>
          </a:p>
          <a:p>
            <a:pPr lvl="2"/>
            <a:r>
              <a:rPr lang="en-US" dirty="0"/>
              <a:t>I was hospitalized last December</a:t>
            </a:r>
          </a:p>
          <a:p>
            <a:pPr lvl="2"/>
            <a:r>
              <a:rPr lang="en-US" dirty="0"/>
              <a:t>I have suffered since Fall 2009</a:t>
            </a:r>
          </a:p>
          <a:p>
            <a:pPr lvl="2"/>
            <a:r>
              <a:rPr lang="en-US" dirty="0"/>
              <a:t>I receive medical </a:t>
            </a:r>
            <a:r>
              <a:rPr lang="en-US" dirty="0" smtClean="0"/>
              <a:t>treatment</a:t>
            </a:r>
          </a:p>
          <a:p>
            <a:pPr lvl="1"/>
            <a:r>
              <a:rPr lang="en-US" dirty="0" smtClean="0"/>
              <a:t>I saw others reaching out for support on </a:t>
            </a:r>
            <a:r>
              <a:rPr lang="en-US" dirty="0" err="1" smtClean="0"/>
              <a:t>Reddit</a:t>
            </a:r>
            <a:r>
              <a:rPr lang="en-US" dirty="0" smtClean="0"/>
              <a:t> and not getting appropriate responses</a:t>
            </a:r>
          </a:p>
          <a:p>
            <a:pPr lvl="2"/>
            <a:r>
              <a:rPr lang="en-US" dirty="0" smtClean="0">
                <a:hlinkClick r:id="rId2"/>
              </a:rPr>
              <a:t>I </a:t>
            </a:r>
            <a:r>
              <a:rPr lang="en-US" dirty="0">
                <a:hlinkClick r:id="rId2"/>
              </a:rPr>
              <a:t>cut myself for the first time yesterday. I'm so scared. Help</a:t>
            </a:r>
            <a:r>
              <a:rPr lang="en-US" dirty="0" smtClean="0">
                <a:hlinkClick r:id="rId2"/>
              </a:rPr>
              <a:t>.</a:t>
            </a:r>
            <a:endParaRPr lang="en-US" dirty="0" smtClean="0"/>
          </a:p>
          <a:p>
            <a:pPr lvl="3"/>
            <a:r>
              <a:rPr lang="en-US" sz="1100" dirty="0"/>
              <a:t>Just </a:t>
            </a:r>
            <a:r>
              <a:rPr lang="en-US" sz="1100" dirty="0" smtClean="0"/>
              <a:t>stop, I'm </a:t>
            </a:r>
            <a:r>
              <a:rPr lang="en-US" sz="1100" dirty="0"/>
              <a:t>serious. Don't do it. You want to do it? Don't. When was the last time you did it? Who </a:t>
            </a:r>
            <a:r>
              <a:rPr lang="en-US" sz="1100" dirty="0" smtClean="0"/>
              <a:t>cares? Just </a:t>
            </a:r>
            <a:r>
              <a:rPr lang="en-US" sz="1100" dirty="0"/>
              <a:t>push against the urge to do it, no matter how much you want to. You won't get into habit, because if you do, I will find you and hug you until you drop the blade and realize how much cutting </a:t>
            </a:r>
            <a:r>
              <a:rPr lang="en-US" sz="1100" b="1" dirty="0"/>
              <a:t>does not help</a:t>
            </a:r>
            <a:r>
              <a:rPr lang="en-US" sz="1100" dirty="0"/>
              <a:t>. Repeat: </a:t>
            </a:r>
            <a:r>
              <a:rPr lang="en-US" sz="1100" b="1" dirty="0"/>
              <a:t>DOES NOT HELP</a:t>
            </a:r>
            <a:r>
              <a:rPr lang="en-US" sz="1100" dirty="0"/>
              <a:t>.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 Classify sentiment of posts in /r/depression</a:t>
            </a:r>
          </a:p>
          <a:p>
            <a:pPr lvl="2"/>
            <a:r>
              <a:rPr lang="en-US" dirty="0" smtClean="0"/>
              <a:t>positive or negative</a:t>
            </a:r>
          </a:p>
          <a:p>
            <a:pPr lvl="2"/>
            <a:r>
              <a:rPr lang="en-US" dirty="0" smtClean="0"/>
              <a:t>Score 1 (</a:t>
            </a:r>
            <a:r>
              <a:rPr lang="en-US" dirty="0" err="1" smtClean="0"/>
              <a:t>pos</a:t>
            </a:r>
            <a:r>
              <a:rPr lang="en-US" dirty="0" smtClean="0"/>
              <a:t>) to -1 (</a:t>
            </a:r>
            <a:r>
              <a:rPr lang="en-US" dirty="0" err="1" smtClean="0"/>
              <a:t>neg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 Compare against scores against known suicide notes</a:t>
            </a:r>
          </a:p>
          <a:p>
            <a:pPr lvl="2"/>
            <a:r>
              <a:rPr lang="en-US" dirty="0" smtClean="0"/>
              <a:t>Official Annotated Corpus Requires a lengthy review process with Institutional Review Board Approval</a:t>
            </a:r>
          </a:p>
          <a:p>
            <a:pPr lvl="3"/>
            <a:r>
              <a:rPr lang="en-US" dirty="0" smtClean="0"/>
              <a:t>Privacy and research ethics</a:t>
            </a:r>
          </a:p>
          <a:p>
            <a:pPr lvl="2"/>
            <a:r>
              <a:rPr lang="en-US" dirty="0" smtClean="0"/>
              <a:t>Unofficial Suicide notes collected off the web</a:t>
            </a:r>
            <a:endParaRPr lang="en-US" dirty="0"/>
          </a:p>
          <a:p>
            <a:pPr lvl="3"/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Sentiment Analysis – gauge general sentiment of text</a:t>
            </a:r>
          </a:p>
          <a:p>
            <a:pPr lvl="1"/>
            <a:r>
              <a:rPr lang="en-US" sz="4000" dirty="0" smtClean="0"/>
              <a:t>Examples – can be mined from texts, tweets, blogs, social media, etc…</a:t>
            </a:r>
          </a:p>
          <a:p>
            <a:pPr lvl="2"/>
            <a:r>
              <a:rPr lang="en-US" sz="2900" dirty="0" smtClean="0"/>
              <a:t>Consumer </a:t>
            </a:r>
            <a:r>
              <a:rPr lang="en-US" sz="2900" dirty="0"/>
              <a:t>related </a:t>
            </a:r>
            <a:r>
              <a:rPr lang="en-US" sz="2900" dirty="0" smtClean="0"/>
              <a:t>businesses</a:t>
            </a:r>
          </a:p>
          <a:p>
            <a:pPr lvl="3"/>
            <a:r>
              <a:rPr lang="en-US" sz="2200" dirty="0" smtClean="0"/>
              <a:t>customer </a:t>
            </a:r>
            <a:r>
              <a:rPr lang="en-US" sz="2200" dirty="0"/>
              <a:t>product </a:t>
            </a:r>
            <a:r>
              <a:rPr lang="en-US" sz="2200" dirty="0" smtClean="0"/>
              <a:t>reviews, business intelligence, customer service, management </a:t>
            </a:r>
            <a:r>
              <a:rPr lang="en-US" sz="2200" dirty="0"/>
              <a:t>of brand </a:t>
            </a:r>
            <a:r>
              <a:rPr lang="en-US" sz="2200" dirty="0" smtClean="0"/>
              <a:t>reputation</a:t>
            </a:r>
          </a:p>
          <a:p>
            <a:pPr lvl="2"/>
            <a:r>
              <a:rPr lang="en-US" sz="3300" dirty="0" smtClean="0"/>
              <a:t>Political strategists</a:t>
            </a:r>
          </a:p>
          <a:p>
            <a:pPr lvl="3"/>
            <a:r>
              <a:rPr lang="en-US" sz="2200" dirty="0" smtClean="0"/>
              <a:t>gauge </a:t>
            </a:r>
            <a:r>
              <a:rPr lang="en-US" sz="2200" dirty="0"/>
              <a:t>public opinion on the </a:t>
            </a:r>
            <a:r>
              <a:rPr lang="en-US" sz="2200" dirty="0" smtClean="0"/>
              <a:t>Internet</a:t>
            </a:r>
            <a:endParaRPr lang="en-US" sz="2200" dirty="0"/>
          </a:p>
          <a:p>
            <a:pPr lvl="2"/>
            <a:r>
              <a:rPr lang="en-US" sz="2900" dirty="0" smtClean="0"/>
              <a:t>Obama </a:t>
            </a:r>
            <a:r>
              <a:rPr lang="en-US" sz="2900" dirty="0"/>
              <a:t>administration </a:t>
            </a:r>
            <a:endParaRPr lang="en-US" sz="2900" dirty="0" smtClean="0"/>
          </a:p>
          <a:p>
            <a:pPr lvl="3"/>
            <a:r>
              <a:rPr lang="en-US" sz="2200" dirty="0" smtClean="0"/>
              <a:t>predict </a:t>
            </a:r>
            <a:r>
              <a:rPr lang="en-US" sz="2200" dirty="0"/>
              <a:t>responses to campaign messages and policy </a:t>
            </a:r>
            <a:r>
              <a:rPr lang="en-US" sz="2200" dirty="0" smtClean="0"/>
              <a:t>announcements</a:t>
            </a:r>
          </a:p>
          <a:p>
            <a:pPr lvl="2"/>
            <a:endParaRPr lang="en-US" dirty="0" smtClean="0"/>
          </a:p>
          <a:p>
            <a:pPr lvl="1"/>
            <a:r>
              <a:rPr lang="en-US" sz="4200" dirty="0" smtClean="0"/>
              <a:t>Classifiers </a:t>
            </a:r>
            <a:r>
              <a:rPr lang="en-US" sz="3500" dirty="0" smtClean="0"/>
              <a:t>– Examine word usage and assign labels</a:t>
            </a:r>
          </a:p>
          <a:p>
            <a:pPr lvl="2"/>
            <a:r>
              <a:rPr lang="en-US" sz="2900" dirty="0" smtClean="0"/>
              <a:t>Binary Classifiers – decide between two labels</a:t>
            </a:r>
          </a:p>
          <a:p>
            <a:pPr lvl="3"/>
            <a:r>
              <a:rPr lang="en-US" sz="2300" dirty="0" smtClean="0"/>
              <a:t>Positive or Negative</a:t>
            </a:r>
          </a:p>
          <a:p>
            <a:pPr lvl="2"/>
            <a:r>
              <a:rPr lang="en-US" sz="2900" dirty="0" smtClean="0"/>
              <a:t>Multi-label Classifiers – assign more than one label</a:t>
            </a:r>
          </a:p>
          <a:p>
            <a:pPr lvl="2"/>
            <a:r>
              <a:rPr lang="en-US" sz="2900" dirty="0" smtClean="0"/>
              <a:t>Classification works by learning from labeled feature sets</a:t>
            </a:r>
          </a:p>
          <a:p>
            <a:pPr lvl="3"/>
            <a:r>
              <a:rPr lang="en-US" sz="2300" dirty="0" smtClean="0"/>
              <a:t>feature set – a “key : value” mapping of a feature name to feature value</a:t>
            </a:r>
          </a:p>
          <a:p>
            <a:pPr lvl="4"/>
            <a:r>
              <a:rPr lang="en-US" sz="2300" dirty="0" smtClean="0"/>
              <a:t>In text classification features names are words and values are “True”</a:t>
            </a:r>
          </a:p>
          <a:p>
            <a:pPr lvl="5"/>
            <a:r>
              <a:rPr lang="en-US" sz="2300" dirty="0" smtClean="0"/>
              <a:t>{‘Hello’: True}</a:t>
            </a:r>
          </a:p>
          <a:p>
            <a:pPr lvl="4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 descr="https://web.njit.edu/~da225/NetHelp/ImagesExt/image9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69" y="2884516"/>
            <a:ext cx="4470811" cy="329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IBM WATSON ALCHEMY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IBM Watson </a:t>
            </a:r>
            <a:r>
              <a:rPr lang="en-US" dirty="0" err="1" smtClean="0"/>
              <a:t>AlchemyAPI</a:t>
            </a:r>
            <a:r>
              <a:rPr lang="en-US" dirty="0" smtClean="0"/>
              <a:t> – uses Keyword spotting to classify text by affect categories based on the presence of unambiguous affect words.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appy, sad, afraid, bored</a:t>
            </a:r>
            <a:endParaRPr lang="en-US" dirty="0"/>
          </a:p>
        </p:txBody>
      </p:sp>
      <p:pic>
        <p:nvPicPr>
          <p:cNvPr id="2050" name="Picture 2" descr="Sentiment Analysis API by AlchemyAPI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876" y="2457238"/>
            <a:ext cx="50482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2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/r/Depression – Analyzed 458 posts</a:t>
            </a:r>
          </a:p>
          <a:p>
            <a:pPr lvl="1"/>
            <a:r>
              <a:rPr lang="en-US" dirty="0" smtClean="0"/>
              <a:t>Overall ---- sentiment, average Score</a:t>
            </a:r>
          </a:p>
          <a:p>
            <a:pPr lvl="1"/>
            <a:r>
              <a:rPr lang="en-US" dirty="0" smtClean="0"/>
              <a:t>21 positive, Average score = 0.238</a:t>
            </a:r>
          </a:p>
          <a:p>
            <a:pPr lvl="2"/>
            <a:r>
              <a:rPr lang="en-US" dirty="0"/>
              <a:t>['Today I Feel Fine.', '3', '0.409632', 'positive']</a:t>
            </a:r>
          </a:p>
          <a:p>
            <a:pPr lvl="2"/>
            <a:r>
              <a:rPr lang="en-US" dirty="0" smtClean="0"/>
              <a:t>[</a:t>
            </a:r>
            <a:r>
              <a:rPr lang="en-US" dirty="0"/>
              <a:t>'Worked out with a personal trainer today', '3', '0.363037', 'positive']</a:t>
            </a:r>
          </a:p>
          <a:p>
            <a:pPr lvl="2"/>
            <a:r>
              <a:rPr lang="en-US" dirty="0"/>
              <a:t>['Solid 8 days progress but feeling down again...', '2', '0.3863', 'positive']</a:t>
            </a:r>
          </a:p>
          <a:p>
            <a:pPr lvl="1"/>
            <a:r>
              <a:rPr lang="en-US" dirty="0" smtClean="0"/>
              <a:t>464 negative, Average score = -0.498</a:t>
            </a:r>
          </a:p>
          <a:p>
            <a:pPr lvl="2"/>
            <a:r>
              <a:rPr lang="en-US" dirty="0" smtClean="0"/>
              <a:t>[</a:t>
            </a:r>
            <a:r>
              <a:rPr lang="en-US" dirty="0"/>
              <a:t>'Alone my entire life ready to give up [20/M]', '1', '-0.87427', 'negative']</a:t>
            </a:r>
          </a:p>
          <a:p>
            <a:pPr lvl="2"/>
            <a:r>
              <a:rPr lang="en-US" dirty="0" smtClean="0"/>
              <a:t>["</a:t>
            </a:r>
            <a:r>
              <a:rPr lang="en-US" dirty="0"/>
              <a:t>What's wrong with me??? I feel like drowning, suffocating and idk why", '3', '-0.843522', 'negative']</a:t>
            </a:r>
          </a:p>
          <a:p>
            <a:pPr lvl="2"/>
            <a:r>
              <a:rPr lang="en-US" dirty="0"/>
              <a:t>['I feel like I am perpetually stuck, boxed into a corner, I just want to escape.', '1', '-0.836437', 'negative']</a:t>
            </a:r>
          </a:p>
          <a:p>
            <a:r>
              <a:rPr lang="en-US" dirty="0" smtClean="0"/>
              <a:t>Suicide Notes off the Web – Analyzed 25 notes</a:t>
            </a:r>
          </a:p>
          <a:p>
            <a:pPr lvl="1"/>
            <a:r>
              <a:rPr lang="en-US" dirty="0" smtClean="0"/>
              <a:t>Overall “Negative” sentiment, average Score = -0.16</a:t>
            </a:r>
          </a:p>
          <a:p>
            <a:pPr lvl="1"/>
            <a:r>
              <a:rPr lang="en-US" dirty="0" smtClean="0"/>
              <a:t>7 </a:t>
            </a:r>
            <a:r>
              <a:rPr lang="en-US" dirty="0"/>
              <a:t>positive, Average </a:t>
            </a:r>
            <a:r>
              <a:rPr lang="en-US" dirty="0" smtClean="0"/>
              <a:t>score = 0.174</a:t>
            </a:r>
            <a:endParaRPr lang="en-US" dirty="0"/>
          </a:p>
          <a:p>
            <a:pPr lvl="2"/>
            <a:r>
              <a:rPr lang="en-US" dirty="0"/>
              <a:t>'I thought how unpleasant it is to be locked out, and I thought how it is worse perhaps to be locked in. For you mom...the necklaces...For you, Nana &amp; Papa...</a:t>
            </a:r>
            <a:r>
              <a:rPr lang="en-US" dirty="0" err="1"/>
              <a:t>GingerSnaps</a:t>
            </a:r>
            <a:r>
              <a:rPr lang="en-US" dirty="0"/>
              <a:t>     (always reminds me of you)...For you Ingrid...The Happiness Project. And Dad...the Godiva chocolate truffles. I love you all...I'm sorry. I love you.'</a:t>
            </a:r>
          </a:p>
          <a:p>
            <a:pPr lvl="1"/>
            <a:r>
              <a:rPr lang="en-US" dirty="0" smtClean="0"/>
              <a:t>18 </a:t>
            </a:r>
            <a:r>
              <a:rPr lang="en-US" dirty="0"/>
              <a:t>negative, Average </a:t>
            </a:r>
            <a:r>
              <a:rPr lang="en-US" dirty="0" smtClean="0"/>
              <a:t>score = -0.289</a:t>
            </a:r>
            <a:endParaRPr lang="en-US" dirty="0"/>
          </a:p>
          <a:p>
            <a:pPr marL="384048" lvl="2" indent="0">
              <a:buNone/>
            </a:pPr>
            <a:r>
              <a:rPr lang="en-US" dirty="0"/>
              <a:t>Ask a guy who is </a:t>
            </a:r>
            <a:r>
              <a:rPr lang="en-US" dirty="0" err="1"/>
              <a:t>gonna</a:t>
            </a:r>
            <a:r>
              <a:rPr lang="en-US" dirty="0"/>
              <a:t> OD (again) tonight anything</a:t>
            </a:r>
          </a:p>
          <a:p>
            <a:pPr marL="384048" lvl="2" indent="0">
              <a:buNone/>
            </a:pPr>
            <a:r>
              <a:rPr lang="en-US" dirty="0"/>
              <a:t>To Whom It May Concern,</a:t>
            </a:r>
          </a:p>
          <a:p>
            <a:pPr marL="384048" lvl="2" indent="0">
              <a:buNone/>
            </a:pPr>
            <a:r>
              <a:rPr lang="en-US" dirty="0"/>
              <a:t>I am going to leave this for whoever stumbles across my bookmarks later on.</a:t>
            </a:r>
          </a:p>
          <a:p>
            <a:pPr marL="384048" lvl="2" indent="0">
              <a:buNone/>
            </a:pPr>
            <a:r>
              <a:rPr lang="en-US" dirty="0"/>
              <a:t>I hate myself and I hate living. I think that if someone who knows me reads this they will know who I am. So I will leave this unsigned. I am an a–hole. I have let everyone down and I feel as though I will never change or never improve. I am in love with a girl and I know that I am not good enough for her.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6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682</TotalTime>
  <Words>813</Words>
  <Application>Microsoft Office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Analyzing General Sentiment of Depression subreddit with Natural Language Processing</vt:lpstr>
      <vt:lpstr>Suicide and Depression(/r/depression)</vt:lpstr>
      <vt:lpstr>Objectives</vt:lpstr>
      <vt:lpstr>Terminology</vt:lpstr>
      <vt:lpstr>Methodology – IBM WATSON ALCHEMY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General Sentiment of Depression subreddit with Natural Language Processing</dc:title>
  <dc:creator>Microsoft account</dc:creator>
  <cp:lastModifiedBy>Microsoft account</cp:lastModifiedBy>
  <cp:revision>22</cp:revision>
  <dcterms:created xsi:type="dcterms:W3CDTF">2015-07-15T14:03:12Z</dcterms:created>
  <dcterms:modified xsi:type="dcterms:W3CDTF">2015-07-16T02:19:31Z</dcterms:modified>
</cp:coreProperties>
</file>