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embeddedFontLs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982133" y="457200"/>
            <a:ext cx="7704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982133" y="2667000"/>
            <a:ext cx="77046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9580" lvl="0" marL="4572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275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4335" lvl="2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5919" lvl="3" marL="1828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7504" lvl="4" marL="22860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7504" lvl="5" marL="2743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7504" lvl="6" marL="3200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7504" lvl="7" marL="3657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7504" lvl="8" marL="411480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7344328" y="6108173"/>
            <a:ext cx="8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1972647" y="6108173"/>
            <a:ext cx="531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258967" y="6108173"/>
            <a:ext cx="42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1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jennifervs.bio@gmail.com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143675" y="952650"/>
            <a:ext cx="75669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6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Data mining with clinical and genomic data</a:t>
            </a:r>
            <a:endParaRPr b="1" sz="6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CO" sz="2400">
                <a:latin typeface="Consolas"/>
                <a:ea typeface="Consolas"/>
                <a:cs typeface="Consolas"/>
                <a:sym typeface="Consolas"/>
              </a:rPr>
              <a:t>Jennifer Vélez Segura</a:t>
            </a:r>
            <a:r>
              <a:rPr lang="es-CO" sz="2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latin typeface="Consolas"/>
                <a:ea typeface="Consolas"/>
                <a:cs typeface="Consolas"/>
                <a:sym typeface="Consolas"/>
              </a:rPr>
              <a:t>Lic. Biología. Msc(C) Bioinformatics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latin typeface="Consolas"/>
                <a:ea typeface="Consolas"/>
                <a:cs typeface="Consolas"/>
                <a:sym typeface="Consolas"/>
              </a:rPr>
              <a:t> U. Nacional</a:t>
            </a:r>
            <a:endParaRPr b="1"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486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23859" r="22656" t="0"/>
          <a:stretch/>
        </p:blipFill>
        <p:spPr>
          <a:xfrm>
            <a:off x="0" y="0"/>
            <a:ext cx="104767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700" y="282250"/>
            <a:ext cx="8334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CO" sz="3600">
                <a:latin typeface="Oswald"/>
                <a:ea typeface="Oswald"/>
                <a:cs typeface="Oswald"/>
                <a:sym typeface="Oswald"/>
              </a:rPr>
              <a:t>Example database human clinical exome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069250"/>
            <a:ext cx="7757250" cy="3143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700" y="282250"/>
            <a:ext cx="79419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3600">
                <a:latin typeface="Oswald"/>
                <a:ea typeface="Oswald"/>
                <a:cs typeface="Oswald"/>
                <a:sym typeface="Oswald"/>
              </a:rPr>
              <a:t>Problem of data analysis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200" y="3864450"/>
            <a:ext cx="178117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5">
            <a:alphaModFix/>
          </a:blip>
          <a:srcRect b="0" l="10297" r="0" t="19627"/>
          <a:stretch/>
        </p:blipFill>
        <p:spPr>
          <a:xfrm>
            <a:off x="471700" y="1548600"/>
            <a:ext cx="4583124" cy="268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 rot="1884988">
            <a:off x="3104535" y="4069750"/>
            <a:ext cx="2676233" cy="1790655"/>
          </a:xfrm>
          <a:prstGeom prst="rightArrow">
            <a:avLst>
              <a:gd fmla="val 28397" name="adj1"/>
              <a:gd fmla="val 2929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700" y="282250"/>
            <a:ext cx="79419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3600">
                <a:latin typeface="Oswald"/>
                <a:ea typeface="Oswald"/>
                <a:cs typeface="Oswald"/>
                <a:sym typeface="Oswald"/>
              </a:rPr>
              <a:t>Problem of data analysis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500" y="4615875"/>
            <a:ext cx="2065950" cy="20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00" y="1531675"/>
            <a:ext cx="178117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4559" y="1918623"/>
            <a:ext cx="4406416" cy="20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2420475" y="2967125"/>
            <a:ext cx="1210200" cy="43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 rot="8100000">
            <a:off x="5423606" y="4619952"/>
            <a:ext cx="1733543" cy="4386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71700" y="282250"/>
            <a:ext cx="79419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600">
                <a:latin typeface="Oswald"/>
                <a:ea typeface="Oswald"/>
                <a:cs typeface="Oswald"/>
                <a:sym typeface="Oswald"/>
              </a:rPr>
              <a:t>Data mining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471700" y="1546400"/>
            <a:ext cx="7421400" cy="3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onsolas"/>
              <a:buAutoNum type="arabicPeriod"/>
            </a:pPr>
            <a:r>
              <a:rPr lang="es-CO" sz="28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s-CO" sz="2800">
                <a:latin typeface="Consolas"/>
                <a:ea typeface="Consolas"/>
                <a:cs typeface="Consolas"/>
                <a:sym typeface="Consolas"/>
              </a:rPr>
              <a:t>haracterization of the clinical history.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AutoNum type="arabicPeriod"/>
            </a:pPr>
            <a:r>
              <a:rPr lang="es-CO" sz="2800">
                <a:latin typeface="Consolas"/>
                <a:ea typeface="Consolas"/>
                <a:cs typeface="Consolas"/>
                <a:sym typeface="Consolas"/>
              </a:rPr>
              <a:t>Analysis with genomic data.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150" y="4174625"/>
            <a:ext cx="2811800" cy="21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0150" y="282250"/>
            <a:ext cx="79419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3600">
                <a:latin typeface="Oswald"/>
                <a:ea typeface="Oswald"/>
                <a:cs typeface="Oswald"/>
                <a:sym typeface="Oswald"/>
              </a:rPr>
              <a:t>Text mining clinical information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0" l="0" r="0" t="22881"/>
          <a:stretch/>
        </p:blipFill>
        <p:spPr>
          <a:xfrm>
            <a:off x="152400" y="2177851"/>
            <a:ext cx="7757250" cy="21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0150" y="282250"/>
            <a:ext cx="79419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3600">
                <a:latin typeface="Oswald"/>
                <a:ea typeface="Oswald"/>
                <a:cs typeface="Oswald"/>
                <a:sym typeface="Oswald"/>
              </a:rPr>
              <a:t>Text mining clinical information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4200" y="1390750"/>
            <a:ext cx="4980524" cy="24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375" y="3807525"/>
            <a:ext cx="1954252" cy="24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0150" y="282250"/>
            <a:ext cx="79419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3600">
                <a:latin typeface="Oswald"/>
                <a:ea typeface="Oswald"/>
                <a:cs typeface="Oswald"/>
                <a:sym typeface="Oswald"/>
              </a:rPr>
              <a:t>Text mining clinical information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00" y="2279825"/>
            <a:ext cx="4952700" cy="24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/>
        <p:spPr>
          <a:xfrm>
            <a:off x="5484450" y="4189450"/>
            <a:ext cx="188595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1701325" y="1528875"/>
            <a:ext cx="1648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nsolas"/>
                <a:ea typeface="Consolas"/>
                <a:cs typeface="Consolas"/>
                <a:sym typeface="Consolas"/>
              </a:rPr>
              <a:t>TF-IDF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0150" y="282250"/>
            <a:ext cx="79419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3600">
                <a:latin typeface="Oswald"/>
                <a:ea typeface="Oswald"/>
                <a:cs typeface="Oswald"/>
                <a:sym typeface="Oswald"/>
              </a:rPr>
              <a:t>Text mining clinical information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1264325" y="1546400"/>
            <a:ext cx="58641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nsolas"/>
                <a:ea typeface="Consolas"/>
                <a:cs typeface="Consolas"/>
                <a:sym typeface="Consolas"/>
              </a:rPr>
              <a:t>WARD  with cosine similarity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50" y="2983875"/>
            <a:ext cx="7757248" cy="208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0150" y="282250"/>
            <a:ext cx="79419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3600">
                <a:latin typeface="Oswald"/>
                <a:ea typeface="Oswald"/>
                <a:cs typeface="Oswald"/>
                <a:sym typeface="Oswald"/>
              </a:rPr>
              <a:t>Text mining clinical information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2809250" y="1113450"/>
            <a:ext cx="3089900" cy="61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1264325" y="1546400"/>
            <a:ext cx="58641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nsolas"/>
                <a:ea typeface="Consolas"/>
                <a:cs typeface="Consolas"/>
                <a:sym typeface="Consolas"/>
              </a:rPr>
              <a:t>WARD  with cosine similarity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20150" y="282250"/>
            <a:ext cx="79419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3600">
                <a:latin typeface="Oswald"/>
                <a:ea typeface="Oswald"/>
                <a:cs typeface="Oswald"/>
                <a:sym typeface="Oswald"/>
              </a:rPr>
              <a:t>Text mining clinical information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50" y="1648375"/>
            <a:ext cx="7451975" cy="38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46650" y="457200"/>
            <a:ext cx="7140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36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b="1" i="0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0" y="6499200"/>
            <a:ext cx="6432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00" y="1194200"/>
            <a:ext cx="7474139" cy="487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20150" y="282250"/>
            <a:ext cx="79419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3600">
                <a:latin typeface="Oswald"/>
                <a:ea typeface="Oswald"/>
                <a:cs typeface="Oswald"/>
                <a:sym typeface="Oswald"/>
              </a:rPr>
              <a:t>Text mining clinical information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00" y="1390750"/>
            <a:ext cx="3887375" cy="25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6225" y="3665450"/>
            <a:ext cx="2669275" cy="26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20150" y="282250"/>
            <a:ext cx="79419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3600">
                <a:latin typeface="Oswald"/>
                <a:ea typeface="Oswald"/>
                <a:cs typeface="Oswald"/>
                <a:sym typeface="Oswald"/>
              </a:rPr>
              <a:t>Text mining clinical information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188" y="1718550"/>
            <a:ext cx="3101199" cy="20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92125"/>
            <a:ext cx="4369125" cy="315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3925" y="3938425"/>
            <a:ext cx="3235725" cy="21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20150" y="282250"/>
            <a:ext cx="79419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3600">
                <a:latin typeface="Oswald"/>
                <a:ea typeface="Oswald"/>
                <a:cs typeface="Oswald"/>
                <a:sym typeface="Oswald"/>
              </a:rPr>
              <a:t>Text mining clinical information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425" y="4132125"/>
            <a:ext cx="3783162" cy="25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875" y="1447288"/>
            <a:ext cx="3400275" cy="22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9600" y="1319675"/>
            <a:ext cx="3490051" cy="2522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20150" y="282250"/>
            <a:ext cx="79419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3600">
                <a:latin typeface="Oswald"/>
                <a:ea typeface="Oswald"/>
                <a:cs typeface="Oswald"/>
                <a:sym typeface="Oswald"/>
              </a:rPr>
              <a:t>Data </a:t>
            </a:r>
            <a:r>
              <a:rPr b="1" lang="es-CO" sz="3600">
                <a:latin typeface="Oswald"/>
                <a:ea typeface="Oswald"/>
                <a:cs typeface="Oswald"/>
                <a:sym typeface="Oswald"/>
              </a:rPr>
              <a:t>mining human clinical exome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000" y="2104425"/>
            <a:ext cx="5793550" cy="32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2402925" y="2318150"/>
            <a:ext cx="40866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>
                <a:latin typeface="Oswald"/>
                <a:ea typeface="Oswald"/>
                <a:cs typeface="Oswald"/>
                <a:sym typeface="Oswald"/>
              </a:rPr>
              <a:t>Open App</a:t>
            </a:r>
            <a:endParaRPr sz="6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20150" y="282250"/>
            <a:ext cx="79419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3600">
                <a:latin typeface="Oswald"/>
                <a:ea typeface="Oswald"/>
                <a:cs typeface="Oswald"/>
                <a:sym typeface="Oswald"/>
              </a:rPr>
              <a:t>Data mining human clinical exome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237" y="1964100"/>
            <a:ext cx="3794025" cy="36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565300" y="2657400"/>
            <a:ext cx="7189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4800">
                <a:latin typeface="Consolas"/>
                <a:ea typeface="Consolas"/>
                <a:cs typeface="Consolas"/>
                <a:sym typeface="Consolas"/>
              </a:rPr>
              <a:t>Thanks</a:t>
            </a:r>
            <a:br>
              <a:rPr lang="es-CO" sz="4800">
                <a:latin typeface="Consolas"/>
                <a:ea typeface="Consolas"/>
                <a:cs typeface="Consolas"/>
                <a:sym typeface="Consolas"/>
              </a:rPr>
            </a:br>
            <a:r>
              <a:rPr lang="es-CO" sz="4800">
                <a:latin typeface="Consolas"/>
                <a:ea typeface="Consolas"/>
                <a:cs typeface="Consolas"/>
                <a:sym typeface="Consolas"/>
              </a:rPr>
              <a:t>Questions?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jennifervs.bio@gmail.com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latin typeface="Consolas"/>
                <a:ea typeface="Consolas"/>
                <a:cs typeface="Consolas"/>
                <a:sym typeface="Consolas"/>
              </a:rPr>
              <a:t>github jevelezse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359212" y="6195000"/>
            <a:ext cx="89505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46650" y="457200"/>
            <a:ext cx="7140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36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b="1" i="0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0" y="6499200"/>
            <a:ext cx="6432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600" y="1376725"/>
            <a:ext cx="7506041" cy="48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46650" y="457200"/>
            <a:ext cx="7140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s-CO" sz="36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b="1" i="0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0" y="6499200"/>
            <a:ext cx="6432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600" y="1446900"/>
            <a:ext cx="7506041" cy="48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46650" y="457200"/>
            <a:ext cx="7140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CO" sz="3600">
                <a:latin typeface="Oswald"/>
                <a:ea typeface="Oswald"/>
                <a:cs typeface="Oswald"/>
                <a:sym typeface="Oswald"/>
              </a:rPr>
              <a:t>Genomic data as Big Data</a:t>
            </a:r>
            <a:endParaRPr i="0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0" y="6499200"/>
            <a:ext cx="6432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150" y="1587225"/>
            <a:ext cx="4619850" cy="25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1615100" y="4738625"/>
            <a:ext cx="56478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onsolas"/>
                <a:ea typeface="Consolas"/>
                <a:cs typeface="Consolas"/>
                <a:sym typeface="Consolas"/>
              </a:rPr>
              <a:t>3.2  billion base pair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46650" y="457200"/>
            <a:ext cx="73827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CO" sz="3600">
                <a:latin typeface="Oswald"/>
                <a:ea typeface="Oswald"/>
                <a:cs typeface="Oswald"/>
                <a:sym typeface="Oswald"/>
              </a:rPr>
              <a:t>Genomic data as Big Data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0" y="6499200"/>
            <a:ext cx="6432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</a:rPr>
              <a:t>https://share.ambrygen.com/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100" y="2100875"/>
            <a:ext cx="3847800" cy="18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57250" y="4813450"/>
            <a:ext cx="78048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latin typeface="Consolas"/>
                <a:ea typeface="Consolas"/>
                <a:cs typeface="Consolas"/>
                <a:sym typeface="Consolas"/>
              </a:rPr>
              <a:t>3Vs: volume, variety, and velocity.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646650" y="457200"/>
            <a:ext cx="73827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CO" sz="3600">
                <a:latin typeface="Oswald"/>
                <a:ea typeface="Oswald"/>
                <a:cs typeface="Oswald"/>
                <a:sym typeface="Oswald"/>
              </a:rPr>
              <a:t>Genomic data as Big Data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646650" y="1787400"/>
            <a:ext cx="19134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Variety</a:t>
            </a:r>
            <a:r>
              <a:rPr lang="es-CO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972" y="2289775"/>
            <a:ext cx="4092825" cy="410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46650" y="457200"/>
            <a:ext cx="73827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CO" sz="3600">
                <a:latin typeface="Oswald"/>
                <a:ea typeface="Oswald"/>
                <a:cs typeface="Oswald"/>
                <a:sym typeface="Oswald"/>
              </a:rPr>
              <a:t>Genomic data as Big Data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0" y="6499200"/>
            <a:ext cx="6432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</a:rPr>
              <a:t>https://share.ambrygen.com/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646650" y="1524975"/>
            <a:ext cx="20139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Volume and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s-CO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elocity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350" y="2084800"/>
            <a:ext cx="4108350" cy="40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71700" y="282250"/>
            <a:ext cx="79419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CO" sz="3600">
                <a:latin typeface="Oswald"/>
                <a:ea typeface="Oswald"/>
                <a:cs typeface="Oswald"/>
                <a:sym typeface="Oswald"/>
              </a:rPr>
              <a:t>Genomic data as Big Data</a:t>
            </a:r>
            <a:endParaRPr b="1" sz="3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18789" r="18620" t="0"/>
          <a:stretch/>
        </p:blipFill>
        <p:spPr>
          <a:xfrm>
            <a:off x="8062050" y="0"/>
            <a:ext cx="1078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25" y="1875550"/>
            <a:ext cx="7757248" cy="355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