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9"/>
  </p:notesMasterIdLst>
  <p:handoutMasterIdLst>
    <p:handoutMasterId r:id="rId10"/>
  </p:handoutMasterIdLst>
  <p:sldIdLst>
    <p:sldId id="304" r:id="rId3"/>
    <p:sldId id="313" r:id="rId4"/>
    <p:sldId id="314" r:id="rId5"/>
    <p:sldId id="317" r:id="rId6"/>
    <p:sldId id="316" r:id="rId7"/>
    <p:sldId id="315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BC687-8120-D960-7A32-00AB4C46F799}" v="235" dt="2019-09-30T18:30:59.785"/>
    <p1510:client id="{131D6A3D-D1EE-24B1-94B2-9091DB0241C9}" v="406" dt="2019-03-10T22:58:36.034"/>
    <p1510:client id="{1DE2E6EE-0B1D-40F1-86A9-35E6E19069E9}" v="28" dt="2019-09-29T22:45:41.414"/>
    <p1510:client id="{3EE8A7FE-982F-AAE8-6940-72DA4E17F3BD}" v="313" dt="2019-09-30T17:57:10.752"/>
    <p1510:client id="{4E2FD0D8-5BCC-401A-99EA-7DD01813EDCA}" v="133" dt="2019-03-10T23:01:07.366"/>
    <p1510:client id="{4F50814F-2AEF-4FA8-B6A6-EDB931A0CB55}" v="579" dt="2019-09-29T23:26:49.113"/>
    <p1510:client id="{5A441D3B-BFE7-416A-8700-F784A18C4858}" v="396" dt="2019-09-29T23:02:24.182"/>
    <p1510:client id="{61F0CB78-423F-0214-3AAD-CE9E656E1713}" v="109" dt="2019-03-10T20:59:26.797"/>
    <p1510:client id="{659CC91D-C308-9A93-C545-B41BCF5D9051}" v="123" dt="2019-09-29T22:49:00.998"/>
    <p1510:client id="{96BF22D8-AAB8-478C-81D9-EC2038F82E74}" v="10" dt="2019-09-29T23:06:25.585"/>
    <p1510:client id="{97437FFC-7E30-4ACF-B980-3EEC98C7322B}" v="6" dt="2019-09-29T23:05:50.185"/>
    <p1510:client id="{A79408E7-6062-4FDF-AB46-0A79B2BABCEE}" v="115" dt="2019-03-10T23:04:47.080"/>
    <p1510:client id="{AE379C9D-2F5E-4E90-900A-C1A8003AC86C}" v="115" dt="2019-09-30T17:04:52.144"/>
    <p1510:client id="{D08BBDA4-8E95-144E-1F83-F9DEABF25F19}" v="323" dt="2019-09-29T23:05:04.690"/>
    <p1510:client id="{E9B56892-2A76-63C8-8178-B48D7F8E918D}" v="40" dt="2019-09-30T18:12:08.064"/>
    <p1510:client id="{EC3604F8-E9F9-7FCD-CE64-22DBBF9208FE}" v="16" dt="2019-03-10T22:39:48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FB70B13-DF14-40C1-8EB8-0FA1ED80FF3B}" type="datetimeFigureOut">
              <a:rPr lang="en-US" altLang="en-US"/>
              <a:pPr/>
              <a:t>9/30/2019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10F37DC-02FE-4A99-8DBA-7F78F84DF2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B332B60-5416-4D93-B04E-508A883A7874}" type="datetimeFigureOut">
              <a:rPr lang="en-US" altLang="en-US"/>
              <a:pPr/>
              <a:t>9/30/2019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58AC64E-6CFA-40CB-A65F-7708478E7D9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53235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919640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E8C1D4A4-E5C5-466B-BC15-00C5E95F4E64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035030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610029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852342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29120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4582114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959105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B9673A8B-6807-4A3E-AEDA-3A6E45728E55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14836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6745766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225905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11465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45955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09671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E760F819-A3C5-4DF7-9930-014D7FEED5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latin typeface="Arial"/>
            </a:endParaRPr>
          </a:p>
        </p:txBody>
      </p:sp>
      <p:pic>
        <p:nvPicPr>
          <p:cNvPr id="1030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DF174149-A020-4D66-9B9A-A7A3D49F967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MS PGothic" panose="020B0600070205080204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Arial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r>
              <a:rPr lang="en-US" altLang="en-US">
                <a:ea typeface="MS PGothic"/>
              </a:rPr>
              <a:t>ADCS Sensors/Requirements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defRPr/>
            </a:pPr>
            <a:r>
              <a:rPr lang="en-US">
                <a:ea typeface="ＭＳ Ｐゴシック"/>
              </a:rPr>
              <a:t>AA 236A – Spacecraft Design</a:t>
            </a:r>
          </a:p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>
                <a:ea typeface="ＭＳ Ｐゴシック"/>
              </a:rPr>
              <a:t>9/30/2019</a:t>
            </a:r>
            <a:endParaRPr lang="en-US">
              <a:ea typeface="ＭＳ Ｐゴシック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 vert="horz" lIns="0" tIns="45720" rIns="0" bIns="45720" rtlCol="0" anchor="t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bg2"/>
                </a:solidFill>
                <a:ea typeface="+mn-ea"/>
                <a:cs typeface="Arial"/>
              </a:rPr>
              <a:t>Flight Software/GNC Team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Requirements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AutoNum type="arabicPeriod"/>
            </a:pPr>
            <a:r>
              <a:rPr lang="en-US">
                <a:ea typeface="MS PGothic"/>
                <a:cs typeface="Arial"/>
              </a:rPr>
              <a:t>Pointing accuracy &lt;10 degrees (mission derived)</a:t>
            </a:r>
            <a:endParaRPr lang="en-US">
              <a:cs typeface="Arial"/>
            </a:endParaRPr>
          </a:p>
          <a:p>
            <a:pPr>
              <a:buAutoNum type="arabicPeriod"/>
            </a:pPr>
            <a:r>
              <a:rPr lang="en-US">
                <a:ea typeface="MS PGothic"/>
                <a:cs typeface="Arial"/>
              </a:rPr>
              <a:t>Navigation Requirements – How good does our knowledge have to be to achieve the mission requirement?</a:t>
            </a:r>
          </a:p>
          <a:p>
            <a:pPr>
              <a:buAutoNum type="arabicPeriod"/>
            </a:pPr>
            <a:r>
              <a:rPr lang="en-US">
                <a:ea typeface="MS PGothic"/>
                <a:cs typeface="Arial"/>
              </a:rPr>
              <a:t>Control Requirements</a:t>
            </a:r>
            <a:endParaRPr lang="en-US">
              <a:cs typeface="Arial"/>
            </a:endParaRPr>
          </a:p>
          <a:p>
            <a:pPr>
              <a:buAutoNum type="arabicPeriod"/>
            </a:pPr>
            <a:r>
              <a:rPr lang="en-US">
                <a:ea typeface="MS PGothic"/>
                <a:cs typeface="Arial"/>
              </a:rPr>
              <a:t>Software Requirements</a:t>
            </a:r>
            <a:endParaRPr lang="en-US" spc="20">
              <a:solidFill>
                <a:schemeClr val="tx1"/>
              </a:solidFill>
              <a:cs typeface="Arial"/>
            </a:endParaRPr>
          </a:p>
          <a:p>
            <a:pPr>
              <a:buAutoNum type="arabicPeriod"/>
            </a:pPr>
            <a:r>
              <a:rPr lang="en-US">
                <a:solidFill>
                  <a:srgbClr val="000000"/>
                </a:solidFill>
                <a:ea typeface="MS PGothic"/>
                <a:cs typeface="Arial"/>
              </a:rPr>
              <a:t>Sensor Requirements</a:t>
            </a:r>
          </a:p>
          <a:p>
            <a:pPr>
              <a:buFont typeface="Wingdings" panose="05000000000000000000" pitchFamily="2" charset="2"/>
              <a:buAutoNum type="arabicPeriod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569595" lvl="2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Components Survey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endParaRPr lang="en-US">
              <a:cs typeface="Arial"/>
            </a:endParaRPr>
          </a:p>
          <a:p>
            <a:pPr>
              <a:buAutoNum type="arabicPeriod"/>
            </a:pPr>
            <a:endParaRPr lang="en-US" spc="20">
              <a:solidFill>
                <a:schemeClr val="tx1"/>
              </a:solidFill>
              <a:cs typeface="Arial"/>
            </a:endParaRPr>
          </a:p>
          <a:p>
            <a:pPr marL="569595" lvl="2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A87CB3-2202-40C4-A271-ACEB2B74F5D9}"/>
              </a:ext>
            </a:extLst>
          </p:cNvPr>
          <p:cNvSpPr txBox="1">
            <a:spLocks/>
          </p:cNvSpPr>
          <p:nvPr/>
        </p:nvSpPr>
        <p:spPr>
          <a:xfrm>
            <a:off x="1108078" y="1363980"/>
            <a:ext cx="7700963" cy="501205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5000000000000000000" pitchFamily="2" charset="2"/>
              <a:buChar char="•"/>
            </a:pPr>
            <a:r>
              <a:rPr lang="en-US" sz="1800">
                <a:ea typeface="MS PGothic"/>
                <a:cs typeface="Arial"/>
              </a:rPr>
              <a:t>Sensors surveyed:</a:t>
            </a:r>
            <a:endParaRPr lang="en-US" sz="1800">
              <a:cs typeface="Arial"/>
            </a:endParaRPr>
          </a:p>
          <a:p>
            <a:pPr marL="569595" lvl="2">
              <a:buAutoNum type="arabicPeriod"/>
            </a:pPr>
            <a:r>
              <a:rPr lang="en-US" sz="1800">
                <a:ea typeface="MS PGothic"/>
                <a:cs typeface="Arial"/>
              </a:rPr>
              <a:t>Sun Sensors</a:t>
            </a:r>
            <a:endParaRPr lang="en-US" sz="1800">
              <a:cs typeface="Arial"/>
            </a:endParaRPr>
          </a:p>
          <a:p>
            <a:pPr marL="569595" lvl="2">
              <a:buAutoNum type="arabicPeriod"/>
            </a:pPr>
            <a:r>
              <a:rPr lang="en-US" sz="1800">
                <a:ea typeface="MS PGothic"/>
                <a:cs typeface="Arial"/>
              </a:rPr>
              <a:t>Magnetometers</a:t>
            </a:r>
          </a:p>
          <a:p>
            <a:pPr marL="569595" lvl="2">
              <a:buAutoNum type="arabicPeriod"/>
            </a:pPr>
            <a:r>
              <a:rPr lang="en-US" sz="1800">
                <a:ea typeface="MS PGothic"/>
                <a:cs typeface="Arial"/>
              </a:rPr>
              <a:t>Gyroscopes</a:t>
            </a:r>
            <a:endParaRPr lang="en-US" sz="1800">
              <a:cs typeface="Arial"/>
            </a:endParaRPr>
          </a:p>
          <a:p>
            <a:pPr marL="569595" lvl="2">
              <a:buAutoNum type="arabicPeriod"/>
            </a:pPr>
            <a:r>
              <a:rPr lang="en-US" sz="1800">
                <a:ea typeface="MS PGothic"/>
                <a:cs typeface="Arial"/>
              </a:rPr>
              <a:t>IMUs</a:t>
            </a:r>
            <a:endParaRPr lang="en-US" sz="1800">
              <a:cs typeface="Arial"/>
            </a:endParaRPr>
          </a:p>
          <a:p>
            <a:pPr marL="569595" lvl="2">
              <a:buAutoNum type="arabicPeriod"/>
            </a:pPr>
            <a:r>
              <a:rPr lang="en-US" sz="1800">
                <a:ea typeface="MS PGothic"/>
                <a:cs typeface="Arial"/>
              </a:rPr>
              <a:t>Star Trackers</a:t>
            </a:r>
            <a:endParaRPr lang="en-US" sz="1800">
              <a:cs typeface="Arial"/>
            </a:endParaRPr>
          </a:p>
          <a:p>
            <a:pPr marL="569595" lvl="2">
              <a:buAutoNum type="arabicPeriod"/>
            </a:pPr>
            <a:r>
              <a:rPr lang="en-US" sz="1800">
                <a:ea typeface="MS PGothic"/>
                <a:cs typeface="Arial"/>
              </a:rPr>
              <a:t>Earth Limb Sensors</a:t>
            </a:r>
            <a:br>
              <a:rPr lang="en-US" sz="1800">
                <a:ea typeface="MS PGothic"/>
                <a:cs typeface="Arial"/>
              </a:rPr>
            </a:br>
            <a:endParaRPr lang="en-US" sz="1800">
              <a:cs typeface="Arial"/>
            </a:endParaRPr>
          </a:p>
          <a:p>
            <a:pPr marL="406400" lvl="1" indent="-342900"/>
            <a:r>
              <a:rPr lang="en-US" sz="1800">
                <a:solidFill>
                  <a:schemeClr val="tx1"/>
                </a:solidFill>
                <a:ea typeface="MS PGothic"/>
                <a:cs typeface="Arial"/>
              </a:rPr>
              <a:t>The two-unit vector question (for filter initialization)</a:t>
            </a:r>
            <a:endParaRPr lang="en-US" sz="1800">
              <a:solidFill>
                <a:schemeClr val="tx1"/>
              </a:solidFill>
              <a:cs typeface="Arial"/>
            </a:endParaRPr>
          </a:p>
          <a:p>
            <a:pPr marL="569595" lvl="2">
              <a:buAutoNum type="arabicPeriod"/>
            </a:pPr>
            <a:r>
              <a:rPr lang="en-US" sz="1800">
                <a:ea typeface="MS PGothic"/>
                <a:cs typeface="Arial"/>
              </a:rPr>
              <a:t>Sun sensor</a:t>
            </a:r>
            <a:endParaRPr lang="en-US" sz="1800">
              <a:cs typeface="Arial"/>
            </a:endParaRPr>
          </a:p>
          <a:p>
            <a:pPr marL="569595" lvl="2">
              <a:buAutoNum type="arabicPeriod"/>
            </a:pPr>
            <a:r>
              <a:rPr lang="en-US" sz="1800">
                <a:ea typeface="MS PGothic"/>
                <a:cs typeface="Arial"/>
              </a:rPr>
              <a:t>Limb sensor</a:t>
            </a:r>
            <a:endParaRPr lang="en-US" sz="1800">
              <a:cs typeface="Arial"/>
            </a:endParaRPr>
          </a:p>
          <a:p>
            <a:pPr marL="569595" lvl="2">
              <a:buAutoNum type="arabicPeriod"/>
            </a:pPr>
            <a:r>
              <a:rPr lang="en-US" sz="1800">
                <a:ea typeface="MS PGothic"/>
                <a:cs typeface="Arial"/>
              </a:rPr>
              <a:t>Magnetometer</a:t>
            </a:r>
            <a:endParaRPr lang="en-US" sz="1800">
              <a:cs typeface="Arial"/>
            </a:endParaRPr>
          </a:p>
          <a:p>
            <a:pPr marL="569595" lvl="2">
              <a:buAutoNum type="arabicPeriod"/>
            </a:pPr>
            <a:r>
              <a:rPr lang="en-US" sz="1800">
                <a:ea typeface="MS PGothic"/>
                <a:cs typeface="Arial"/>
              </a:rPr>
              <a:t>Nadir Sensor</a:t>
            </a:r>
            <a:endParaRPr lang="en-US" sz="1800">
              <a:cs typeface="Arial"/>
            </a:endParaRPr>
          </a:p>
          <a:p>
            <a:pPr lvl="1">
              <a:buFont typeface="Wingdings" panose="05000000000000000000" pitchFamily="2" charset="2"/>
              <a:buAutoNum type="arabicPeriod"/>
            </a:pPr>
            <a:endParaRPr lang="en-US" sz="1800"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 marL="569595" lvl="2">
              <a:buFont typeface="Arial"/>
              <a:buChar char="•"/>
            </a:pPr>
            <a:endParaRPr lang="en-US" sz="1800">
              <a:cs typeface="Arial"/>
            </a:endParaRPr>
          </a:p>
          <a:p>
            <a:endParaRPr lang="en-US" sz="180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32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A circuit board&#10;&#10;Description generated with high confidence">
            <a:extLst>
              <a:ext uri="{FF2B5EF4-FFF2-40B4-BE49-F238E27FC236}">
                <a16:creationId xmlns:a16="http://schemas.microsoft.com/office/drawing/2014/main" id="{0EC10C05-8C45-43C3-825B-4CB14B3D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0" y="1212733"/>
            <a:ext cx="2743200" cy="19941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Components Survey Results – Champions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endParaRPr lang="en-US">
              <a:cs typeface="Arial"/>
            </a:endParaRPr>
          </a:p>
          <a:p>
            <a:pPr>
              <a:buAutoNum type="arabicPeriod"/>
            </a:pPr>
            <a:endParaRPr lang="en-US" spc="20">
              <a:solidFill>
                <a:schemeClr val="tx1"/>
              </a:solidFill>
              <a:cs typeface="Arial"/>
            </a:endParaRPr>
          </a:p>
          <a:p>
            <a:pPr marL="569595" lvl="2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A87CB3-2202-40C4-A271-ACEB2B74F5D9}"/>
              </a:ext>
            </a:extLst>
          </p:cNvPr>
          <p:cNvSpPr txBox="1">
            <a:spLocks/>
          </p:cNvSpPr>
          <p:nvPr/>
        </p:nvSpPr>
        <p:spPr>
          <a:xfrm>
            <a:off x="1108078" y="1363980"/>
            <a:ext cx="7700963" cy="501205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MS PGothic" panose="020B0600070205080204" pitchFamily="34" charset="-128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charset="0"/>
              <a:buChar char="›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charset="0"/>
              <a:buChar char="–"/>
              <a:defRPr kern="120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b="1" err="1">
                <a:solidFill>
                  <a:srgbClr val="000000"/>
                </a:solidFill>
                <a:ea typeface="MS PGothic"/>
                <a:cs typeface="Arial"/>
              </a:rPr>
              <a:t>VectorNav</a:t>
            </a:r>
            <a:r>
              <a:rPr lang="en-US" sz="1800" b="1">
                <a:solidFill>
                  <a:srgbClr val="000000"/>
                </a:solidFill>
                <a:ea typeface="MS PGothic"/>
                <a:cs typeface="Arial"/>
              </a:rPr>
              <a:t> VN-100 Inertial Measurement Unit</a:t>
            </a:r>
            <a:endParaRPr lang="en-US" b="1"/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sz="1800">
                <a:solidFill>
                  <a:srgbClr val="000000"/>
                </a:solidFill>
                <a:ea typeface="MS PGothic"/>
                <a:cs typeface="Arial"/>
              </a:rPr>
              <a:t>3-axis accelerometer, gyro, magnetometer</a:t>
            </a:r>
            <a:endParaRPr lang="en-US" sz="180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sz="1800">
                <a:ea typeface="MS PGothic"/>
                <a:cs typeface="Arial"/>
              </a:rPr>
              <a:t>22 x 24 x 3 mm</a:t>
            </a:r>
            <a:endParaRPr lang="en-US" sz="1800">
              <a:solidFill>
                <a:srgbClr val="000000"/>
              </a:solidFill>
              <a:ea typeface="MS PGothic"/>
              <a:cs typeface="Arial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r>
              <a:rPr lang="en-US" sz="1800">
                <a:solidFill>
                  <a:srgbClr val="000000"/>
                </a:solidFill>
                <a:ea typeface="MS PGothic"/>
                <a:cs typeface="Arial"/>
              </a:rPr>
              <a:t>$500 (+$300 for thermal calibration)</a:t>
            </a:r>
            <a:endParaRPr lang="en-US" sz="180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 marL="0" indent="0"/>
            <a:endParaRPr lang="en-US" sz="1800" b="1">
              <a:solidFill>
                <a:srgbClr val="000000"/>
              </a:solidFill>
              <a:ea typeface="MS PGothic"/>
              <a:cs typeface="Arial"/>
            </a:endParaRPr>
          </a:p>
          <a:p>
            <a:pPr marL="0" indent="0"/>
            <a:r>
              <a:rPr lang="en-US" sz="1800" b="1">
                <a:solidFill>
                  <a:srgbClr val="000000"/>
                </a:solidFill>
                <a:ea typeface="MS PGothic"/>
                <a:cs typeface="Arial"/>
              </a:rPr>
              <a:t>AMA MAI CubeSat Sun Sensor</a:t>
            </a:r>
            <a:endParaRPr lang="en-US" sz="1800" b="1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800">
                <a:ea typeface="MS PGothic"/>
                <a:cs typeface="Arial"/>
              </a:rPr>
              <a:t>28 x 17 x 2 mm</a:t>
            </a:r>
          </a:p>
          <a:p>
            <a:pPr marL="285750" indent="-285750">
              <a:buFont typeface="Arial,Sans-Serif"/>
              <a:buChar char="•"/>
            </a:pPr>
            <a:r>
              <a:rPr lang="en-US" sz="1800">
                <a:solidFill>
                  <a:srgbClr val="000000"/>
                </a:solidFill>
                <a:ea typeface="MS PGothic"/>
                <a:cs typeface="Arial"/>
              </a:rPr>
              <a:t>Price not listed</a:t>
            </a:r>
            <a:endParaRPr lang="en-US">
              <a:ea typeface="MS PGothic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 sz="1800">
              <a:solidFill>
                <a:srgbClr val="000000"/>
              </a:solidFill>
              <a:cs typeface="Arial"/>
            </a:endParaRPr>
          </a:p>
          <a:p>
            <a:pPr marL="569595" lvl="2">
              <a:buFont typeface="Arial"/>
              <a:buChar char="•"/>
            </a:pPr>
            <a:endParaRPr lang="en-US" sz="1800">
              <a:cs typeface="Arial"/>
            </a:endParaRPr>
          </a:p>
          <a:p>
            <a:endParaRPr lang="en-US" sz="1800">
              <a:solidFill>
                <a:srgbClr val="000000"/>
              </a:solidFill>
              <a:cs typeface="Arial"/>
            </a:endParaRPr>
          </a:p>
        </p:txBody>
      </p:sp>
      <p:pic>
        <p:nvPicPr>
          <p:cNvPr id="9" name="Picture 9" descr="A circuit board&#10;&#10;Description generated with very high confidence">
            <a:extLst>
              <a:ext uri="{FF2B5EF4-FFF2-40B4-BE49-F238E27FC236}">
                <a16:creationId xmlns:a16="http://schemas.microsoft.com/office/drawing/2014/main" id="{5CEF066C-2FA0-4940-908B-E437A5E72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550" y="3714144"/>
            <a:ext cx="2273300" cy="142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5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Questions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lvl="1"/>
            <a:r>
              <a:rPr lang="en-US" spc="20">
                <a:solidFill>
                  <a:srgbClr val="000000"/>
                </a:solidFill>
                <a:ea typeface="MS PGothic"/>
                <a:cs typeface="Arial"/>
              </a:rPr>
              <a:t>What's the overall budget for the mission?</a:t>
            </a:r>
          </a:p>
          <a:p>
            <a:pPr lvl="1"/>
            <a:r>
              <a:rPr lang="en-US" spc="20">
                <a:solidFill>
                  <a:srgbClr val="000000"/>
                </a:solidFill>
                <a:ea typeface="MS PGothic"/>
                <a:cs typeface="Arial"/>
              </a:rPr>
              <a:t>Is there a requirement for rad hardening for sensors?</a:t>
            </a:r>
          </a:p>
          <a:p>
            <a:pPr marL="569595" lvl="2"/>
            <a:r>
              <a:rPr lang="en-US" spc="20">
                <a:solidFill>
                  <a:srgbClr val="000000"/>
                </a:solidFill>
                <a:ea typeface="MS PGothic"/>
                <a:cs typeface="Arial"/>
              </a:rPr>
              <a:t>We have found cheap MEMS gyros but not sure if we can use them because they aren't rad hardened.</a:t>
            </a:r>
          </a:p>
          <a:p>
            <a:pPr lvl="1"/>
            <a:r>
              <a:rPr lang="en-US" spc="20">
                <a:solidFill>
                  <a:srgbClr val="000000"/>
                </a:solidFill>
                <a:ea typeface="MS PGothic"/>
                <a:cs typeface="Arial"/>
              </a:rPr>
              <a:t>What is the length of the mission?</a:t>
            </a:r>
          </a:p>
          <a:p>
            <a:pPr lvl="1"/>
            <a:r>
              <a:rPr lang="en-US" spc="20">
                <a:solidFill>
                  <a:srgbClr val="000000"/>
                </a:solidFill>
                <a:ea typeface="MS PGothic"/>
                <a:cs typeface="Arial"/>
              </a:rPr>
              <a:t>What are the requirements for orbit determination?</a:t>
            </a:r>
          </a:p>
          <a:p>
            <a:pPr marL="569595" lvl="2"/>
            <a:r>
              <a:rPr lang="en-US" spc="20">
                <a:solidFill>
                  <a:srgbClr val="000000"/>
                </a:solidFill>
                <a:ea typeface="MS PGothic"/>
                <a:cs typeface="Arial"/>
              </a:rPr>
              <a:t>Will we have/need a GPS receiver?</a:t>
            </a:r>
          </a:p>
          <a:p>
            <a:pPr lvl="1"/>
            <a:r>
              <a:rPr lang="en-US" spc="20">
                <a:solidFill>
                  <a:srgbClr val="000000"/>
                </a:solidFill>
                <a:ea typeface="MS PGothic"/>
                <a:cs typeface="Arial"/>
              </a:rPr>
              <a:t>Coupled power/control problem?</a:t>
            </a:r>
          </a:p>
          <a:p>
            <a:pPr lvl="1"/>
            <a:r>
              <a:rPr lang="en-US" spc="20">
                <a:solidFill>
                  <a:srgbClr val="000000"/>
                </a:solidFill>
                <a:ea typeface="MS PGothic"/>
                <a:cs typeface="Arial"/>
              </a:rPr>
              <a:t>Where does the FSW end and firmware begin?</a:t>
            </a:r>
            <a:endParaRPr lang="en-US" spc="20">
              <a:solidFill>
                <a:srgbClr val="000000"/>
              </a:solidFill>
              <a:ea typeface="MS PGothic"/>
            </a:endParaRPr>
          </a:p>
          <a:p>
            <a:pPr marL="569595" lvl="2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MS PGothic"/>
                <a:cs typeface="Arial"/>
              </a:rPr>
              <a:t>Review of attitude dynamics, filtering methods, and attitude control</a:t>
            </a:r>
            <a:endParaRPr lang="en-US"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MS PGothic"/>
                <a:cs typeface="Arial"/>
              </a:rPr>
              <a:t>Build deeper familiarity with the magnetorquer-only control algorithm</a:t>
            </a:r>
          </a:p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MS PGothic"/>
                <a:cs typeface="Arial"/>
              </a:rPr>
              <a:t>Architect the flight and testing software</a:t>
            </a:r>
            <a:endParaRPr lang="en-US" spc="20">
              <a:solidFill>
                <a:schemeClr val="tx1"/>
              </a:solidFill>
              <a:cs typeface="Arial"/>
            </a:endParaRPr>
          </a:p>
          <a:p>
            <a:pPr marL="569595" lvl="2">
              <a:buFont typeface="Arial" panose="05000000000000000000" pitchFamily="2" charset="2"/>
              <a:buChar char="•"/>
            </a:pPr>
            <a:endParaRPr lang="en-US" spc="20">
              <a:solidFill>
                <a:srgbClr val="000000"/>
              </a:solidFill>
              <a:cs typeface="Arial"/>
            </a:endParaRPr>
          </a:p>
          <a:p>
            <a:pPr marL="569595" lvl="2">
              <a:buFont typeface="Arial" panose="05000000000000000000" pitchFamily="2" charset="2"/>
              <a:buChar char="•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>
              <a:buFont typeface="Wingdings" panose="05000000000000000000" pitchFamily="2" charset="2"/>
              <a:buAutoNum type="arabicPeriod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569595" lvl="2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230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SU_Preso_4x3_v7</Template>
  <Application>Microsoft Office PowerPoint</Application>
  <PresentationFormat>On-screen Show (4:3)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SU_Preso_4x3_v6</vt:lpstr>
      <vt:lpstr>SU_Template_TopBar</vt:lpstr>
      <vt:lpstr>ADCS Sensors/Requirements</vt:lpstr>
      <vt:lpstr>Requirements Overview</vt:lpstr>
      <vt:lpstr>Components Survey Summary</vt:lpstr>
      <vt:lpstr>Components Survey Results – Champions</vt:lpstr>
      <vt:lpstr>Questions Summary</vt:lpstr>
      <vt:lpstr>Next Steps</vt:lpstr>
    </vt:vector>
  </TitlesOfParts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Guidelines</dc:title>
  <dc:creator>Jayden Zundel</dc:creator>
  <dc:description>2012 PowerPoint template redesign</dc:description>
  <cp:revision>1</cp:revision>
  <dcterms:created xsi:type="dcterms:W3CDTF">2019-02-04T23:25:39Z</dcterms:created>
  <dcterms:modified xsi:type="dcterms:W3CDTF">2019-09-30T22:16:50Z</dcterms:modified>
</cp:coreProperties>
</file>