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Slab"/>
      <p:regular r:id="rId21"/>
      <p:bold r:id="rId22"/>
    </p:embeddedFont>
    <p:embeddedFont>
      <p:font typeface="Chiv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Chivo-bold.fntdata"/><Relationship Id="rId23" Type="http://schemas.openxmlformats.org/officeDocument/2006/relationships/font" Target="fonts/Chiv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hivo-boldItalic.fntdata"/><Relationship Id="rId25" Type="http://schemas.openxmlformats.org/officeDocument/2006/relationships/font" Target="fonts/Chiv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0173cc724_3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0173cc724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0173cc724_3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0173cc724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0173cc724_3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0173cc724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call yourself a data scientist, science implies creat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eba7bd88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eba7bd88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0173cc724_3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0173cc724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ea30c1560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ea30c15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0173cc724_3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0173cc724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ea30c156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ea30c15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fdd5fe42a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fdd5fe4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0173cc724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0173cc72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 and scones! If I tell you that ⅔ of the people who come to the coffee shop and order tea, and 1/2 of those who order tea also order a scone, how many people order tea and scones? Well, the order of information doesn’t matter. I could have told you how many people order scones (5/12) first and then the number who also order tea (⅘), and you would have worked out the exact same quantity. That is all Bayes theorem 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reason it’s so useful is that for some directions, probability is intuitive and easy to calculate. However, going backwards can be hazy and difficult for humans to intuit. Bayes theorem gives us a mathematical tool we can use to work out the probabilities when our intuition fails.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04c479913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04c4799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04c479913_2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04c47991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04c479913_2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04c479913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ea30c1560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ea30c156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p:spPr>
        <p:txBody>
          <a:bodyPr anchorCtr="0" anchor="t" bIns="0" lIns="0" spcFirstLastPara="1" rIns="0" wrap="square" tIns="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123"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p:spPr>
        <p:txBody>
          <a:bodyPr anchorCtr="0" anchor="t" bIns="0" lIns="0" spcFirstLastPara="1" rIns="0" wrap="square" tIns="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4"/>
          <p:cNvSpPr txBox="1"/>
          <p:nvPr>
            <p:ph idx="1" type="body"/>
          </p:nvPr>
        </p:nvSpPr>
        <p:spPr>
          <a:xfrm>
            <a:off x="1006900" y="677700"/>
            <a:ext cx="4936800" cy="3409800"/>
          </a:xfrm>
          <a:prstGeom prst="rect">
            <a:avLst/>
          </a:prstGeom>
        </p:spPr>
        <p:txBody>
          <a:bodyPr anchorCtr="0" anchor="t" bIns="0" lIns="0" spcFirstLastPara="1" rIns="0" wrap="square" tIns="0">
            <a:noAutofit/>
          </a:bodyPr>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0"/>
              </a:spcBef>
              <a:spcAft>
                <a:spcPts val="0"/>
              </a:spcAft>
              <a:buClr>
                <a:srgbClr val="FFFFFF"/>
              </a:buClr>
              <a:buSzPts val="3000"/>
              <a:buChar char="▰"/>
              <a:defRPr sz="3000">
                <a:solidFill>
                  <a:srgbClr val="FFFFFF"/>
                </a:solidFill>
              </a:defRPr>
            </a:lvl2pPr>
            <a:lvl3pPr indent="-419100" lvl="2" marL="1371600" rtl="0">
              <a:spcBef>
                <a:spcPts val="0"/>
              </a:spcBef>
              <a:spcAft>
                <a:spcPts val="0"/>
              </a:spcAft>
              <a:buClr>
                <a:srgbClr val="FFFFFF"/>
              </a:buClr>
              <a:buSzPts val="3000"/>
              <a:buChar char="▰"/>
              <a:defRPr sz="3000">
                <a:solidFill>
                  <a:srgbClr val="FFFFFF"/>
                </a:solidFill>
              </a:defRPr>
            </a:lvl3pPr>
            <a:lvl4pPr indent="-419100" lvl="3" marL="1828800" rtl="0">
              <a:spcBef>
                <a:spcPts val="0"/>
              </a:spcBef>
              <a:spcAft>
                <a:spcPts val="0"/>
              </a:spcAft>
              <a:buClr>
                <a:srgbClr val="FFFFFF"/>
              </a:buClr>
              <a:buSzPts val="3000"/>
              <a:buChar char="▰"/>
              <a:defRPr sz="3000">
                <a:solidFill>
                  <a:srgbClr val="FFFFFF"/>
                </a:solidFill>
              </a:defRPr>
            </a:lvl4pPr>
            <a:lvl5pPr indent="-419100" lvl="4" marL="2286000" rtl="0">
              <a:spcBef>
                <a:spcPts val="0"/>
              </a:spcBef>
              <a:spcAft>
                <a:spcPts val="0"/>
              </a:spcAft>
              <a:buClr>
                <a:srgbClr val="FFFFFF"/>
              </a:buClr>
              <a:buSzPts val="3000"/>
              <a:buChar char="▰"/>
              <a:defRPr sz="3000">
                <a:solidFill>
                  <a:srgbClr val="FFFFFF"/>
                </a:solidFill>
              </a:defRPr>
            </a:lvl5pPr>
            <a:lvl6pPr indent="-419100" lvl="5" marL="2743200" rtl="0">
              <a:spcBef>
                <a:spcPts val="0"/>
              </a:spcBef>
              <a:spcAft>
                <a:spcPts val="0"/>
              </a:spcAft>
              <a:buClr>
                <a:srgbClr val="FFFFFF"/>
              </a:buClr>
              <a:buSzPts val="3000"/>
              <a:buChar char="▰"/>
              <a:defRPr sz="3000">
                <a:solidFill>
                  <a:srgbClr val="FFFFFF"/>
                </a:solidFill>
              </a:defRPr>
            </a:lvl6pPr>
            <a:lvl7pPr indent="-419100" lvl="6" marL="3200400" rtl="0">
              <a:spcBef>
                <a:spcPts val="0"/>
              </a:spcBef>
              <a:spcAft>
                <a:spcPts val="0"/>
              </a:spcAft>
              <a:buClr>
                <a:srgbClr val="FFFFFF"/>
              </a:buClr>
              <a:buSzPts val="3000"/>
              <a:buChar char="▰"/>
              <a:defRPr sz="3000">
                <a:solidFill>
                  <a:srgbClr val="FFFFFF"/>
                </a:solidFill>
              </a:defRPr>
            </a:lvl7pPr>
            <a:lvl8pPr indent="-419100" lvl="7" marL="3657600" rtl="0">
              <a:spcBef>
                <a:spcPts val="0"/>
              </a:spcBef>
              <a:spcAft>
                <a:spcPts val="0"/>
              </a:spcAft>
              <a:buClr>
                <a:srgbClr val="FFFFFF"/>
              </a:buClr>
              <a:buSzPts val="3000"/>
              <a:buChar char="▰"/>
              <a:defRPr sz="3000">
                <a:solidFill>
                  <a:srgbClr val="FFFFFF"/>
                </a:solidFill>
              </a:defRPr>
            </a:lvl8pPr>
            <a:lvl9pPr indent="-419100" lvl="8" marL="4114800">
              <a:spcBef>
                <a:spcPts val="0"/>
              </a:spcBef>
              <a:spcAft>
                <a:spcPts val="0"/>
              </a:spcAft>
              <a:buClr>
                <a:srgbClr val="FFFFFF"/>
              </a:buClr>
              <a:buSzPts val="3000"/>
              <a:buChar char="▰"/>
              <a:defRPr sz="3000">
                <a:solidFill>
                  <a:srgbClr val="FFFFFF"/>
                </a:solidFill>
              </a:defRPr>
            </a:lvl9pPr>
          </a:lstStyle>
          <a:p/>
        </p:txBody>
      </p:sp>
      <p:sp>
        <p:nvSpPr>
          <p:cNvPr id="45" name="Google Shape;45;p4"/>
          <p:cNvSpPr txBox="1"/>
          <p:nvPr/>
        </p:nvSpPr>
        <p:spPr>
          <a:xfrm>
            <a:off x="239550" y="339696"/>
            <a:ext cx="777000" cy="653700"/>
          </a:xfrm>
          <a:prstGeom prst="rect">
            <a:avLst/>
          </a:prstGeom>
          <a:noFill/>
          <a:ln>
            <a:noFill/>
          </a:ln>
          <a:effectLst>
            <a:outerShdw blurRad="28575" rotWithShape="0" algn="bl" dir="5400000" dist="9525">
              <a:srgbClr val="00001A">
                <a:alpha val="15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5"/>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6" name="Google Shape;56;p5"/>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57" name="Google Shape;57;p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58"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rect b="b" l="l" r="r" t="t"/>
              <a:pathLst>
                <a:path extrusionOk="0" h="1055191" w="2856819">
                  <a:moveTo>
                    <a:pt x="0" y="1055599"/>
                  </a:moveTo>
                  <a:lnTo>
                    <a:pt x="2856819" y="1055599"/>
                  </a:lnTo>
                  <a:lnTo>
                    <a:pt x="2856819" y="0"/>
                  </a:lnTo>
                  <a:lnTo>
                    <a:pt x="0" y="503854"/>
                  </a:lnTo>
                  <a:lnTo>
                    <a:pt x="0" y="10555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rect b="b" l="l" r="r" t="t"/>
              <a:pathLst>
                <a:path extrusionOk="0" h="250031" w="471672">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rect b="b" l="l" r="r" t="t"/>
              <a:pathLst>
                <a:path extrusionOk="0" h="349746" w="1029645">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rect b="b" l="l" r="r" t="t"/>
              <a:pathLst>
                <a:path extrusionOk="0" h="319980" w="868949">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rect b="b" l="l" r="r" t="t"/>
              <a:pathLst>
                <a:path extrusionOk="0" h="209847" w="23658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rect b="b" l="l" r="r" t="t"/>
              <a:pathLst>
                <a:path extrusionOk="0" h="324445" w="886804">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rect b="b" l="l" r="r" t="t"/>
              <a:pathLst>
                <a:path extrusionOk="0" h="284261" w="660639">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rect b="b" l="l" r="r" t="t"/>
              <a:pathLst>
                <a:path extrusionOk="0" h="253007" w="1438825">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6"/>
          <p:cNvSpPr txBox="1"/>
          <p:nvPr>
            <p:ph type="title"/>
          </p:nvPr>
        </p:nvSpPr>
        <p:spPr>
          <a:xfrm>
            <a:off x="457200" y="2394450"/>
            <a:ext cx="4114800" cy="420600"/>
          </a:xfrm>
          <a:prstGeom prst="rect">
            <a:avLst/>
          </a:prstGeom>
          <a:effectLst>
            <a:outerShdw blurRad="28575" rotWithShape="0" algn="bl" dir="5400000" dist="9525">
              <a:srgbClr val="00001A">
                <a:alpha val="15000"/>
              </a:srgbClr>
            </a:outerShdw>
          </a:effectLst>
        </p:spPr>
        <p:txBody>
          <a:bodyPr anchorCtr="0" anchor="b" bIns="0" lIns="0" spcFirstLastPara="1" rIns="0" wrap="square" tIns="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9" name="Google Shape;69;p6"/>
          <p:cNvSpPr txBox="1"/>
          <p:nvPr>
            <p:ph idx="1" type="body"/>
          </p:nvPr>
        </p:nvSpPr>
        <p:spPr>
          <a:xfrm>
            <a:off x="3200400" y="2800175"/>
            <a:ext cx="5486400" cy="2118900"/>
          </a:xfrm>
          <a:prstGeom prst="rect">
            <a:avLst/>
          </a:prstGeom>
        </p:spPr>
        <p:txBody>
          <a:bodyPr anchorCtr="0" anchor="ctr"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0" name="Google Shape;70;p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 name="Google Shape;79;p7"/>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80" name="Google Shape;80;p7"/>
          <p:cNvSpPr txBox="1"/>
          <p:nvPr>
            <p:ph idx="1" type="body"/>
          </p:nvPr>
        </p:nvSpPr>
        <p:spPr>
          <a:xfrm>
            <a:off x="320037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1" name="Google Shape;81;p7"/>
          <p:cNvSpPr txBox="1"/>
          <p:nvPr>
            <p:ph idx="2" type="body"/>
          </p:nvPr>
        </p:nvSpPr>
        <p:spPr>
          <a:xfrm>
            <a:off x="619320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2" name="Google Shape;82;p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3"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8"/>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8"/>
          <p:cNvSpPr txBox="1"/>
          <p:nvPr>
            <p:ph idx="1" type="body"/>
          </p:nvPr>
        </p:nvSpPr>
        <p:spPr>
          <a:xfrm>
            <a:off x="4572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8"/>
          <p:cNvSpPr txBox="1"/>
          <p:nvPr>
            <p:ph idx="2" type="body"/>
          </p:nvPr>
        </p:nvSpPr>
        <p:spPr>
          <a:xfrm>
            <a:off x="3290238"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 name="Google Shape;94;p8"/>
          <p:cNvSpPr txBox="1"/>
          <p:nvPr>
            <p:ph idx="3" type="body"/>
          </p:nvPr>
        </p:nvSpPr>
        <p:spPr>
          <a:xfrm>
            <a:off x="61233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5" name="Google Shape;95;p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 name="Google Shape;104;p9"/>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5" name="Google Shape;105;p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10"/>
          <p:cNvSpPr txBox="1"/>
          <p:nvPr>
            <p:ph idx="1" type="body"/>
          </p:nvPr>
        </p:nvSpPr>
        <p:spPr>
          <a:xfrm>
            <a:off x="457200" y="1844275"/>
            <a:ext cx="2190000" cy="2709300"/>
          </a:xfrm>
          <a:prstGeom prst="rect">
            <a:avLst/>
          </a:prstGeom>
        </p:spPr>
        <p:txBody>
          <a:bodyPr anchorCtr="0" anchor="t" bIns="0" lIns="0" spcFirstLastPara="1" rIns="0" wrap="square" tIns="0">
            <a:noAutofit/>
          </a:bodyPr>
          <a:lstStyle>
            <a:lvl1pPr indent="-228600" lvl="0" marL="457200">
              <a:spcBef>
                <a:spcPts val="360"/>
              </a:spcBef>
              <a:spcAft>
                <a:spcPts val="0"/>
              </a:spcAft>
              <a:buSzPts val="1600"/>
              <a:buNone/>
              <a:defRPr sz="1600"/>
            </a:lvl1pPr>
          </a:lstStyle>
          <a:p/>
        </p:txBody>
      </p:sp>
      <p:sp>
        <p:nvSpPr>
          <p:cNvPr id="114" name="Google Shape;114;p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accent2"/>
            </a:gs>
            <a:gs pos="100000">
              <a:schemeClr val="accent1"/>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5000"/>
              </a:srgbClr>
            </a:outerShdw>
          </a:effectLst>
        </p:spPr>
        <p:txBody>
          <a:bodyPr anchorCtr="0" anchor="ctr" bIns="0" lIns="0" spcFirstLastPara="1" rIns="0" wrap="square" tIns="0">
            <a:noAutofit/>
          </a:bodyPr>
          <a:lstStyle>
            <a:lvl1pPr lvl="0">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1pPr>
            <a:lvl2pPr lvl="1">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2pPr>
            <a:lvl3pPr lvl="2">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3pPr>
            <a:lvl4pPr lvl="3">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4pPr>
            <a:lvl5pPr lvl="4">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5pPr>
            <a:lvl6pPr lvl="5">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6pPr>
            <a:lvl7pPr lvl="6">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7pPr>
            <a:lvl8pPr lvl="7">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8pPr>
            <a:lvl9pPr lvl="8">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600"/>
              </a:spcBef>
              <a:spcAft>
                <a:spcPts val="0"/>
              </a:spcAft>
              <a:buClr>
                <a:schemeClr val="accent1"/>
              </a:buClr>
              <a:buSzPts val="2400"/>
              <a:buFont typeface="Chivo"/>
              <a:buChar char="▰"/>
              <a:defRPr sz="2400">
                <a:solidFill>
                  <a:schemeClr val="dk1"/>
                </a:solidFill>
                <a:latin typeface="Chivo"/>
                <a:ea typeface="Chivo"/>
                <a:cs typeface="Chivo"/>
                <a:sym typeface="Chivo"/>
              </a:defRPr>
            </a:lvl1pPr>
            <a:lvl2pPr indent="-381000" lvl="1" marL="9144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2pPr>
            <a:lvl3pPr indent="-381000" lvl="2" marL="13716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3pPr>
            <a:lvl4pPr indent="-381000" lvl="3" marL="18288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4pPr>
            <a:lvl5pPr indent="-381000" lvl="4" marL="2286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5pPr>
            <a:lvl6pPr indent="-381000" lvl="5" marL="27432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6pPr>
            <a:lvl7pPr indent="-381000" lvl="6" marL="32004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7pPr>
            <a:lvl8pPr indent="-381000" lvl="7" marL="36576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8pPr>
            <a:lvl9pPr indent="-381000" lvl="8" marL="41148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lvl="0">
              <a:buNone/>
              <a:defRPr sz="1200">
                <a:solidFill>
                  <a:schemeClr val="accent5"/>
                </a:solidFill>
                <a:latin typeface="Chivo"/>
                <a:ea typeface="Chivo"/>
                <a:cs typeface="Chivo"/>
                <a:sym typeface="Chivo"/>
              </a:defRPr>
            </a:lvl1pPr>
            <a:lvl2pPr lvl="1">
              <a:buNone/>
              <a:defRPr sz="1200">
                <a:solidFill>
                  <a:schemeClr val="accent5"/>
                </a:solidFill>
                <a:latin typeface="Chivo"/>
                <a:ea typeface="Chivo"/>
                <a:cs typeface="Chivo"/>
                <a:sym typeface="Chivo"/>
              </a:defRPr>
            </a:lvl2pPr>
            <a:lvl3pPr lvl="2">
              <a:buNone/>
              <a:defRPr sz="1200">
                <a:solidFill>
                  <a:schemeClr val="accent5"/>
                </a:solidFill>
                <a:latin typeface="Chivo"/>
                <a:ea typeface="Chivo"/>
                <a:cs typeface="Chivo"/>
                <a:sym typeface="Chivo"/>
              </a:defRPr>
            </a:lvl3pPr>
            <a:lvl4pPr lvl="3">
              <a:buNone/>
              <a:defRPr sz="1200">
                <a:solidFill>
                  <a:schemeClr val="accent5"/>
                </a:solidFill>
                <a:latin typeface="Chivo"/>
                <a:ea typeface="Chivo"/>
                <a:cs typeface="Chivo"/>
                <a:sym typeface="Chivo"/>
              </a:defRPr>
            </a:lvl4pPr>
            <a:lvl5pPr lvl="4">
              <a:buNone/>
              <a:defRPr sz="1200">
                <a:solidFill>
                  <a:schemeClr val="accent5"/>
                </a:solidFill>
                <a:latin typeface="Chivo"/>
                <a:ea typeface="Chivo"/>
                <a:cs typeface="Chivo"/>
                <a:sym typeface="Chivo"/>
              </a:defRPr>
            </a:lvl5pPr>
            <a:lvl6pPr lvl="5">
              <a:buNone/>
              <a:defRPr sz="1200">
                <a:solidFill>
                  <a:schemeClr val="accent5"/>
                </a:solidFill>
                <a:latin typeface="Chivo"/>
                <a:ea typeface="Chivo"/>
                <a:cs typeface="Chivo"/>
                <a:sym typeface="Chivo"/>
              </a:defRPr>
            </a:lvl6pPr>
            <a:lvl7pPr lvl="6">
              <a:buNone/>
              <a:defRPr sz="1200">
                <a:solidFill>
                  <a:schemeClr val="accent5"/>
                </a:solidFill>
                <a:latin typeface="Chivo"/>
                <a:ea typeface="Chivo"/>
                <a:cs typeface="Chivo"/>
                <a:sym typeface="Chivo"/>
              </a:defRPr>
            </a:lvl7pPr>
            <a:lvl8pPr lvl="7">
              <a:buNone/>
              <a:defRPr sz="1200">
                <a:solidFill>
                  <a:schemeClr val="accent5"/>
                </a:solidFill>
                <a:latin typeface="Chivo"/>
                <a:ea typeface="Chivo"/>
                <a:cs typeface="Chivo"/>
                <a:sym typeface="Chivo"/>
              </a:defRPr>
            </a:lvl8pPr>
            <a:lvl9pPr lvl="8">
              <a:buNone/>
              <a:defRPr sz="1200">
                <a:solidFill>
                  <a:schemeClr val="accent5"/>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allenkim67.github.io/bayes-demo/" TargetMode="External"/><Relationship Id="rId4" Type="http://schemas.openxmlformats.org/officeDocument/2006/relationships/image" Target="../media/image9.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3"/>
          <p:cNvSpPr txBox="1"/>
          <p:nvPr>
            <p:ph type="ctrTitle"/>
          </p:nvPr>
        </p:nvSpPr>
        <p:spPr>
          <a:xfrm>
            <a:off x="457200" y="799275"/>
            <a:ext cx="7168200" cy="171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Bayesian Methods 101: Background</a:t>
            </a:r>
            <a:endParaRPr/>
          </a:p>
        </p:txBody>
      </p:sp>
      <p:sp>
        <p:nvSpPr>
          <p:cNvPr id="141" name="Google Shape;141;p13"/>
          <p:cNvSpPr txBox="1"/>
          <p:nvPr>
            <p:ph type="ctrTitle"/>
          </p:nvPr>
        </p:nvSpPr>
        <p:spPr>
          <a:xfrm>
            <a:off x="457200" y="2748375"/>
            <a:ext cx="5486400" cy="100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PyData Calgary</a:t>
            </a:r>
            <a:endParaRPr sz="2400"/>
          </a:p>
          <a:p>
            <a:pPr indent="0" lvl="0" marL="0" rtl="0" algn="l">
              <a:spcBef>
                <a:spcPts val="0"/>
              </a:spcBef>
              <a:spcAft>
                <a:spcPts val="0"/>
              </a:spcAft>
              <a:buNone/>
            </a:pPr>
            <a:r>
              <a:rPr lang="en" sz="2400"/>
              <a:t>March 4, 2020</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2"/>
          <p:cNvSpPr txBox="1"/>
          <p:nvPr>
            <p:ph idx="1" type="body"/>
          </p:nvPr>
        </p:nvSpPr>
        <p:spPr>
          <a:xfrm>
            <a:off x="1006900" y="677700"/>
            <a:ext cx="4936800" cy="3409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core of Bayesian Inference is to combine two different distributions (likelihood and prior) into one “smarter” distribution (posterior)</a:t>
            </a:r>
            <a:endParaRPr/>
          </a:p>
        </p:txBody>
      </p:sp>
      <p:sp>
        <p:nvSpPr>
          <p:cNvPr id="211" name="Google Shape;211;p2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Bayesian Inference:</a:t>
            </a:r>
            <a:endParaRPr/>
          </a:p>
          <a:p>
            <a:pPr indent="0" lvl="0" marL="0" rtl="0" algn="l">
              <a:spcBef>
                <a:spcPts val="0"/>
              </a:spcBef>
              <a:spcAft>
                <a:spcPts val="0"/>
              </a:spcAft>
              <a:buNone/>
            </a:pPr>
            <a:r>
              <a:rPr lang="en"/>
              <a:t>Conceptual Example</a:t>
            </a:r>
            <a:endParaRPr/>
          </a:p>
        </p:txBody>
      </p:sp>
      <p:sp>
        <p:nvSpPr>
          <p:cNvPr id="217" name="Google Shape;217;p2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18" name="Google Shape;218;p23"/>
          <p:cNvPicPr preferRelativeResize="0"/>
          <p:nvPr/>
        </p:nvPicPr>
        <p:blipFill>
          <a:blip r:embed="rId3">
            <a:alphaModFix/>
          </a:blip>
          <a:stretch>
            <a:fillRect/>
          </a:stretch>
        </p:blipFill>
        <p:spPr>
          <a:xfrm>
            <a:off x="125125" y="2486700"/>
            <a:ext cx="2895576" cy="2012604"/>
          </a:xfrm>
          <a:prstGeom prst="rect">
            <a:avLst/>
          </a:prstGeom>
          <a:noFill/>
          <a:ln>
            <a:noFill/>
          </a:ln>
        </p:spPr>
      </p:pic>
      <p:pic>
        <p:nvPicPr>
          <p:cNvPr id="219" name="Google Shape;219;p23"/>
          <p:cNvPicPr preferRelativeResize="0"/>
          <p:nvPr/>
        </p:nvPicPr>
        <p:blipFill>
          <a:blip r:embed="rId4">
            <a:alphaModFix/>
          </a:blip>
          <a:stretch>
            <a:fillRect/>
          </a:stretch>
        </p:blipFill>
        <p:spPr>
          <a:xfrm>
            <a:off x="3315889" y="2585800"/>
            <a:ext cx="2512222" cy="1814401"/>
          </a:xfrm>
          <a:prstGeom prst="rect">
            <a:avLst/>
          </a:prstGeom>
          <a:noFill/>
          <a:ln>
            <a:noFill/>
          </a:ln>
        </p:spPr>
      </p:pic>
      <p:pic>
        <p:nvPicPr>
          <p:cNvPr id="220" name="Google Shape;220;p23"/>
          <p:cNvPicPr preferRelativeResize="0"/>
          <p:nvPr/>
        </p:nvPicPr>
        <p:blipFill>
          <a:blip r:embed="rId5">
            <a:alphaModFix/>
          </a:blip>
          <a:stretch>
            <a:fillRect/>
          </a:stretch>
        </p:blipFill>
        <p:spPr>
          <a:xfrm>
            <a:off x="5943611" y="2372000"/>
            <a:ext cx="3011089" cy="20896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Why are Bayesian Statistics Useful?</a:t>
            </a:r>
            <a:endParaRPr/>
          </a:p>
        </p:txBody>
      </p:sp>
      <p:sp>
        <p:nvSpPr>
          <p:cNvPr id="226" name="Google Shape;226;p24"/>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sz="1600"/>
              <a:t>More intuitive</a:t>
            </a:r>
            <a:endParaRPr sz="1600"/>
          </a:p>
          <a:p>
            <a:pPr indent="-330200" lvl="0" marL="457200" rtl="0" algn="l">
              <a:spcBef>
                <a:spcPts val="0"/>
              </a:spcBef>
              <a:spcAft>
                <a:spcPts val="0"/>
              </a:spcAft>
              <a:buSzPts val="1600"/>
              <a:buChar char="▰"/>
            </a:pPr>
            <a:r>
              <a:rPr lang="en" sz="1600"/>
              <a:t>Requires less data</a:t>
            </a:r>
            <a:endParaRPr sz="1600"/>
          </a:p>
          <a:p>
            <a:pPr indent="-330200" lvl="1" marL="914400" rtl="0" algn="l">
              <a:spcBef>
                <a:spcPts val="0"/>
              </a:spcBef>
              <a:spcAft>
                <a:spcPts val="0"/>
              </a:spcAft>
              <a:buSzPts val="1600"/>
              <a:buChar char="▰"/>
            </a:pPr>
            <a:r>
              <a:rPr lang="en" sz="1600"/>
              <a:t>One observation is enough to be used</a:t>
            </a:r>
            <a:endParaRPr sz="1600"/>
          </a:p>
          <a:p>
            <a:pPr indent="-330200" lvl="0" marL="457200" rtl="0" algn="l">
              <a:spcBef>
                <a:spcPts val="0"/>
              </a:spcBef>
              <a:spcAft>
                <a:spcPts val="0"/>
              </a:spcAft>
              <a:buSzPts val="1600"/>
              <a:buChar char="▰"/>
            </a:pPr>
            <a:r>
              <a:rPr lang="en" sz="1600"/>
              <a:t>Incorporate prior knowledge or first-principles reasoning</a:t>
            </a:r>
            <a:endParaRPr sz="1600"/>
          </a:p>
          <a:p>
            <a:pPr indent="-330200" lvl="0" marL="457200" rtl="0" algn="l">
              <a:spcBef>
                <a:spcPts val="0"/>
              </a:spcBef>
              <a:spcAft>
                <a:spcPts val="0"/>
              </a:spcAft>
              <a:buSzPts val="1600"/>
              <a:buChar char="▰"/>
            </a:pPr>
            <a:r>
              <a:rPr lang="en" sz="1600"/>
              <a:t>Clearly state your assumptions</a:t>
            </a:r>
            <a:endParaRPr sz="1600"/>
          </a:p>
          <a:p>
            <a:pPr indent="-330200" lvl="0" marL="457200" rtl="0" algn="l">
              <a:spcBef>
                <a:spcPts val="0"/>
              </a:spcBef>
              <a:spcAft>
                <a:spcPts val="0"/>
              </a:spcAft>
              <a:buSzPts val="1600"/>
              <a:buChar char="▰"/>
            </a:pPr>
            <a:r>
              <a:rPr lang="en" sz="1600"/>
              <a:t>For generative processes, we specify a data generation process</a:t>
            </a:r>
            <a:endParaRPr sz="1600"/>
          </a:p>
          <a:p>
            <a:pPr indent="-330200" lvl="0" marL="457200" rtl="0" algn="l">
              <a:spcBef>
                <a:spcPts val="0"/>
              </a:spcBef>
              <a:spcAft>
                <a:spcPts val="0"/>
              </a:spcAft>
              <a:buSzPts val="1600"/>
              <a:buChar char="▰"/>
            </a:pPr>
            <a:r>
              <a:rPr lang="en" sz="1600"/>
              <a:t>Typically communicates better to non-technical individuals</a:t>
            </a:r>
            <a:endParaRPr sz="1600"/>
          </a:p>
        </p:txBody>
      </p:sp>
      <p:sp>
        <p:nvSpPr>
          <p:cNvPr id="227" name="Google Shape;227;p2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5"/>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Code Example: Working with Bayes</a:t>
            </a:r>
            <a:endParaRPr/>
          </a:p>
        </p:txBody>
      </p:sp>
      <p:sp>
        <p:nvSpPr>
          <p:cNvPr id="233" name="Google Shape;233;p25"/>
          <p:cNvSpPr txBox="1"/>
          <p:nvPr>
            <p:ph idx="1" type="subTitle"/>
          </p:nvPr>
        </p:nvSpPr>
        <p:spPr>
          <a:xfrm>
            <a:off x="457200" y="2763852"/>
            <a:ext cx="54864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https://colab.research.google.com/drive/1CgRWq6sScIBKp-2k5_CtVFrwo0s0KAAH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6"/>
          <p:cNvSpPr txBox="1"/>
          <p:nvPr>
            <p:ph type="ctrTitle"/>
          </p:nvPr>
        </p:nvSpPr>
        <p:spPr>
          <a:xfrm>
            <a:off x="457200" y="1430950"/>
            <a:ext cx="81705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a:t>Next Time: </a:t>
            </a:r>
            <a:endParaRPr sz="3600"/>
          </a:p>
          <a:p>
            <a:pPr indent="0" lvl="0" marL="0" rtl="0" algn="l">
              <a:spcBef>
                <a:spcPts val="0"/>
              </a:spcBef>
              <a:spcAft>
                <a:spcPts val="0"/>
              </a:spcAft>
              <a:buNone/>
            </a:pPr>
            <a:r>
              <a:rPr lang="en" sz="3600"/>
              <a:t>Probablistic Computation Techniques and Markov Chain Monte Carlo</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7"/>
          <p:cNvSpPr txBox="1"/>
          <p:nvPr>
            <p:ph idx="1" type="body"/>
          </p:nvPr>
        </p:nvSpPr>
        <p:spPr>
          <a:xfrm>
            <a:off x="1006900" y="677700"/>
            <a:ext cx="4936800" cy="3409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Sample sizes are never large. If N is too small to get a sufficiently-precise estimate, you need to get more data (or make more assumptions). But once N is "large enough," you can start subdividing the data to learn more (for example, in a public opinion poll, once you have a good estimate for the entire country, you can estimate among men and women, northerners and southerners, different age groups, etc.). N is never enough because if it were "enough" you'd already be on to the next problem for which you need more data.</a:t>
            </a:r>
            <a:endParaRPr sz="1400"/>
          </a:p>
          <a:p>
            <a:pPr indent="0" lvl="0" marL="0" rtl="0" algn="l">
              <a:spcBef>
                <a:spcPts val="600"/>
              </a:spcBef>
              <a:spcAft>
                <a:spcPts val="0"/>
              </a:spcAft>
              <a:buNone/>
            </a:pPr>
            <a:r>
              <a:t/>
            </a:r>
            <a:endParaRPr sz="1400"/>
          </a:p>
          <a:p>
            <a:pPr indent="-317500" lvl="0" marL="457200" rtl="0" algn="l">
              <a:spcBef>
                <a:spcPts val="600"/>
              </a:spcBef>
              <a:spcAft>
                <a:spcPts val="0"/>
              </a:spcAft>
              <a:buSzPts val="1400"/>
              <a:buChar char="-"/>
            </a:pPr>
            <a:r>
              <a:rPr lang="en" sz="1400"/>
              <a:t>Andrew Gelman</a:t>
            </a:r>
            <a:endParaRPr sz="1400"/>
          </a:p>
        </p:txBody>
      </p:sp>
      <p:sp>
        <p:nvSpPr>
          <p:cNvPr id="244" name="Google Shape;244;p2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8"/>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Laboratory: Bayesian Methods for Hackers</a:t>
            </a:r>
            <a:endParaRPr/>
          </a:p>
          <a:p>
            <a:pPr indent="0" lvl="0" marL="0" rtl="0" algn="l">
              <a:spcBef>
                <a:spcPts val="0"/>
              </a:spcBef>
              <a:spcAft>
                <a:spcPts val="0"/>
              </a:spcAft>
              <a:buNone/>
            </a:pPr>
            <a:r>
              <a:t/>
            </a:r>
            <a:endParaRPr/>
          </a:p>
        </p:txBody>
      </p:sp>
      <p:sp>
        <p:nvSpPr>
          <p:cNvPr id="250" name="Google Shape;250;p28"/>
          <p:cNvSpPr txBox="1"/>
          <p:nvPr>
            <p:ph idx="1" type="subTitle"/>
          </p:nvPr>
        </p:nvSpPr>
        <p:spPr>
          <a:xfrm>
            <a:off x="457200" y="2763852"/>
            <a:ext cx="54864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https://colab.research.google.com/drive/12Smgx2q0zbe4HwWBpk1BgS9ls5q8FeiM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Review: Goals of Inferential Statistics</a:t>
            </a:r>
            <a:endParaRPr/>
          </a:p>
        </p:txBody>
      </p:sp>
      <p:sp>
        <p:nvSpPr>
          <p:cNvPr id="147" name="Google Shape;147;p14"/>
          <p:cNvSpPr txBox="1"/>
          <p:nvPr>
            <p:ph idx="1" type="body"/>
          </p:nvPr>
        </p:nvSpPr>
        <p:spPr>
          <a:xfrm>
            <a:off x="3200400" y="1639700"/>
            <a:ext cx="5486400" cy="30345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sz="1600"/>
              <a:t>Parameter Estimation</a:t>
            </a:r>
            <a:endParaRPr sz="1600"/>
          </a:p>
          <a:p>
            <a:pPr indent="-330200" lvl="1" marL="914400" rtl="0" algn="l">
              <a:spcBef>
                <a:spcPts val="0"/>
              </a:spcBef>
              <a:spcAft>
                <a:spcPts val="0"/>
              </a:spcAft>
              <a:buSzPts val="1600"/>
              <a:buChar char="▰"/>
            </a:pPr>
            <a:r>
              <a:rPr lang="en" sz="1600"/>
              <a:t>Distributions parameters, regression coefficients </a:t>
            </a:r>
            <a:endParaRPr sz="1600"/>
          </a:p>
          <a:p>
            <a:pPr indent="-330200" lvl="1" marL="914400" rtl="0" algn="l">
              <a:spcBef>
                <a:spcPts val="0"/>
              </a:spcBef>
              <a:spcAft>
                <a:spcPts val="0"/>
              </a:spcAft>
              <a:buSzPts val="1600"/>
              <a:buChar char="▰"/>
            </a:pPr>
            <a:r>
              <a:rPr lang="en" sz="1600"/>
              <a:t>Model how the data is generated</a:t>
            </a:r>
            <a:endParaRPr sz="1600"/>
          </a:p>
          <a:p>
            <a:pPr indent="-330200" lvl="0" marL="457200" rtl="0" algn="l">
              <a:spcBef>
                <a:spcPts val="0"/>
              </a:spcBef>
              <a:spcAft>
                <a:spcPts val="0"/>
              </a:spcAft>
              <a:buSzPts val="1600"/>
              <a:buChar char="▰"/>
            </a:pPr>
            <a:r>
              <a:rPr lang="en" sz="1600"/>
              <a:t>Data Prediction</a:t>
            </a:r>
            <a:endParaRPr sz="1600"/>
          </a:p>
          <a:p>
            <a:pPr indent="-330200" lvl="1" marL="914400" rtl="0" algn="l">
              <a:spcBef>
                <a:spcPts val="0"/>
              </a:spcBef>
              <a:spcAft>
                <a:spcPts val="0"/>
              </a:spcAft>
              <a:buSzPts val="1600"/>
              <a:buChar char="▰"/>
            </a:pPr>
            <a:r>
              <a:rPr lang="en" sz="1600"/>
              <a:t>What is possible/likely to expect in the future?</a:t>
            </a:r>
            <a:endParaRPr sz="1600"/>
          </a:p>
          <a:p>
            <a:pPr indent="-330200" lvl="0" marL="457200" rtl="0" algn="l">
              <a:spcBef>
                <a:spcPts val="0"/>
              </a:spcBef>
              <a:spcAft>
                <a:spcPts val="0"/>
              </a:spcAft>
              <a:buSzPts val="1600"/>
              <a:buChar char="▰"/>
            </a:pPr>
            <a:r>
              <a:rPr lang="en" sz="1600"/>
              <a:t>Model Selection</a:t>
            </a:r>
            <a:endParaRPr sz="1600"/>
          </a:p>
          <a:p>
            <a:pPr indent="-330200" lvl="1" marL="914400" rtl="0" algn="l">
              <a:spcBef>
                <a:spcPts val="0"/>
              </a:spcBef>
              <a:spcAft>
                <a:spcPts val="0"/>
              </a:spcAft>
              <a:buSzPts val="1600"/>
              <a:buChar char="▰"/>
            </a:pPr>
            <a:r>
              <a:rPr lang="en" sz="1600"/>
              <a:t>AIC/BIC, analysis of residuals</a:t>
            </a:r>
            <a:endParaRPr sz="1600"/>
          </a:p>
          <a:p>
            <a:pPr indent="-330200" lvl="1" marL="914400" rtl="0" algn="l">
              <a:spcBef>
                <a:spcPts val="0"/>
              </a:spcBef>
              <a:spcAft>
                <a:spcPts val="0"/>
              </a:spcAft>
              <a:buSzPts val="1600"/>
              <a:buChar char="▰"/>
            </a:pPr>
            <a:r>
              <a:rPr lang="en" sz="1600"/>
              <a:t>Which option of these models is the most reliable?</a:t>
            </a:r>
            <a:endParaRPr sz="1600"/>
          </a:p>
        </p:txBody>
      </p:sp>
      <p:sp>
        <p:nvSpPr>
          <p:cNvPr id="148" name="Google Shape;148;p1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5"/>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Comparison: Frequentists and Bayesians</a:t>
            </a:r>
            <a:endParaRPr/>
          </a:p>
        </p:txBody>
      </p:sp>
      <p:pic>
        <p:nvPicPr>
          <p:cNvPr id="154" name="Google Shape;154;p15"/>
          <p:cNvPicPr preferRelativeResize="0"/>
          <p:nvPr/>
        </p:nvPicPr>
        <p:blipFill>
          <a:blip r:embed="rId3">
            <a:alphaModFix/>
          </a:blip>
          <a:stretch>
            <a:fillRect/>
          </a:stretch>
        </p:blipFill>
        <p:spPr>
          <a:xfrm>
            <a:off x="5439575" y="194050"/>
            <a:ext cx="3138975" cy="4755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457200" y="-100"/>
            <a:ext cx="5486400" cy="1211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Bayesian and Frequentist</a:t>
            </a:r>
            <a:endParaRPr/>
          </a:p>
          <a:p>
            <a:pPr indent="0" lvl="0" marL="0" rtl="0" algn="l">
              <a:spcBef>
                <a:spcPts val="0"/>
              </a:spcBef>
              <a:spcAft>
                <a:spcPts val="0"/>
              </a:spcAft>
              <a:buNone/>
            </a:pPr>
            <a:r>
              <a:rPr lang="en"/>
              <a:t>Worldview</a:t>
            </a:r>
            <a:endParaRPr/>
          </a:p>
        </p:txBody>
      </p:sp>
      <p:sp>
        <p:nvSpPr>
          <p:cNvPr id="160" name="Google Shape;160;p16"/>
          <p:cNvSpPr txBox="1"/>
          <p:nvPr>
            <p:ph idx="1" type="body"/>
          </p:nvPr>
        </p:nvSpPr>
        <p:spPr>
          <a:xfrm>
            <a:off x="1215000" y="1909300"/>
            <a:ext cx="3463500" cy="301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Frequentist (Classical) </a:t>
            </a:r>
            <a:endParaRPr/>
          </a:p>
          <a:p>
            <a:pPr indent="-304800" lvl="0" marL="457200" rtl="0" algn="l">
              <a:spcBef>
                <a:spcPts val="600"/>
              </a:spcBef>
              <a:spcAft>
                <a:spcPts val="0"/>
              </a:spcAft>
              <a:buSzPts val="1200"/>
              <a:buChar char="▰"/>
            </a:pPr>
            <a:r>
              <a:rPr lang="en" sz="1200"/>
              <a:t>Probabilities are long term average frequencies</a:t>
            </a:r>
            <a:endParaRPr sz="1200"/>
          </a:p>
          <a:p>
            <a:pPr indent="-304800" lvl="0" marL="457200" rtl="0" algn="l">
              <a:spcBef>
                <a:spcPts val="0"/>
              </a:spcBef>
              <a:spcAft>
                <a:spcPts val="0"/>
              </a:spcAft>
              <a:buSzPts val="1200"/>
              <a:buChar char="▰"/>
            </a:pPr>
            <a:r>
              <a:rPr lang="en" sz="1200"/>
              <a:t>“I know that there is an underlying distribution to this data, but I don’t know what it is. I’ll observe events, and then determine the most likely settings after having seen the data.</a:t>
            </a:r>
            <a:endParaRPr sz="1200"/>
          </a:p>
          <a:p>
            <a:pPr indent="-304800" lvl="0" marL="457200" rtl="0" algn="l">
              <a:spcBef>
                <a:spcPts val="0"/>
              </a:spcBef>
              <a:spcAft>
                <a:spcPts val="0"/>
              </a:spcAft>
              <a:buSzPts val="1200"/>
              <a:buChar char="▰"/>
            </a:pPr>
            <a:r>
              <a:rPr lang="en" sz="1200"/>
              <a:t>Estimation is typically maximum likelihood</a:t>
            </a:r>
            <a:endParaRPr sz="1200"/>
          </a:p>
          <a:p>
            <a:pPr indent="-304800" lvl="0" marL="457200" rtl="0" algn="l">
              <a:spcBef>
                <a:spcPts val="0"/>
              </a:spcBef>
              <a:spcAft>
                <a:spcPts val="0"/>
              </a:spcAft>
              <a:buSzPts val="1200"/>
              <a:buChar char="▰"/>
            </a:pPr>
            <a:r>
              <a:rPr lang="en" sz="1200"/>
              <a:t>Point estimates</a:t>
            </a:r>
            <a:endParaRPr sz="1200"/>
          </a:p>
          <a:p>
            <a:pPr indent="-304800" lvl="0" marL="457200" rtl="0" algn="l">
              <a:spcBef>
                <a:spcPts val="0"/>
              </a:spcBef>
              <a:spcAft>
                <a:spcPts val="0"/>
              </a:spcAft>
              <a:buSzPts val="1200"/>
              <a:buChar char="▰"/>
            </a:pPr>
            <a:r>
              <a:rPr lang="en" sz="1200"/>
              <a:t>Random control trials, p-tests</a:t>
            </a:r>
            <a:endParaRPr sz="1200"/>
          </a:p>
        </p:txBody>
      </p:sp>
      <p:sp>
        <p:nvSpPr>
          <p:cNvPr id="161" name="Google Shape;161;p16"/>
          <p:cNvSpPr txBox="1"/>
          <p:nvPr>
            <p:ph idx="2" type="body"/>
          </p:nvPr>
        </p:nvSpPr>
        <p:spPr>
          <a:xfrm>
            <a:off x="5349125" y="1909300"/>
            <a:ext cx="3337800" cy="301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Bayesian</a:t>
            </a:r>
            <a:endParaRPr/>
          </a:p>
          <a:p>
            <a:pPr indent="-304800" lvl="0" marL="457200" rtl="0" algn="l">
              <a:spcBef>
                <a:spcPts val="600"/>
              </a:spcBef>
              <a:spcAft>
                <a:spcPts val="0"/>
              </a:spcAft>
              <a:buSzPts val="1200"/>
              <a:buChar char="▰"/>
            </a:pPr>
            <a:r>
              <a:rPr lang="en" sz="1200"/>
              <a:t>Express </a:t>
            </a:r>
            <a:r>
              <a:rPr lang="en" sz="1200"/>
              <a:t>degrees of belief as probabilities</a:t>
            </a:r>
            <a:endParaRPr sz="1200"/>
          </a:p>
          <a:p>
            <a:pPr indent="-304800" lvl="0" marL="457200" rtl="0" algn="l">
              <a:spcBef>
                <a:spcPts val="0"/>
              </a:spcBef>
              <a:spcAft>
                <a:spcPts val="0"/>
              </a:spcAft>
              <a:buSzPts val="1200"/>
              <a:buChar char="▰"/>
            </a:pPr>
            <a:r>
              <a:rPr lang="en" sz="1200"/>
              <a:t>“I have a hypothesis about how the world works. I observe some new evidence which is potentially at odds with my model. Should I update my beliefs?</a:t>
            </a:r>
            <a:endParaRPr sz="1200"/>
          </a:p>
          <a:p>
            <a:pPr indent="-304800" lvl="0" marL="457200" rtl="0" algn="l">
              <a:spcBef>
                <a:spcPts val="0"/>
              </a:spcBef>
              <a:spcAft>
                <a:spcPts val="0"/>
              </a:spcAft>
              <a:buSzPts val="1200"/>
              <a:buChar char="▰"/>
            </a:pPr>
            <a:r>
              <a:rPr lang="en" sz="1200"/>
              <a:t>Focused on updating beliefs (priors) as new </a:t>
            </a:r>
            <a:r>
              <a:rPr lang="en" sz="1200"/>
              <a:t>information</a:t>
            </a:r>
            <a:r>
              <a:rPr lang="en" sz="1200"/>
              <a:t> becomes available</a:t>
            </a:r>
            <a:endParaRPr sz="1200"/>
          </a:p>
          <a:p>
            <a:pPr indent="-304800" lvl="0" marL="457200" rtl="0" algn="l">
              <a:spcBef>
                <a:spcPts val="0"/>
              </a:spcBef>
              <a:spcAft>
                <a:spcPts val="0"/>
              </a:spcAft>
              <a:buSzPts val="1200"/>
              <a:buChar char="▰"/>
            </a:pPr>
            <a:r>
              <a:rPr lang="en" sz="1200"/>
              <a:t>Estimates as distributions</a:t>
            </a:r>
            <a:endParaRPr sz="1200"/>
          </a:p>
        </p:txBody>
      </p:sp>
      <p:sp>
        <p:nvSpPr>
          <p:cNvPr id="162" name="Google Shape;162;p1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63" name="Google Shape;163;p16"/>
          <p:cNvSpPr txBox="1"/>
          <p:nvPr>
            <p:ph type="title"/>
          </p:nvPr>
        </p:nvSpPr>
        <p:spPr>
          <a:xfrm>
            <a:off x="457200" y="862375"/>
            <a:ext cx="5486400" cy="1211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Probability as frequency</a:t>
            </a:r>
            <a:endParaRPr sz="1800"/>
          </a:p>
          <a:p>
            <a:pPr indent="0" lvl="0" marL="0" rtl="0" algn="l">
              <a:spcBef>
                <a:spcPts val="0"/>
              </a:spcBef>
              <a:spcAft>
                <a:spcPts val="0"/>
              </a:spcAft>
              <a:buNone/>
            </a:pPr>
            <a:r>
              <a:rPr lang="en" sz="1800"/>
              <a:t>v</a:t>
            </a:r>
            <a:r>
              <a:rPr lang="en" sz="1800"/>
              <a:t>s logic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7"/>
          <p:cNvSpPr txBox="1"/>
          <p:nvPr>
            <p:ph type="ctrTitle"/>
          </p:nvPr>
        </p:nvSpPr>
        <p:spPr>
          <a:xfrm>
            <a:off x="457200" y="799275"/>
            <a:ext cx="7858200" cy="318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Bayes Theorem Demo</a:t>
            </a:r>
            <a:endParaRPr/>
          </a:p>
          <a:p>
            <a:pPr indent="0" lvl="0" marL="0" rtl="0" algn="l">
              <a:spcBef>
                <a:spcPts val="0"/>
              </a:spcBef>
              <a:spcAft>
                <a:spcPts val="0"/>
              </a:spcAft>
              <a:buNone/>
            </a:pPr>
            <a:r>
              <a:rPr b="0" lang="en" sz="2400" u="sng">
                <a:solidFill>
                  <a:srgbClr val="FFFFFF"/>
                </a:solidFill>
                <a:latin typeface="Arial"/>
                <a:ea typeface="Arial"/>
                <a:cs typeface="Arial"/>
                <a:sym typeface="Arial"/>
                <a:hlinkClick r:id="rId3"/>
              </a:rPr>
              <a:t>Intuitive Interactive Bayes' Theorem Visualization</a:t>
            </a:r>
            <a:endParaRPr sz="2400">
              <a:solidFill>
                <a:srgbClr val="FFFFFF"/>
              </a:solidFill>
            </a:endParaRPr>
          </a:p>
        </p:txBody>
      </p:sp>
      <p:pic>
        <p:nvPicPr>
          <p:cNvPr id="169" name="Google Shape;169;p17"/>
          <p:cNvPicPr preferRelativeResize="0"/>
          <p:nvPr/>
        </p:nvPicPr>
        <p:blipFill>
          <a:blip r:embed="rId4">
            <a:alphaModFix/>
          </a:blip>
          <a:stretch>
            <a:fillRect/>
          </a:stretch>
        </p:blipFill>
        <p:spPr>
          <a:xfrm>
            <a:off x="3963750" y="2369600"/>
            <a:ext cx="4493200" cy="2527425"/>
          </a:xfrm>
          <a:prstGeom prst="rect">
            <a:avLst/>
          </a:prstGeom>
          <a:noFill/>
          <a:ln>
            <a:noFill/>
          </a:ln>
        </p:spPr>
      </p:pic>
      <p:pic>
        <p:nvPicPr>
          <p:cNvPr id="170" name="Google Shape;170;p17"/>
          <p:cNvPicPr preferRelativeResize="0"/>
          <p:nvPr/>
        </p:nvPicPr>
        <p:blipFill>
          <a:blip r:embed="rId5">
            <a:alphaModFix/>
          </a:blip>
          <a:stretch>
            <a:fillRect/>
          </a:stretch>
        </p:blipFill>
        <p:spPr>
          <a:xfrm>
            <a:off x="309300" y="3257387"/>
            <a:ext cx="3362025" cy="75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18"/>
          <p:cNvPicPr preferRelativeResize="0"/>
          <p:nvPr/>
        </p:nvPicPr>
        <p:blipFill>
          <a:blip r:embed="rId3">
            <a:alphaModFix/>
          </a:blip>
          <a:stretch>
            <a:fillRect/>
          </a:stretch>
        </p:blipFill>
        <p:spPr>
          <a:xfrm>
            <a:off x="2140750" y="459413"/>
            <a:ext cx="4350525" cy="4224675"/>
          </a:xfrm>
          <a:prstGeom prst="rect">
            <a:avLst/>
          </a:prstGeom>
          <a:noFill/>
          <a:ln>
            <a:noFill/>
          </a:ln>
        </p:spPr>
      </p:pic>
      <p:sp>
        <p:nvSpPr>
          <p:cNvPr id="176" name="Google Shape;176;p18"/>
          <p:cNvSpPr txBox="1"/>
          <p:nvPr/>
        </p:nvSpPr>
        <p:spPr>
          <a:xfrm>
            <a:off x="3746975" y="1890575"/>
            <a:ext cx="11175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latin typeface="Chivo"/>
                <a:ea typeface="Chivo"/>
                <a:cs typeface="Chivo"/>
                <a:sym typeface="Chivo"/>
              </a:rPr>
              <a:t>Sunny</a:t>
            </a:r>
            <a:endParaRPr sz="2400">
              <a:solidFill>
                <a:srgbClr val="0000FF"/>
              </a:solidFill>
              <a:latin typeface="Chivo"/>
              <a:ea typeface="Chivo"/>
              <a:cs typeface="Chivo"/>
              <a:sym typeface="Chivo"/>
            </a:endParaRPr>
          </a:p>
        </p:txBody>
      </p:sp>
      <p:sp>
        <p:nvSpPr>
          <p:cNvPr id="177" name="Google Shape;177;p18"/>
          <p:cNvSpPr txBox="1"/>
          <p:nvPr/>
        </p:nvSpPr>
        <p:spPr>
          <a:xfrm>
            <a:off x="4650800" y="613325"/>
            <a:ext cx="13311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latin typeface="Chivo"/>
                <a:ea typeface="Chivo"/>
                <a:cs typeface="Chivo"/>
                <a:sym typeface="Chivo"/>
              </a:rPr>
              <a:t>Snowy</a:t>
            </a:r>
            <a:endParaRPr sz="2400">
              <a:solidFill>
                <a:srgbClr val="0000FF"/>
              </a:solidFill>
              <a:latin typeface="Chivo"/>
              <a:ea typeface="Chivo"/>
              <a:cs typeface="Chivo"/>
              <a:sym typeface="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19"/>
          <p:cNvPicPr preferRelativeResize="0"/>
          <p:nvPr/>
        </p:nvPicPr>
        <p:blipFill>
          <a:blip r:embed="rId3">
            <a:alphaModFix/>
          </a:blip>
          <a:stretch>
            <a:fillRect/>
          </a:stretch>
        </p:blipFill>
        <p:spPr>
          <a:xfrm>
            <a:off x="2091500" y="371475"/>
            <a:ext cx="4467225" cy="4400550"/>
          </a:xfrm>
          <a:prstGeom prst="rect">
            <a:avLst/>
          </a:prstGeom>
          <a:noFill/>
          <a:ln>
            <a:noFill/>
          </a:ln>
        </p:spPr>
      </p:pic>
      <p:sp>
        <p:nvSpPr>
          <p:cNvPr id="183" name="Google Shape;183;p19"/>
          <p:cNvSpPr txBox="1"/>
          <p:nvPr/>
        </p:nvSpPr>
        <p:spPr>
          <a:xfrm>
            <a:off x="4610525" y="3287375"/>
            <a:ext cx="11175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latin typeface="Chivo"/>
                <a:ea typeface="Chivo"/>
                <a:cs typeface="Chivo"/>
                <a:sym typeface="Chivo"/>
              </a:rPr>
              <a:t>Sunny</a:t>
            </a:r>
            <a:endParaRPr sz="2400">
              <a:solidFill>
                <a:srgbClr val="0000FF"/>
              </a:solidFill>
              <a:latin typeface="Chivo"/>
              <a:ea typeface="Chivo"/>
              <a:cs typeface="Chivo"/>
              <a:sym typeface="Chivo"/>
            </a:endParaRPr>
          </a:p>
        </p:txBody>
      </p:sp>
      <p:sp>
        <p:nvSpPr>
          <p:cNvPr id="184" name="Google Shape;184;p19"/>
          <p:cNvSpPr txBox="1"/>
          <p:nvPr/>
        </p:nvSpPr>
        <p:spPr>
          <a:xfrm>
            <a:off x="7214350" y="498300"/>
            <a:ext cx="16434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latin typeface="Chivo"/>
                <a:ea typeface="Chivo"/>
                <a:cs typeface="Chivo"/>
                <a:sym typeface="Chivo"/>
              </a:rPr>
              <a:t>Snowy + No Toque</a:t>
            </a:r>
            <a:endParaRPr sz="2400">
              <a:solidFill>
                <a:srgbClr val="0000FF"/>
              </a:solidFill>
              <a:latin typeface="Chivo"/>
              <a:ea typeface="Chivo"/>
              <a:cs typeface="Chivo"/>
              <a:sym typeface="Chivo"/>
            </a:endParaRPr>
          </a:p>
        </p:txBody>
      </p:sp>
      <p:sp>
        <p:nvSpPr>
          <p:cNvPr id="185" name="Google Shape;185;p19"/>
          <p:cNvSpPr txBox="1"/>
          <p:nvPr/>
        </p:nvSpPr>
        <p:spPr>
          <a:xfrm>
            <a:off x="2256125" y="1697875"/>
            <a:ext cx="11175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latin typeface="Chivo"/>
                <a:ea typeface="Chivo"/>
                <a:cs typeface="Chivo"/>
                <a:sym typeface="Chivo"/>
              </a:rPr>
              <a:t>Toque</a:t>
            </a:r>
            <a:endParaRPr sz="2400">
              <a:solidFill>
                <a:srgbClr val="0000FF"/>
              </a:solidFill>
              <a:latin typeface="Chivo"/>
              <a:ea typeface="Chivo"/>
              <a:cs typeface="Chivo"/>
              <a:sym typeface="Chivo"/>
            </a:endParaRPr>
          </a:p>
        </p:txBody>
      </p:sp>
      <p:sp>
        <p:nvSpPr>
          <p:cNvPr id="186" name="Google Shape;186;p19"/>
          <p:cNvSpPr txBox="1"/>
          <p:nvPr/>
        </p:nvSpPr>
        <p:spPr>
          <a:xfrm>
            <a:off x="4347575" y="1697875"/>
            <a:ext cx="16434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latin typeface="Chivo"/>
                <a:ea typeface="Chivo"/>
                <a:cs typeface="Chivo"/>
                <a:sym typeface="Chivo"/>
              </a:rPr>
              <a:t>No Toque</a:t>
            </a:r>
            <a:endParaRPr sz="2400">
              <a:solidFill>
                <a:srgbClr val="0000FF"/>
              </a:solidFill>
              <a:latin typeface="Chivo"/>
              <a:ea typeface="Chivo"/>
              <a:cs typeface="Chivo"/>
              <a:sym typeface="Chivo"/>
            </a:endParaRPr>
          </a:p>
        </p:txBody>
      </p:sp>
      <p:sp>
        <p:nvSpPr>
          <p:cNvPr id="187" name="Google Shape;187;p19"/>
          <p:cNvSpPr txBox="1"/>
          <p:nvPr/>
        </p:nvSpPr>
        <p:spPr>
          <a:xfrm>
            <a:off x="2256125" y="3439775"/>
            <a:ext cx="11175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latin typeface="Chivo"/>
                <a:ea typeface="Chivo"/>
                <a:cs typeface="Chivo"/>
                <a:sym typeface="Chivo"/>
              </a:rPr>
              <a:t>Sunny</a:t>
            </a:r>
            <a:endParaRPr sz="2400">
              <a:solidFill>
                <a:srgbClr val="0000FF"/>
              </a:solidFill>
              <a:latin typeface="Chivo"/>
              <a:ea typeface="Chivo"/>
              <a:cs typeface="Chivo"/>
              <a:sym typeface="Chivo"/>
            </a:endParaRPr>
          </a:p>
        </p:txBody>
      </p:sp>
      <p:sp>
        <p:nvSpPr>
          <p:cNvPr id="188" name="Google Shape;188;p19"/>
          <p:cNvSpPr txBox="1"/>
          <p:nvPr/>
        </p:nvSpPr>
        <p:spPr>
          <a:xfrm>
            <a:off x="2371125" y="568525"/>
            <a:ext cx="11832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latin typeface="Chivo"/>
                <a:ea typeface="Chivo"/>
                <a:cs typeface="Chivo"/>
                <a:sym typeface="Chivo"/>
              </a:rPr>
              <a:t>Snowy</a:t>
            </a:r>
            <a:endParaRPr sz="2400">
              <a:solidFill>
                <a:srgbClr val="0000FF"/>
              </a:solidFill>
              <a:latin typeface="Chivo"/>
              <a:ea typeface="Chivo"/>
              <a:cs typeface="Chivo"/>
              <a:sym typeface="Chivo"/>
            </a:endParaRPr>
          </a:p>
        </p:txBody>
      </p:sp>
      <p:sp>
        <p:nvSpPr>
          <p:cNvPr id="189" name="Google Shape;189;p19"/>
          <p:cNvSpPr txBox="1"/>
          <p:nvPr/>
        </p:nvSpPr>
        <p:spPr>
          <a:xfrm>
            <a:off x="4347575" y="568525"/>
            <a:ext cx="16434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latin typeface="Chivo"/>
                <a:ea typeface="Chivo"/>
                <a:cs typeface="Chivo"/>
                <a:sym typeface="Chivo"/>
              </a:rPr>
              <a:t>Toque</a:t>
            </a:r>
            <a:endParaRPr sz="2400">
              <a:solidFill>
                <a:srgbClr val="0000FF"/>
              </a:solidFill>
              <a:latin typeface="Chivo"/>
              <a:ea typeface="Chivo"/>
              <a:cs typeface="Chivo"/>
              <a:sym typeface="Chivo"/>
            </a:endParaRPr>
          </a:p>
        </p:txBody>
      </p:sp>
      <p:cxnSp>
        <p:nvCxnSpPr>
          <p:cNvPr id="190" name="Google Shape;190;p19"/>
          <p:cNvCxnSpPr>
            <a:stCxn id="184" idx="1"/>
          </p:cNvCxnSpPr>
          <p:nvPr/>
        </p:nvCxnSpPr>
        <p:spPr>
          <a:xfrm flipH="1">
            <a:off x="6244750" y="767250"/>
            <a:ext cx="969600" cy="313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0"/>
          <p:cNvPicPr preferRelativeResize="0"/>
          <p:nvPr/>
        </p:nvPicPr>
        <p:blipFill>
          <a:blip r:embed="rId3">
            <a:alphaModFix/>
          </a:blip>
          <a:stretch>
            <a:fillRect/>
          </a:stretch>
        </p:blipFill>
        <p:spPr>
          <a:xfrm>
            <a:off x="333150" y="220000"/>
            <a:ext cx="4538886" cy="2217650"/>
          </a:xfrm>
          <a:prstGeom prst="rect">
            <a:avLst/>
          </a:prstGeom>
          <a:noFill/>
          <a:ln>
            <a:noFill/>
          </a:ln>
        </p:spPr>
      </p:pic>
      <p:pic>
        <p:nvPicPr>
          <p:cNvPr id="196" name="Google Shape;196;p20"/>
          <p:cNvPicPr preferRelativeResize="0"/>
          <p:nvPr/>
        </p:nvPicPr>
        <p:blipFill>
          <a:blip r:embed="rId4">
            <a:alphaModFix/>
          </a:blip>
          <a:stretch>
            <a:fillRect/>
          </a:stretch>
        </p:blipFill>
        <p:spPr>
          <a:xfrm>
            <a:off x="3884375" y="2695775"/>
            <a:ext cx="4896599" cy="231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539350" y="586850"/>
            <a:ext cx="4114800" cy="42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Bayesian Inference</a:t>
            </a:r>
            <a:endParaRPr/>
          </a:p>
        </p:txBody>
      </p:sp>
      <p:sp>
        <p:nvSpPr>
          <p:cNvPr id="202" name="Google Shape;202;p21"/>
          <p:cNvSpPr txBox="1"/>
          <p:nvPr>
            <p:ph idx="1" type="body"/>
          </p:nvPr>
        </p:nvSpPr>
        <p:spPr>
          <a:xfrm>
            <a:off x="4355000" y="3024600"/>
            <a:ext cx="4570500" cy="2118900"/>
          </a:xfrm>
          <a:prstGeom prst="rect">
            <a:avLst/>
          </a:prstGeom>
        </p:spPr>
        <p:txBody>
          <a:bodyPr anchorCtr="0" anchor="ctr" bIns="0" lIns="0" spcFirstLastPara="1" rIns="0" wrap="square" tIns="0">
            <a:noAutofit/>
          </a:bodyPr>
          <a:lstStyle/>
          <a:p>
            <a:pPr indent="-330200" lvl="0" marL="457200" rtl="0" algn="l">
              <a:spcBef>
                <a:spcPts val="600"/>
              </a:spcBef>
              <a:spcAft>
                <a:spcPts val="0"/>
              </a:spcAft>
              <a:buSzPts val="1600"/>
              <a:buChar char="▰"/>
            </a:pPr>
            <a:r>
              <a:rPr lang="en" sz="1600"/>
              <a:t>Θ is prior</a:t>
            </a:r>
            <a:endParaRPr sz="1600"/>
          </a:p>
          <a:p>
            <a:pPr indent="-330200" lvl="0" marL="457200" rtl="0" algn="l">
              <a:spcBef>
                <a:spcPts val="0"/>
              </a:spcBef>
              <a:spcAft>
                <a:spcPts val="0"/>
              </a:spcAft>
              <a:buSzPts val="1600"/>
              <a:buChar char="▰"/>
            </a:pPr>
            <a:r>
              <a:rPr lang="en" sz="1600"/>
              <a:t>P(data | Θ) is our likelihood distribution</a:t>
            </a:r>
            <a:endParaRPr sz="1600"/>
          </a:p>
          <a:p>
            <a:pPr indent="-330200" lvl="0" marL="457200" rtl="0" algn="l">
              <a:spcBef>
                <a:spcPts val="0"/>
              </a:spcBef>
              <a:spcAft>
                <a:spcPts val="0"/>
              </a:spcAft>
              <a:buSzPts val="1600"/>
              <a:buChar char="▰"/>
            </a:pPr>
            <a:r>
              <a:rPr lang="en" sz="1600"/>
              <a:t>We only care about maximizing P(</a:t>
            </a:r>
            <a:r>
              <a:rPr lang="en" sz="1600"/>
              <a:t>Θ  | data)</a:t>
            </a:r>
            <a:endParaRPr sz="1600"/>
          </a:p>
          <a:p>
            <a:pPr indent="-330200" lvl="0" marL="457200" rtl="0" algn="l">
              <a:spcBef>
                <a:spcPts val="0"/>
              </a:spcBef>
              <a:spcAft>
                <a:spcPts val="0"/>
              </a:spcAft>
              <a:buSzPts val="1600"/>
              <a:buChar char="▰"/>
            </a:pPr>
            <a:r>
              <a:rPr lang="en" sz="1600"/>
              <a:t>P(Θ | data) calculated computationally or analytically</a:t>
            </a:r>
            <a:endParaRPr sz="1600"/>
          </a:p>
        </p:txBody>
      </p:sp>
      <p:sp>
        <p:nvSpPr>
          <p:cNvPr id="203" name="Google Shape;203;p2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04" name="Google Shape;204;p21"/>
          <p:cNvPicPr preferRelativeResize="0"/>
          <p:nvPr/>
        </p:nvPicPr>
        <p:blipFill>
          <a:blip r:embed="rId3">
            <a:alphaModFix/>
          </a:blip>
          <a:stretch>
            <a:fillRect/>
          </a:stretch>
        </p:blipFill>
        <p:spPr>
          <a:xfrm>
            <a:off x="539350" y="3789601"/>
            <a:ext cx="3090251" cy="588900"/>
          </a:xfrm>
          <a:prstGeom prst="rect">
            <a:avLst/>
          </a:prstGeom>
          <a:noFill/>
          <a:ln>
            <a:noFill/>
          </a:ln>
        </p:spPr>
      </p:pic>
      <p:pic>
        <p:nvPicPr>
          <p:cNvPr id="205" name="Google Shape;205;p21"/>
          <p:cNvPicPr preferRelativeResize="0"/>
          <p:nvPr/>
        </p:nvPicPr>
        <p:blipFill rotWithShape="1">
          <a:blip r:embed="rId4">
            <a:alphaModFix/>
          </a:blip>
          <a:srcRect b="0" l="0" r="11087" t="0"/>
          <a:stretch/>
        </p:blipFill>
        <p:spPr>
          <a:xfrm>
            <a:off x="1377425" y="1206076"/>
            <a:ext cx="5787601" cy="172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cmorris template">
  <a:themeElements>
    <a:clrScheme name="Custom 347">
      <a:dk1>
        <a:srgbClr val="00001A"/>
      </a:dk1>
      <a:lt1>
        <a:srgbClr val="FFFFFF"/>
      </a:lt1>
      <a:dk2>
        <a:srgbClr val="60707A"/>
      </a:dk2>
      <a:lt2>
        <a:srgbClr val="E8EDF1"/>
      </a:lt2>
      <a:accent1>
        <a:srgbClr val="A6D683"/>
      </a:accent1>
      <a:accent2>
        <a:srgbClr val="2CA388"/>
      </a:accent2>
      <a:accent3>
        <a:srgbClr val="106B6B"/>
      </a:accent3>
      <a:accent4>
        <a:srgbClr val="CFDCE6"/>
      </a:accent4>
      <a:accent5>
        <a:srgbClr val="9EB3C2"/>
      </a:accent5>
      <a:accent6>
        <a:srgbClr val="577C97"/>
      </a:accent6>
      <a:hlink>
        <a:srgbClr val="00001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