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56" r:id="rId5"/>
    <p:sldId id="275" r:id="rId6"/>
    <p:sldId id="271" r:id="rId7"/>
    <p:sldId id="260" r:id="rId8"/>
    <p:sldId id="264" r:id="rId9"/>
    <p:sldId id="265" r:id="rId10"/>
    <p:sldId id="266" r:id="rId11"/>
    <p:sldId id="278" r:id="rId12"/>
    <p:sldId id="279" r:id="rId13"/>
    <p:sldId id="268" r:id="rId14"/>
    <p:sldId id="276" r:id="rId15"/>
    <p:sldId id="277" r:id="rId16"/>
    <p:sldId id="280" r:id="rId17"/>
    <p:sldId id="272" r:id="rId18"/>
    <p:sldId id="274" r:id="rId19"/>
  </p:sldIdLst>
  <p:sldSz cx="14400213" cy="7559675"/>
  <p:notesSz cx="6858000" cy="9144000"/>
  <p:defaultTextStyle>
    <a:defPPr>
      <a:defRPr lang="en-US"/>
    </a:defPPr>
    <a:lvl1pPr marL="0" algn="l" defTabSz="1054029" rtl="0" eaLnBrk="1" latinLnBrk="0" hangingPunct="1">
      <a:defRPr sz="2075" kern="1200">
        <a:solidFill>
          <a:schemeClr val="tx1"/>
        </a:solidFill>
        <a:latin typeface="+mn-lt"/>
        <a:ea typeface="+mn-ea"/>
        <a:cs typeface="+mn-cs"/>
      </a:defRPr>
    </a:lvl1pPr>
    <a:lvl2pPr marL="527014" algn="l" defTabSz="1054029" rtl="0" eaLnBrk="1" latinLnBrk="0" hangingPunct="1">
      <a:defRPr sz="2075" kern="1200">
        <a:solidFill>
          <a:schemeClr val="tx1"/>
        </a:solidFill>
        <a:latin typeface="+mn-lt"/>
        <a:ea typeface="+mn-ea"/>
        <a:cs typeface="+mn-cs"/>
      </a:defRPr>
    </a:lvl2pPr>
    <a:lvl3pPr marL="1054029" algn="l" defTabSz="1054029" rtl="0" eaLnBrk="1" latinLnBrk="0" hangingPunct="1">
      <a:defRPr sz="2075" kern="1200">
        <a:solidFill>
          <a:schemeClr val="tx1"/>
        </a:solidFill>
        <a:latin typeface="+mn-lt"/>
        <a:ea typeface="+mn-ea"/>
        <a:cs typeface="+mn-cs"/>
      </a:defRPr>
    </a:lvl3pPr>
    <a:lvl4pPr marL="1581043" algn="l" defTabSz="1054029" rtl="0" eaLnBrk="1" latinLnBrk="0" hangingPunct="1">
      <a:defRPr sz="2075" kern="1200">
        <a:solidFill>
          <a:schemeClr val="tx1"/>
        </a:solidFill>
        <a:latin typeface="+mn-lt"/>
        <a:ea typeface="+mn-ea"/>
        <a:cs typeface="+mn-cs"/>
      </a:defRPr>
    </a:lvl4pPr>
    <a:lvl5pPr marL="2108058" algn="l" defTabSz="1054029" rtl="0" eaLnBrk="1" latinLnBrk="0" hangingPunct="1">
      <a:defRPr sz="2075" kern="1200">
        <a:solidFill>
          <a:schemeClr val="tx1"/>
        </a:solidFill>
        <a:latin typeface="+mn-lt"/>
        <a:ea typeface="+mn-ea"/>
        <a:cs typeface="+mn-cs"/>
      </a:defRPr>
    </a:lvl5pPr>
    <a:lvl6pPr marL="2635072" algn="l" defTabSz="1054029" rtl="0" eaLnBrk="1" latinLnBrk="0" hangingPunct="1">
      <a:defRPr sz="2075" kern="1200">
        <a:solidFill>
          <a:schemeClr val="tx1"/>
        </a:solidFill>
        <a:latin typeface="+mn-lt"/>
        <a:ea typeface="+mn-ea"/>
        <a:cs typeface="+mn-cs"/>
      </a:defRPr>
    </a:lvl6pPr>
    <a:lvl7pPr marL="3162087" algn="l" defTabSz="1054029" rtl="0" eaLnBrk="1" latinLnBrk="0" hangingPunct="1">
      <a:defRPr sz="2075" kern="1200">
        <a:solidFill>
          <a:schemeClr val="tx1"/>
        </a:solidFill>
        <a:latin typeface="+mn-lt"/>
        <a:ea typeface="+mn-ea"/>
        <a:cs typeface="+mn-cs"/>
      </a:defRPr>
    </a:lvl7pPr>
    <a:lvl8pPr marL="3689101" algn="l" defTabSz="1054029" rtl="0" eaLnBrk="1" latinLnBrk="0" hangingPunct="1">
      <a:defRPr sz="2075" kern="1200">
        <a:solidFill>
          <a:schemeClr val="tx1"/>
        </a:solidFill>
        <a:latin typeface="+mn-lt"/>
        <a:ea typeface="+mn-ea"/>
        <a:cs typeface="+mn-cs"/>
      </a:defRPr>
    </a:lvl8pPr>
    <a:lvl9pPr marL="4216116" algn="l" defTabSz="1054029" rtl="0" eaLnBrk="1" latinLnBrk="0" hangingPunct="1">
      <a:defRPr sz="20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B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2"/>
    <p:restoredTop sz="94655"/>
  </p:normalViewPr>
  <p:slideViewPr>
    <p:cSldViewPr snapToGrid="0" snapToObjects="1">
      <p:cViewPr varScale="1">
        <p:scale>
          <a:sx n="107" d="100"/>
          <a:sy n="107" d="100"/>
        </p:scale>
        <p:origin x="82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stantinos Charalambous" userId="0d6f539c5767d4df" providerId="LiveId" clId="{C0E3BD22-1A7B-D047-B436-13754537934F}"/>
    <pc:docChg chg="modSld">
      <pc:chgData name="Konstantinos Charalambous" userId="0d6f539c5767d4df" providerId="LiveId" clId="{C0E3BD22-1A7B-D047-B436-13754537934F}" dt="2018-12-16T11:43:11.689" v="38" actId="20577"/>
      <pc:docMkLst>
        <pc:docMk/>
      </pc:docMkLst>
      <pc:sldChg chg="modSp">
        <pc:chgData name="Konstantinos Charalambous" userId="0d6f539c5767d4df" providerId="LiveId" clId="{C0E3BD22-1A7B-D047-B436-13754537934F}" dt="2018-12-16T11:43:11.689" v="38" actId="20577"/>
        <pc:sldMkLst>
          <pc:docMk/>
          <pc:sldMk cId="267726249" sldId="256"/>
        </pc:sldMkLst>
        <pc:spChg chg="mod">
          <ac:chgData name="Konstantinos Charalambous" userId="0d6f539c5767d4df" providerId="LiveId" clId="{C0E3BD22-1A7B-D047-B436-13754537934F}" dt="2018-12-16T11:43:11.689" v="38" actId="20577"/>
          <ac:spMkLst>
            <pc:docMk/>
            <pc:sldMk cId="267726249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181EA-CE96-B54B-B79D-2E33B2DA0BFF}" type="datetimeFigureOut">
              <a:rPr lang="en-US" smtClean="0"/>
              <a:t>28-Dec-18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0538" y="1143000"/>
            <a:ext cx="5876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8BACB-1803-474E-9850-97A2F61F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1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BACB-1803-474E-9850-97A2F61F89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81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BACB-1803-474E-9850-97A2F61F89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99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BACB-1803-474E-9850-97A2F61F89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06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BACB-1803-474E-9850-97A2F61F89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78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BACB-1803-474E-9850-97A2F61F89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BACB-1803-474E-9850-97A2F61F89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3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BACB-1803-474E-9850-97A2F61F89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44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DockerHub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BACB-1803-474E-9850-97A2F61F89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39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BACB-1803-474E-9850-97A2F61F89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BACB-1803-474E-9850-97A2F61F89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45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BACB-1803-474E-9850-97A2F61F89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08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BACB-1803-474E-9850-97A2F61F89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23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BACB-1803-474E-9850-97A2F61F89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4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79730" y="3822091"/>
            <a:ext cx="9258273" cy="1109452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dirty="0">
                <a:solidFill>
                  <a:srgbClr val="33BEE2"/>
                </a:solidFill>
              </a:rPr>
              <a:t>Click here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729" y="5075602"/>
            <a:ext cx="9258274" cy="61534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>
                <a:solidFill>
                  <a:schemeClr val="bg1"/>
                </a:solidFill>
              </a:rPr>
              <a:t>Click to add subtitle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88454"/>
            <a:ext cx="7290108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www.impactechs.com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/>
          <a:lstStyle/>
          <a:p>
            <a:fld id="{D596B4A1-789F-C045-B7F9-BE6778549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88454"/>
            <a:ext cx="7290108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www.impactechs.com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/>
          <a:lstStyle/>
          <a:p>
            <a:fld id="{D596B4A1-789F-C045-B7F9-BE6778549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/>
          <a:lstStyle/>
          <a:p>
            <a:fld id="{D596B4A1-789F-C045-B7F9-BE6778549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02483"/>
            <a:ext cx="3105046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02483"/>
            <a:ext cx="9135135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www.impactechs.com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/>
          <a:lstStyle/>
          <a:p>
            <a:fld id="{D596B4A1-789F-C045-B7F9-BE6778549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12C6FD-A7B4-6946-ACC7-8C051AE15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08"/>
            <a:ext cx="14400213" cy="7555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71A4AD-0B69-B54F-8F68-96E05ABFC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4" y="394510"/>
            <a:ext cx="4775805" cy="1282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41" y="2069908"/>
            <a:ext cx="5878871" cy="6479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33BEE2"/>
                </a:solidFill>
              </a:rPr>
              <a:t>Click here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015" y="3352800"/>
            <a:ext cx="12420184" cy="34561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33BEE2"/>
                </a:solidFill>
              </a:rPr>
              <a:t>www.impactechs.com</a:t>
            </a:r>
            <a:endParaRPr lang="en-US" dirty="0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09608AE5-719F-AE48-B2D3-3B29DBEC7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9525" y="7007225"/>
            <a:ext cx="3240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F0BFA-4DC3-AE44-913C-6BD6492D718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014" y="215194"/>
            <a:ext cx="12420185" cy="88649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33BEE2"/>
                </a:solidFill>
              </a:rPr>
              <a:t>Click here to add title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480581-A456-4947-A1B6-D78143D96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14" y="1333041"/>
            <a:ext cx="12420184" cy="548141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9D2F9DB1-8C2C-E24F-BCB9-1125AC1C8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9525" y="7007225"/>
            <a:ext cx="3240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F0BFA-4DC3-AE44-913C-6BD6492D718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FA906E-4572-E44A-BFC3-DF82F706DB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014" y="0"/>
            <a:ext cx="5349240" cy="75596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/>
          <a:lstStyle/>
          <a:p>
            <a:fld id="{D596B4A1-789F-C045-B7F9-BE677854938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F3595-D102-504E-A0AA-338DF0EFBA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5" y="215194"/>
            <a:ext cx="701864" cy="852263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17CD85-EF18-FE41-86D2-4BFC4A757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2709" y="1316878"/>
            <a:ext cx="6957489" cy="5181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5AC3DE-34AD-3743-980E-A90FE444EB0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>
            <a:off x="990013" y="4100306"/>
            <a:ext cx="2781300" cy="27559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EBCCAF-205B-B44F-9C79-BF8275ED3D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013" y="215194"/>
            <a:ext cx="12420186" cy="88649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here to add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FA906E-4572-E44A-BFC3-DF82F706DB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013" y="215193"/>
            <a:ext cx="13410199" cy="88649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/>
          <a:lstStyle/>
          <a:p>
            <a:fld id="{D596B4A1-789F-C045-B7F9-BE677854938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F3595-D102-504E-A0AA-338DF0EFBA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5" y="215194"/>
            <a:ext cx="701864" cy="8522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EBCCAF-205B-B44F-9C79-BF8275ED3D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013" y="215194"/>
            <a:ext cx="12420186" cy="88649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here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67A8D7-6C0B-9F42-B87F-F0E97A24D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14" y="1333041"/>
            <a:ext cx="12420184" cy="548141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574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DA058E5-FB15-F84B-AE6E-961AA70AF5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339254" cy="7559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4CB30F-C784-2646-AD5C-C00549E833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8433" y="182447"/>
            <a:ext cx="708125" cy="92364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/>
          <a:lstStyle/>
          <a:p>
            <a:fld id="{D596B4A1-789F-C045-B7F9-BE677854938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17CD85-EF18-FE41-86D2-4BFC4A757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2709" y="1316878"/>
            <a:ext cx="6957489" cy="5181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5AC3DE-34AD-3743-980E-A90FE444EB0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>
            <a:off x="0" y="4100305"/>
            <a:ext cx="2781300" cy="27559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EBCCAF-205B-B44F-9C79-BF8275ED3D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013" y="215194"/>
            <a:ext cx="12420186" cy="88649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2999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884670"/>
            <a:ext cx="12420184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059034"/>
            <a:ext cx="12420184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/>
          <a:lstStyle/>
          <a:p>
            <a:fld id="{D596B4A1-789F-C045-B7F9-BE6778549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12414"/>
            <a:ext cx="612009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12414"/>
            <a:ext cx="612009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www.impactechs.com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/>
          <a:lstStyle/>
          <a:p>
            <a:fld id="{D596B4A1-789F-C045-B7F9-BE677854938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02483"/>
            <a:ext cx="12420184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53171"/>
            <a:ext cx="609196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761381"/>
            <a:ext cx="6091965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53171"/>
            <a:ext cx="612196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761381"/>
            <a:ext cx="6121966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www.impactechs.com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/>
          <a:lstStyle/>
          <a:p>
            <a:fld id="{D596B4A1-789F-C045-B7F9-BE6778549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02483"/>
            <a:ext cx="12420184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12414"/>
            <a:ext cx="12420184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1B5D2C-D390-CB4B-B19B-1EB46BDD8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9525" y="7007225"/>
            <a:ext cx="3240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F0BFA-4DC3-AE44-913C-6BD6492D7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2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  <p:sldLayoutId id="2147483673" r:id="rId5"/>
    <p:sldLayoutId id="2147483672" r:id="rId6"/>
    <p:sldLayoutId id="2147483663" r:id="rId7"/>
    <p:sldLayoutId id="2147483664" r:id="rId8"/>
    <p:sldLayoutId id="2147483665" r:id="rId9"/>
    <p:sldLayoutId id="2147483668" r:id="rId10"/>
    <p:sldLayoutId id="2147483669" r:id="rId11"/>
    <p:sldLayoutId id="2147483670" r:id="rId12"/>
    <p:sldLayoutId id="2147483671" r:id="rId13"/>
  </p:sldLayoutIdLst>
  <p:hf hd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technet.microsoft.com/machinelearning/2018/03/15/demystifying-docker-for-data-scientists-a-docker-tutorial-for-your-deep-learning-projects/" TargetMode="External"/><Relationship Id="rId3" Type="http://schemas.openxmlformats.org/officeDocument/2006/relationships/hyperlink" Target="https://docs.docker.com/" TargetMode="External"/><Relationship Id="rId7" Type="http://schemas.openxmlformats.org/officeDocument/2006/relationships/hyperlink" Target="https://towardsdatascience.com/docker-for-data-science-9c0ce73e826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oto.docker.com/rs/929-FJL-178/images/WP_BusinessValueofDocker_06.26.2017.pdf" TargetMode="External"/><Relationship Id="rId5" Type="http://schemas.openxmlformats.org/officeDocument/2006/relationships/hyperlink" Target="https://classroom.udacity.com/courses/ud615" TargetMode="External"/><Relationship Id="rId4" Type="http://schemas.openxmlformats.org/officeDocument/2006/relationships/hyperlink" Target="https://go.digitalocean.com/containers-and-microservice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664"/>
            <a:ext cx="14400212" cy="75633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80006" y="354651"/>
            <a:ext cx="13669676" cy="685037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6" y="1237196"/>
            <a:ext cx="10800159" cy="3130615"/>
          </a:xfrm>
        </p:spPr>
        <p:txBody>
          <a:bodyPr>
            <a:normAutofit/>
          </a:bodyPr>
          <a:lstStyle/>
          <a:p>
            <a:r>
              <a:rPr lang="en-GB" sz="6600" dirty="0"/>
              <a:t>Introduction to Docker for </a:t>
            </a:r>
            <a:br>
              <a:rPr lang="en-GB" sz="6600" dirty="0"/>
            </a:br>
            <a:r>
              <a:rPr lang="en-GB" sz="6600" dirty="0"/>
              <a:t>Data Science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6" y="4691932"/>
            <a:ext cx="10800159" cy="17646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</a:t>
            </a:r>
            <a:r>
              <a:rPr lang="en-US">
                <a:solidFill>
                  <a:schemeClr val="accent1"/>
                </a:solidFill>
              </a:rPr>
              <a:t>onstantinos </a:t>
            </a:r>
            <a:r>
              <a:rPr lang="en-US" dirty="0">
                <a:solidFill>
                  <a:schemeClr val="accent1"/>
                </a:solidFill>
              </a:rPr>
              <a:t>Charalampous</a:t>
            </a: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17 December 2018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082" y="4529871"/>
            <a:ext cx="3240048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26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ACD0E-7862-8D48-8482-45FD5BEF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28" y="259645"/>
            <a:ext cx="12420185" cy="886490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rgbClr val="33BEE2"/>
                </a:solidFill>
              </a:rPr>
              <a:t>Use Case: Containerization of Automatic Sentiment Analysis (ASA) using Docker and Anaconda (</a:t>
            </a:r>
            <a:r>
              <a:rPr lang="en-GB" sz="3200" dirty="0" err="1">
                <a:solidFill>
                  <a:srgbClr val="33BEE2"/>
                </a:solidFill>
              </a:rPr>
              <a:t>Miniconda</a:t>
            </a:r>
            <a:r>
              <a:rPr lang="en-GB" sz="3200" dirty="0">
                <a:solidFill>
                  <a:srgbClr val="33BEE2"/>
                </a:solidFill>
              </a:rPr>
              <a:t>)</a:t>
            </a:r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2C78-A4DC-F044-A8E7-491E7B6D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EF0BFA-4DC3-AE44-913C-6BD6492D7183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4B2430A3-5A9B-47D8-91B4-6D59EA530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13" y="1333041"/>
            <a:ext cx="12704555" cy="578927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In the same directory there should be the following:</a:t>
            </a:r>
          </a:p>
          <a:p>
            <a:pPr>
              <a:lnSpc>
                <a:spcPct val="150000"/>
              </a:lnSpc>
            </a:pPr>
            <a:r>
              <a:rPr lang="en-US" dirty="0"/>
              <a:t>Sentiment Analysis Source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Pandas – Data handling / analysis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Numpy</a:t>
            </a:r>
            <a:r>
              <a:rPr lang="en-US" dirty="0"/>
              <a:t> – Mathematical functions on arrays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Sci-kit learn – Machine Learning / Sentiment Classification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environment.yml</a:t>
            </a:r>
            <a:r>
              <a:rPr lang="en-US" dirty="0"/>
              <a:t> – The blueprint of the Anaconda virtual environment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Python 3.6.5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Project Dependencies</a:t>
            </a:r>
          </a:p>
          <a:p>
            <a:pPr>
              <a:lnSpc>
                <a:spcPct val="150000"/>
              </a:lnSpc>
            </a:pPr>
            <a:r>
              <a:rPr lang="en-US" dirty="0"/>
              <a:t>Dockerfile – The set of rules that define the docker image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Ubuntu 16.04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Miniconda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Copy source code to the container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Create the </a:t>
            </a:r>
            <a:r>
              <a:rPr lang="en-US" dirty="0" err="1"/>
              <a:t>conda</a:t>
            </a:r>
            <a:r>
              <a:rPr lang="en-US" dirty="0"/>
              <a:t> virtual environment</a:t>
            </a:r>
          </a:p>
        </p:txBody>
      </p:sp>
    </p:spTree>
    <p:extLst>
      <p:ext uri="{BB962C8B-B14F-4D97-AF65-F5344CB8AC3E}">
        <p14:creationId xmlns:p14="http://schemas.microsoft.com/office/powerpoint/2010/main" val="169073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ACD0E-7862-8D48-8482-45FD5BEF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28" y="259645"/>
            <a:ext cx="12420185" cy="886490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rgbClr val="33BEE2"/>
                </a:solidFill>
              </a:rPr>
              <a:t>Use Case: Containerization of Automatic Sentiment Analysis (ASA) using Docker and Anaconda (</a:t>
            </a:r>
            <a:r>
              <a:rPr lang="en-GB" sz="3200" dirty="0" err="1">
                <a:solidFill>
                  <a:srgbClr val="33BEE2"/>
                </a:solidFill>
              </a:rPr>
              <a:t>Miniconda</a:t>
            </a:r>
            <a:r>
              <a:rPr lang="en-GB" sz="3200" dirty="0">
                <a:solidFill>
                  <a:srgbClr val="33BEE2"/>
                </a:solidFill>
              </a:rPr>
              <a:t>)</a:t>
            </a:r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2C78-A4DC-F044-A8E7-491E7B6D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EF0BFA-4DC3-AE44-913C-6BD6492D7183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47566-6FA4-4A0F-A11E-196333393800}"/>
              </a:ext>
            </a:extLst>
          </p:cNvPr>
          <p:cNvSpPr txBox="1"/>
          <p:nvPr/>
        </p:nvSpPr>
        <p:spPr>
          <a:xfrm>
            <a:off x="1064787" y="1311572"/>
            <a:ext cx="2666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environment.yml</a:t>
            </a:r>
            <a:endParaRPr lang="en-GB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3BFA8C-4116-40CF-83FE-21FCA2C76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1" y="2000229"/>
            <a:ext cx="7488521" cy="480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2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ACD0E-7862-8D48-8482-45FD5BEF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28" y="259645"/>
            <a:ext cx="12420185" cy="886490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rgbClr val="33BEE2"/>
                </a:solidFill>
              </a:rPr>
              <a:t>Use Case: Containerization of Automatic Sentiment Analysis (ASA) using Docker and Anaconda (</a:t>
            </a:r>
            <a:r>
              <a:rPr lang="en-GB" sz="3200" dirty="0" err="1">
                <a:solidFill>
                  <a:srgbClr val="33BEE2"/>
                </a:solidFill>
              </a:rPr>
              <a:t>Miniconda</a:t>
            </a:r>
            <a:r>
              <a:rPr lang="en-GB" sz="3200" dirty="0">
                <a:solidFill>
                  <a:srgbClr val="33BEE2"/>
                </a:solidFill>
              </a:rPr>
              <a:t>)</a:t>
            </a:r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2C78-A4DC-F044-A8E7-491E7B6D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EF0BFA-4DC3-AE44-913C-6BD6492D7183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47566-6FA4-4A0F-A11E-196333393800}"/>
              </a:ext>
            </a:extLst>
          </p:cNvPr>
          <p:cNvSpPr txBox="1"/>
          <p:nvPr/>
        </p:nvSpPr>
        <p:spPr>
          <a:xfrm>
            <a:off x="1064787" y="1247650"/>
            <a:ext cx="1275734" cy="411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Dockerfile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749DFE-B000-4F9B-A742-89983F36B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87" y="1760816"/>
            <a:ext cx="7273081" cy="541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3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ACD0E-7862-8D48-8482-45FD5BEF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28" y="259645"/>
            <a:ext cx="12420185" cy="886490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rgbClr val="33BEE2"/>
                </a:solidFill>
              </a:rPr>
              <a:t>Use Case: Containerization of Automatic Sentiment Analysis (ASA) using Docker and Anaconda (</a:t>
            </a:r>
            <a:r>
              <a:rPr lang="en-GB" sz="3200" dirty="0" err="1">
                <a:solidFill>
                  <a:srgbClr val="33BEE2"/>
                </a:solidFill>
              </a:rPr>
              <a:t>Miniconda</a:t>
            </a:r>
            <a:r>
              <a:rPr lang="en-GB" sz="3200" dirty="0">
                <a:solidFill>
                  <a:srgbClr val="33BEE2"/>
                </a:solidFill>
              </a:rPr>
              <a:t>)</a:t>
            </a:r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2C78-A4DC-F044-A8E7-491E7B6D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EF0BFA-4DC3-AE44-913C-6BD6492D7183}" type="slidenum">
              <a:rPr lang="en-US" smtClean="0"/>
              <a:t>13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31284F-0969-4046-B31F-5FCCBB618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9" y="1296154"/>
            <a:ext cx="10413206" cy="29298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888E09-130D-44A0-B7C9-A278BCDFF892}"/>
              </a:ext>
            </a:extLst>
          </p:cNvPr>
          <p:cNvSpPr/>
          <p:nvPr/>
        </p:nvSpPr>
        <p:spPr>
          <a:xfrm>
            <a:off x="582113" y="1787571"/>
            <a:ext cx="799414" cy="1686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C63A9-2818-4FC0-8931-4FC90F838D6C}"/>
              </a:ext>
            </a:extLst>
          </p:cNvPr>
          <p:cNvSpPr/>
          <p:nvPr/>
        </p:nvSpPr>
        <p:spPr>
          <a:xfrm>
            <a:off x="1478215" y="1787571"/>
            <a:ext cx="1167844" cy="1686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BB7567-8CF3-4C35-81C0-3664AD48C70D}"/>
              </a:ext>
            </a:extLst>
          </p:cNvPr>
          <p:cNvSpPr/>
          <p:nvPr/>
        </p:nvSpPr>
        <p:spPr>
          <a:xfrm>
            <a:off x="7951061" y="1787571"/>
            <a:ext cx="1508600" cy="1686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647794-6D20-4C6A-8D6C-0AAA517DCE6D}"/>
              </a:ext>
            </a:extLst>
          </p:cNvPr>
          <p:cNvCxnSpPr>
            <a:cxnSpLocks/>
          </p:cNvCxnSpPr>
          <p:nvPr/>
        </p:nvCxnSpPr>
        <p:spPr>
          <a:xfrm>
            <a:off x="4738294" y="2096302"/>
            <a:ext cx="4184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3B249B-8027-46A2-9C8A-4676596FEAC3}"/>
              </a:ext>
            </a:extLst>
          </p:cNvPr>
          <p:cNvGrpSpPr/>
          <p:nvPr/>
        </p:nvGrpSpPr>
        <p:grpSpPr>
          <a:xfrm>
            <a:off x="566737" y="4278408"/>
            <a:ext cx="9934575" cy="619125"/>
            <a:chOff x="566738" y="5236896"/>
            <a:chExt cx="9934575" cy="61912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DE7868F-7335-4324-92C0-4F2E10DFC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6738" y="5236896"/>
              <a:ext cx="9934575" cy="619125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D3B9BF-0484-4EC9-9CD9-E0E026385944}"/>
                </a:ext>
              </a:extLst>
            </p:cNvPr>
            <p:cNvCxnSpPr>
              <a:cxnSpLocks/>
            </p:cNvCxnSpPr>
            <p:nvPr/>
          </p:nvCxnSpPr>
          <p:spPr>
            <a:xfrm>
              <a:off x="5950743" y="5453062"/>
              <a:ext cx="14501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734C3F4-CE6E-4669-BB06-160E9E3C3680}"/>
                </a:ext>
              </a:extLst>
            </p:cNvPr>
            <p:cNvCxnSpPr>
              <a:cxnSpLocks/>
            </p:cNvCxnSpPr>
            <p:nvPr/>
          </p:nvCxnSpPr>
          <p:spPr>
            <a:xfrm>
              <a:off x="5713618" y="5817920"/>
              <a:ext cx="14501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EEE54EF-9DD1-4DF3-B922-6090186322D8}"/>
              </a:ext>
            </a:extLst>
          </p:cNvPr>
          <p:cNvGrpSpPr/>
          <p:nvPr/>
        </p:nvGrpSpPr>
        <p:grpSpPr>
          <a:xfrm>
            <a:off x="495080" y="5075377"/>
            <a:ext cx="11647091" cy="730159"/>
            <a:chOff x="511571" y="4914016"/>
            <a:chExt cx="11647091" cy="73015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C18CE4A-9045-4947-BDE1-5A0BFE281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9502" b="40431"/>
            <a:stretch/>
          </p:blipFill>
          <p:spPr>
            <a:xfrm>
              <a:off x="566737" y="4914016"/>
              <a:ext cx="11591925" cy="730159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D30DF5-4061-41E3-8172-60C940D3C633}"/>
                </a:ext>
              </a:extLst>
            </p:cNvPr>
            <p:cNvCxnSpPr>
              <a:cxnSpLocks/>
            </p:cNvCxnSpPr>
            <p:nvPr/>
          </p:nvCxnSpPr>
          <p:spPr>
            <a:xfrm>
              <a:off x="5354239" y="5109823"/>
              <a:ext cx="26431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11F9AD4-2074-4A4F-A4DA-DDD3F0BB0458}"/>
                </a:ext>
              </a:extLst>
            </p:cNvPr>
            <p:cNvCxnSpPr>
              <a:cxnSpLocks/>
            </p:cNvCxnSpPr>
            <p:nvPr/>
          </p:nvCxnSpPr>
          <p:spPr>
            <a:xfrm>
              <a:off x="511571" y="5262223"/>
              <a:ext cx="21566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FA783E-AE1A-4403-898D-BDC500347441}"/>
              </a:ext>
            </a:extLst>
          </p:cNvPr>
          <p:cNvCxnSpPr>
            <a:cxnSpLocks/>
          </p:cNvCxnSpPr>
          <p:nvPr/>
        </p:nvCxnSpPr>
        <p:spPr>
          <a:xfrm>
            <a:off x="582113" y="6448198"/>
            <a:ext cx="2671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5B740E-8F6F-41FD-9FB1-4A50585EDDCE}"/>
              </a:ext>
            </a:extLst>
          </p:cNvPr>
          <p:cNvGrpSpPr/>
          <p:nvPr/>
        </p:nvGrpSpPr>
        <p:grpSpPr>
          <a:xfrm>
            <a:off x="550246" y="6007100"/>
            <a:ext cx="8801100" cy="1000125"/>
            <a:chOff x="566737" y="5673601"/>
            <a:chExt cx="8801100" cy="100012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14B4C3D-EE0C-4F32-98E3-56A2FF4B8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6737" y="5673601"/>
              <a:ext cx="8801100" cy="1000125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E9C8A7F-6528-4A61-86B4-5DDC542F2816}"/>
                </a:ext>
              </a:extLst>
            </p:cNvPr>
            <p:cNvCxnSpPr>
              <a:cxnSpLocks/>
            </p:cNvCxnSpPr>
            <p:nvPr/>
          </p:nvCxnSpPr>
          <p:spPr>
            <a:xfrm>
              <a:off x="4969562" y="6267564"/>
              <a:ext cx="38647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6E5D5D0-D983-405F-919A-E9F07324BAF5}"/>
                </a:ext>
              </a:extLst>
            </p:cNvPr>
            <p:cNvSpPr/>
            <p:nvPr/>
          </p:nvSpPr>
          <p:spPr>
            <a:xfrm>
              <a:off x="586572" y="5871098"/>
              <a:ext cx="1167844" cy="16868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9D40CEA-E163-4891-98B7-A10937116EA6}"/>
                </a:ext>
              </a:extLst>
            </p:cNvPr>
            <p:cNvSpPr/>
            <p:nvPr/>
          </p:nvSpPr>
          <p:spPr>
            <a:xfrm>
              <a:off x="586571" y="6450039"/>
              <a:ext cx="2911371" cy="16847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2445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ACD0E-7862-8D48-8482-45FD5BEF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13" y="598826"/>
            <a:ext cx="12420185" cy="72431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33BEE2"/>
                </a:solidFill>
              </a:rPr>
              <a:t>Final thoughts: First impressions as a beginner in Docker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68281B-51A8-7F4F-A29C-C8015A4B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14" y="1726948"/>
            <a:ext cx="12420184" cy="548141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Fairly easy to get started with simple scenarios </a:t>
            </a:r>
          </a:p>
          <a:p>
            <a:pPr>
              <a:lnSpc>
                <a:spcPct val="200000"/>
              </a:lnSpc>
            </a:pPr>
            <a:r>
              <a:rPr lang="en-US" dirty="0"/>
              <a:t>A lot easier to write a Dockerfile once than to replicate an environment manually each time</a:t>
            </a:r>
          </a:p>
          <a:p>
            <a:pPr>
              <a:lnSpc>
                <a:spcPct val="200000"/>
              </a:lnSpc>
            </a:pPr>
            <a:r>
              <a:rPr lang="en-US" dirty="0"/>
              <a:t>Can get a bit more complicated with more complex scenarios (containers interacting with other containers etc.),  but still, you write the configurations only once and that’s it</a:t>
            </a:r>
          </a:p>
          <a:p>
            <a:pPr>
              <a:lnSpc>
                <a:spcPct val="200000"/>
              </a:lnSpc>
            </a:pPr>
            <a:r>
              <a:rPr lang="en-US" dirty="0"/>
              <a:t>A lot of material online for almost any use case</a:t>
            </a:r>
          </a:p>
          <a:p>
            <a:pPr>
              <a:lnSpc>
                <a:spcPct val="200000"/>
              </a:lnSpc>
            </a:pPr>
            <a:r>
              <a:rPr lang="en-US" dirty="0"/>
              <a:t>Great way to guarantee machine learning prediction </a:t>
            </a:r>
            <a:r>
              <a:rPr lang="en-US" b="1" dirty="0"/>
              <a:t>reproducibility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2C78-A4DC-F044-A8E7-491E7B6D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70111" y="7007544"/>
            <a:ext cx="3240088" cy="401638"/>
          </a:xfrm>
        </p:spPr>
        <p:txBody>
          <a:bodyPr/>
          <a:lstStyle/>
          <a:p>
            <a:fld id="{9EEF0BFA-4DC3-AE44-913C-6BD6492D718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1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ACD0E-7862-8D48-8482-45FD5BEF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BEE2"/>
                </a:solidFill>
              </a:rPr>
              <a:t>Further Reading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68281B-51A8-7F4F-A29C-C8015A4B9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Docker Documentation</a:t>
            </a:r>
          </a:p>
          <a:p>
            <a:pPr lvl="1"/>
            <a:r>
              <a:rPr lang="en-US" dirty="0">
                <a:hlinkClick r:id="rId3"/>
              </a:rPr>
              <a:t>https://docs.docker.com/</a:t>
            </a:r>
            <a:endParaRPr lang="en-US" dirty="0"/>
          </a:p>
          <a:p>
            <a:r>
              <a:rPr lang="en-US" dirty="0"/>
              <a:t>Docker Tutorials/Courses</a:t>
            </a:r>
          </a:p>
          <a:p>
            <a:pPr lvl="1"/>
            <a:r>
              <a:rPr lang="en-US" dirty="0">
                <a:hlinkClick r:id="rId4"/>
              </a:rPr>
              <a:t>https://go.digitalocean.com/containers-and-microservices.html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https://classroom.udacity.com/courses/ud615</a:t>
            </a:r>
            <a:endParaRPr lang="en-US" dirty="0"/>
          </a:p>
          <a:p>
            <a:r>
              <a:rPr lang="en-US" dirty="0"/>
              <a:t>Docker Business Value</a:t>
            </a:r>
          </a:p>
          <a:p>
            <a:pPr lvl="1"/>
            <a:r>
              <a:rPr lang="en-US" dirty="0">
                <a:hlinkClick r:id="rId6"/>
              </a:rPr>
              <a:t>https://goto.docker.com/rs/929-FJL-178/images/WP_BusinessValueofDocker_06.26.2017.pdf</a:t>
            </a:r>
            <a:endParaRPr lang="en-US" dirty="0"/>
          </a:p>
          <a:p>
            <a:r>
              <a:rPr lang="en-US" dirty="0"/>
              <a:t>Docker for Data Science</a:t>
            </a:r>
          </a:p>
          <a:p>
            <a:pPr lvl="1"/>
            <a:r>
              <a:rPr lang="en-US" dirty="0">
                <a:hlinkClick r:id="rId7"/>
              </a:rPr>
              <a:t>https://towardsdatascience.com/docker-for-data-science-9c0ce73e8263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https://blogs.technet.microsoft.com/machinelearning/2018/03/15/demystifying-docker-for-data-scientists-a-docker-tutorial-for-your-deep-learning-projects/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2C78-A4DC-F044-A8E7-491E7B6D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EF0BFA-4DC3-AE44-913C-6BD6492D718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9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ACD0E-7862-8D48-8482-45FD5BEF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BEE2"/>
                </a:solidFill>
              </a:rPr>
              <a:t>Contents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68281B-51A8-7F4F-A29C-C8015A4B9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– Problem</a:t>
            </a:r>
          </a:p>
          <a:p>
            <a:r>
              <a:rPr lang="en-US" dirty="0"/>
              <a:t>What is Docker</a:t>
            </a:r>
          </a:p>
          <a:p>
            <a:r>
              <a:rPr lang="en-US" dirty="0"/>
              <a:t>Why Docker</a:t>
            </a:r>
          </a:p>
          <a:p>
            <a:r>
              <a:rPr lang="en-US" dirty="0"/>
              <a:t>Business Value</a:t>
            </a:r>
          </a:p>
          <a:p>
            <a:r>
              <a:rPr lang="en-US" dirty="0"/>
              <a:t>Docker for Data Science</a:t>
            </a:r>
          </a:p>
          <a:p>
            <a:r>
              <a:rPr lang="en-US" dirty="0"/>
              <a:t>Use Case: Containerizing ASA</a:t>
            </a:r>
          </a:p>
          <a:p>
            <a:r>
              <a:rPr lang="en-GB" dirty="0"/>
              <a:t>Final thoughts: First impressions as a beginner in Docker</a:t>
            </a:r>
          </a:p>
          <a:p>
            <a:r>
              <a:rPr lang="en-US" dirty="0"/>
              <a:t>F</a:t>
            </a:r>
            <a:r>
              <a:rPr lang="en-GB" dirty="0" err="1"/>
              <a:t>urther</a:t>
            </a:r>
            <a:r>
              <a:rPr lang="en-GB" dirty="0"/>
              <a:t> Reading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2C78-A4DC-F044-A8E7-491E7B6D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EF0BFA-4DC3-AE44-913C-6BD6492D7183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90577-36AD-4F5F-BC8A-8B9020456674}"/>
              </a:ext>
            </a:extLst>
          </p:cNvPr>
          <p:cNvSpPr txBox="1"/>
          <p:nvPr/>
        </p:nvSpPr>
        <p:spPr>
          <a:xfrm>
            <a:off x="691639" y="6064760"/>
            <a:ext cx="10924099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FULL DISCLAIMER: I AM IN NO WAY AN EXPERT IN DOCKER.</a:t>
            </a:r>
          </a:p>
          <a:p>
            <a:r>
              <a:rPr lang="en-US" dirty="0">
                <a:solidFill>
                  <a:srgbClr val="FF0000"/>
                </a:solidFill>
              </a:rPr>
              <a:t>This is my experience on learning and working on Docker for the first time.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ACD0E-7862-8D48-8482-45FD5BEF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BEE2"/>
                </a:solidFill>
              </a:rPr>
              <a:t>Motivation - Problem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2C78-A4DC-F044-A8E7-491E7B6D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EF0BFA-4DC3-AE44-913C-6BD6492D7183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28499C-C798-4B79-8480-B705DE419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25"/>
          <a:stretch/>
        </p:blipFill>
        <p:spPr>
          <a:xfrm>
            <a:off x="863089" y="1290288"/>
            <a:ext cx="12224091" cy="487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5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ACD0E-7862-8D48-8482-45FD5BEF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14" y="215194"/>
            <a:ext cx="12420185" cy="886490"/>
          </a:xfrm>
        </p:spPr>
        <p:txBody>
          <a:bodyPr/>
          <a:lstStyle/>
          <a:p>
            <a:r>
              <a:rPr lang="en-US" dirty="0">
                <a:solidFill>
                  <a:srgbClr val="33BEE2"/>
                </a:solidFill>
              </a:rPr>
              <a:t>What is Docker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68281B-51A8-7F4F-A29C-C8015A4B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14" y="1333041"/>
            <a:ext cx="12420184" cy="54814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Create, deploy and run applications anywhere</a:t>
            </a:r>
          </a:p>
          <a:p>
            <a:pPr>
              <a:lnSpc>
                <a:spcPct val="150000"/>
              </a:lnSpc>
            </a:pPr>
            <a:r>
              <a:rPr lang="en-US" dirty="0"/>
              <a:t>Containers: Package software into a standardized, self-sufficient unit with everything needed to run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Code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Runtime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System tools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Libraries</a:t>
            </a:r>
          </a:p>
          <a:p>
            <a:pPr>
              <a:lnSpc>
                <a:spcPct val="150000"/>
              </a:lnSpc>
            </a:pPr>
            <a:r>
              <a:rPr lang="en-US" dirty="0"/>
              <a:t>More lightweight than VM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2C78-A4DC-F044-A8E7-491E7B6D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88386" y="7007544"/>
            <a:ext cx="3240088" cy="401638"/>
          </a:xfrm>
        </p:spPr>
        <p:txBody>
          <a:bodyPr/>
          <a:lstStyle/>
          <a:p>
            <a:fld id="{9EEF0BFA-4DC3-AE44-913C-6BD6492D7183}" type="slidenum">
              <a:rPr lang="en-US" smtClean="0"/>
              <a:t>4</a:t>
            </a:fld>
            <a:endParaRPr lang="en-US" dirty="0"/>
          </a:p>
        </p:txBody>
      </p:sp>
      <p:pic>
        <p:nvPicPr>
          <p:cNvPr id="1030" name="Picture 6" descr="Image result for vm vs docker container">
            <a:extLst>
              <a:ext uri="{FF2B5EF4-FFF2-40B4-BE49-F238E27FC236}">
                <a16:creationId xmlns:a16="http://schemas.microsoft.com/office/drawing/2014/main" id="{2002D17D-5C55-44A8-9DAE-ED8D5CB65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546" y="3136071"/>
            <a:ext cx="6340210" cy="347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91F213-09AE-4553-B30C-206DCD72782D}"/>
              </a:ext>
            </a:extLst>
          </p:cNvPr>
          <p:cNvSpPr txBox="1"/>
          <p:nvPr/>
        </p:nvSpPr>
        <p:spPr>
          <a:xfrm>
            <a:off x="7200106" y="6506162"/>
            <a:ext cx="2013693" cy="411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Machines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13E32D-6DA9-41BF-9767-93F05C35287F}"/>
              </a:ext>
            </a:extLst>
          </p:cNvPr>
          <p:cNvSpPr txBox="1"/>
          <p:nvPr/>
        </p:nvSpPr>
        <p:spPr>
          <a:xfrm>
            <a:off x="10869327" y="6505273"/>
            <a:ext cx="939103" cy="411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37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ACD0E-7862-8D48-8482-45FD5BEF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BEE2"/>
                </a:solidFill>
              </a:rPr>
              <a:t>Why Docker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68281B-51A8-7F4F-A29C-C8015A4B9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Avoid manually setting up application environments, dependencies etc.</a:t>
            </a:r>
          </a:p>
          <a:p>
            <a:pPr>
              <a:lnSpc>
                <a:spcPct val="150000"/>
              </a:lnSpc>
            </a:pPr>
            <a:r>
              <a:rPr lang="en-US" dirty="0"/>
              <a:t>Reproducible &amp; Consistent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share projects between different machines</a:t>
            </a:r>
          </a:p>
          <a:p>
            <a:pPr>
              <a:lnSpc>
                <a:spcPct val="100000"/>
              </a:lnSpc>
            </a:pPr>
            <a:r>
              <a:rPr lang="en-US" dirty="0"/>
              <a:t>Isolation between applications running on the same machine (no conflicting dependencies)</a:t>
            </a:r>
          </a:p>
          <a:p>
            <a:pPr>
              <a:lnSpc>
                <a:spcPct val="100000"/>
              </a:lnSpc>
            </a:pPr>
            <a:r>
              <a:rPr lang="en-GB" dirty="0"/>
              <a:t>Automation of deployment, scaling, and management of containerized applications (with Kubernetes)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2C78-A4DC-F044-A8E7-491E7B6D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9525" y="7007225"/>
            <a:ext cx="3240088" cy="401638"/>
          </a:xfrm>
        </p:spPr>
        <p:txBody>
          <a:bodyPr/>
          <a:lstStyle/>
          <a:p>
            <a:fld id="{9EEF0BFA-4DC3-AE44-913C-6BD6492D718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2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ACD0E-7862-8D48-8482-45FD5BEF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14" y="215194"/>
            <a:ext cx="12420185" cy="886490"/>
          </a:xfrm>
        </p:spPr>
        <p:txBody>
          <a:bodyPr/>
          <a:lstStyle/>
          <a:p>
            <a:r>
              <a:rPr lang="en-US" dirty="0">
                <a:solidFill>
                  <a:srgbClr val="33BEE2"/>
                </a:solidFill>
              </a:rPr>
              <a:t>Business Value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2C78-A4DC-F044-A8E7-491E7B6D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9525" y="7007225"/>
            <a:ext cx="3240088" cy="401638"/>
          </a:xfrm>
        </p:spPr>
        <p:txBody>
          <a:bodyPr/>
          <a:lstStyle/>
          <a:p>
            <a:fld id="{9EEF0BFA-4DC3-AE44-913C-6BD6492D7183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FDDB92-51DC-4DAE-A07D-35B98A9B1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772" y="3178588"/>
            <a:ext cx="5127203" cy="3867225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05AE2885-3BBE-4864-82FD-197385FFA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14" y="1333041"/>
            <a:ext cx="10032792" cy="5481415"/>
          </a:xfrm>
        </p:spPr>
        <p:txBody>
          <a:bodyPr>
            <a:normAutofit/>
          </a:bodyPr>
          <a:lstStyle/>
          <a:p>
            <a:r>
              <a:rPr lang="en-US" dirty="0"/>
              <a:t>Infrastructure cost savings and optimizations</a:t>
            </a:r>
          </a:p>
          <a:p>
            <a:pPr lvl="1"/>
            <a:r>
              <a:rPr lang="en-GB" dirty="0"/>
              <a:t>Low server utilization rates, often below 50 percent from 1 application per VM / Bare metal Server</a:t>
            </a:r>
          </a:p>
          <a:p>
            <a:pPr lvl="1"/>
            <a:r>
              <a:rPr lang="en-US" dirty="0"/>
              <a:t>Multiple </a:t>
            </a:r>
            <a:r>
              <a:rPr lang="en-GB" dirty="0"/>
              <a:t>containerized applications on a single VM / Bare metal server -&gt; Better server utilization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Developer productivity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 need for manually setting up environments</a:t>
            </a:r>
          </a:p>
          <a:p>
            <a:pPr>
              <a:lnSpc>
                <a:spcPct val="200000"/>
              </a:lnSpc>
            </a:pPr>
            <a:r>
              <a:rPr lang="en-US" dirty="0"/>
              <a:t>IT Operations efficiency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Faster deployment (less testing)</a:t>
            </a:r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5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ACD0E-7862-8D48-8482-45FD5BEF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BEE2"/>
                </a:solidFill>
              </a:rPr>
              <a:t>Docker for Data Science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68281B-51A8-7F4F-A29C-C8015A4B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258" y="1333041"/>
            <a:ext cx="12175917" cy="548141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GB" dirty="0"/>
              <a:t>Automate, share and </a:t>
            </a:r>
            <a:r>
              <a:rPr lang="en-GB" b="1" dirty="0"/>
              <a:t>reproduce</a:t>
            </a:r>
            <a:r>
              <a:rPr lang="en-GB" dirty="0"/>
              <a:t> research code / experiments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Create easy-to-use Data Science sandboxes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US" dirty="0"/>
              <a:t>Use many out-of-the-box Data Science environments freely available (Jupiter notebooks, TensorFlow etc.)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US" dirty="0"/>
              <a:t>Package and deploy Data Science applications / Machine Learning APIs that serve predictions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Large scale data analysis and machine learning in cloud environments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2C78-A4DC-F044-A8E7-491E7B6D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EF0BFA-4DC3-AE44-913C-6BD6492D718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2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0E71A-D12E-4BFE-88C7-87247FD7D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6600" dirty="0">
                <a:solidFill>
                  <a:srgbClr val="33BEE2"/>
                </a:solidFill>
              </a:rPr>
              <a:t>Use Case: </a:t>
            </a:r>
          </a:p>
          <a:p>
            <a:pPr marL="0" indent="0" algn="ctr">
              <a:buNone/>
            </a:pPr>
            <a:r>
              <a:rPr lang="en-GB" sz="6600" dirty="0">
                <a:solidFill>
                  <a:srgbClr val="33BEE2"/>
                </a:solidFill>
              </a:rPr>
              <a:t>Containerization of Automatic Sentiment Analysis (ASA) using Docker and Anaconda (</a:t>
            </a:r>
            <a:r>
              <a:rPr lang="en-GB" sz="6600" dirty="0" err="1">
                <a:solidFill>
                  <a:srgbClr val="33BEE2"/>
                </a:solidFill>
              </a:rPr>
              <a:t>Miniconda</a:t>
            </a:r>
            <a:r>
              <a:rPr lang="en-GB" sz="6600" dirty="0">
                <a:solidFill>
                  <a:srgbClr val="33BEE2"/>
                </a:solidFill>
              </a:rPr>
              <a:t>)</a:t>
            </a:r>
            <a:endParaRPr lang="en-GB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5224E-E226-4A52-B058-1F8111600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EF0BFA-4DC3-AE44-913C-6BD6492D718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6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ACD0E-7862-8D48-8482-45FD5BEF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28" y="259645"/>
            <a:ext cx="12420185" cy="88649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rgbClr val="33BEE2"/>
                </a:solidFill>
              </a:rPr>
              <a:t>Anaconda (</a:t>
            </a:r>
            <a:r>
              <a:rPr lang="en-GB" sz="4000" dirty="0" err="1">
                <a:solidFill>
                  <a:srgbClr val="33BEE2"/>
                </a:solidFill>
              </a:rPr>
              <a:t>Miniconda</a:t>
            </a:r>
            <a:r>
              <a:rPr lang="en-GB" sz="4000" dirty="0">
                <a:solidFill>
                  <a:srgbClr val="33BEE2"/>
                </a:solidFill>
              </a:rPr>
              <a:t>)</a:t>
            </a:r>
            <a:endParaRPr lang="en-US" sz="4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2C78-A4DC-F044-A8E7-491E7B6D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EF0BFA-4DC3-AE44-913C-6BD6492D7183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4B2430A3-5A9B-47D8-91B4-6D59EA530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13" y="1333041"/>
            <a:ext cx="12704555" cy="57892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“Anaconda is a free and open-source distribution of the Python and R programming languages for scientific computing, </a:t>
            </a:r>
            <a:r>
              <a:rPr lang="en-GB" sz="3200" u="sng" dirty="0"/>
              <a:t>that aims to simplify package management and deployment</a:t>
            </a:r>
            <a:r>
              <a:rPr lang="en-GB" sz="3200" dirty="0"/>
              <a:t>. “</a:t>
            </a:r>
            <a:endParaRPr lang="en-GB" sz="700" dirty="0"/>
          </a:p>
          <a:p>
            <a:pPr>
              <a:lnSpc>
                <a:spcPct val="150000"/>
              </a:lnSpc>
            </a:pPr>
            <a:r>
              <a:rPr lang="en-US" sz="3200" dirty="0"/>
              <a:t>Basically, it creates </a:t>
            </a:r>
            <a:r>
              <a:rPr lang="en-US" sz="3200" u="sng" dirty="0"/>
              <a:t>virtual environments </a:t>
            </a:r>
            <a:r>
              <a:rPr lang="en-US" sz="3200" dirty="0"/>
              <a:t>with a specific python versions and python packages that </a:t>
            </a:r>
            <a:r>
              <a:rPr lang="en-US" sz="3200" u="sng" dirty="0"/>
              <a:t>isolate project dependencies</a:t>
            </a:r>
            <a:r>
              <a:rPr lang="en-US" sz="32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Anaconda comes with a ton of pre-installed scientific packages installed. </a:t>
            </a:r>
            <a:r>
              <a:rPr lang="en-US" sz="3200" dirty="0" err="1"/>
              <a:t>Miniconda</a:t>
            </a:r>
            <a:r>
              <a:rPr lang="en-US" sz="3200" dirty="0"/>
              <a:t> is a more lightweight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359261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DBE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1548DDE9B74D9DAD4F3D9164F701" ma:contentTypeVersion="2" ma:contentTypeDescription="Create a new document." ma:contentTypeScope="" ma:versionID="6fc04dad3d204fce2cc37213e2389f37">
  <xsd:schema xmlns:xsd="http://www.w3.org/2001/XMLSchema" xmlns:xs="http://www.w3.org/2001/XMLSchema" xmlns:p="http://schemas.microsoft.com/office/2006/metadata/properties" xmlns:ns2="86957cf7-92e3-4637-8739-7090b38f6ee9" targetNamespace="http://schemas.microsoft.com/office/2006/metadata/properties" ma:root="true" ma:fieldsID="5c2ae23741a0fc92e8dd43b62245bbfd" ns2:_="">
    <xsd:import namespace="86957cf7-92e3-4637-8739-7090b38f6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57cf7-92e3-4637-8739-7090b38f6e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3F3D29-1F2A-49EA-96CC-5F5B93F5C896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CAF35F-B898-4E51-8D59-EE83C00872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9C79D2-21E5-4A05-BBE9-2EB0FE91DBE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6957cf7-92e3-4637-8739-7090b38f6ee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711</Words>
  <Application>Microsoft Office PowerPoint</Application>
  <PresentationFormat>Custom</PresentationFormat>
  <Paragraphs>118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to Docker for  Data Science</vt:lpstr>
      <vt:lpstr>Contents</vt:lpstr>
      <vt:lpstr>Motivation - Problem</vt:lpstr>
      <vt:lpstr>What is Docker</vt:lpstr>
      <vt:lpstr>Why Docker</vt:lpstr>
      <vt:lpstr>Business Value</vt:lpstr>
      <vt:lpstr>Docker for Data Science</vt:lpstr>
      <vt:lpstr>PowerPoint Presentation</vt:lpstr>
      <vt:lpstr>Anaconda (Miniconda)</vt:lpstr>
      <vt:lpstr>Use Case: Containerization of Automatic Sentiment Analysis (ASA) using Docker and Anaconda (Miniconda)</vt:lpstr>
      <vt:lpstr>Use Case: Containerization of Automatic Sentiment Analysis (ASA) using Docker and Anaconda (Miniconda)</vt:lpstr>
      <vt:lpstr>Use Case: Containerization of Automatic Sentiment Analysis (ASA) using Docker and Anaconda (Miniconda)</vt:lpstr>
      <vt:lpstr>Use Case: Containerization of Automatic Sentiment Analysis (ASA) using Docker and Anaconda (Miniconda)</vt:lpstr>
      <vt:lpstr>Final thoughts: First impressions as a beginner in Docker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 for  Data Science</dc:title>
  <dc:creator>Constantinos Charalampous</dc:creator>
  <cp:lastModifiedBy>Constantinos Charalampous</cp:lastModifiedBy>
  <cp:revision>15</cp:revision>
  <dcterms:created xsi:type="dcterms:W3CDTF">2018-11-30T12:26:13Z</dcterms:created>
  <dcterms:modified xsi:type="dcterms:W3CDTF">2018-12-28T12:49:45Z</dcterms:modified>
</cp:coreProperties>
</file>