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59" r:id="rId6"/>
    <p:sldId id="260" r:id="rId7"/>
    <p:sldId id="300" r:id="rId8"/>
    <p:sldId id="261" r:id="rId9"/>
    <p:sldId id="262" r:id="rId10"/>
    <p:sldId id="273" r:id="rId11"/>
    <p:sldId id="263" r:id="rId12"/>
    <p:sldId id="265" r:id="rId13"/>
    <p:sldId id="267" r:id="rId14"/>
    <p:sldId id="303" r:id="rId15"/>
    <p:sldId id="268" r:id="rId16"/>
    <p:sldId id="276" r:id="rId17"/>
    <p:sldId id="301" r:id="rId18"/>
    <p:sldId id="271" r:id="rId19"/>
    <p:sldId id="272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304" r:id="rId28"/>
    <p:sldId id="283" r:id="rId29"/>
    <p:sldId id="282" r:id="rId30"/>
    <p:sldId id="284" r:id="rId31"/>
    <p:sldId id="285" r:id="rId32"/>
    <p:sldId id="286" r:id="rId33"/>
    <p:sldId id="287" r:id="rId34"/>
    <p:sldId id="288" r:id="rId35"/>
    <p:sldId id="291" r:id="rId36"/>
    <p:sldId id="289" r:id="rId37"/>
    <p:sldId id="290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2" r:id="rId4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5497-C8D7-0641-A066-8B316532E39E}" type="datetimeFigureOut">
              <a:rPr lang="de-DE" smtClean="0"/>
              <a:t>31/05/17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56F4-5481-D34C-B41C-B7DDFC33F1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54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5497-C8D7-0641-A066-8B316532E39E}" type="datetimeFigureOut">
              <a:rPr lang="de-DE" smtClean="0"/>
              <a:t>31/05/17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56F4-5481-D34C-B41C-B7DDFC33F1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5497-C8D7-0641-A066-8B316532E39E}" type="datetimeFigureOut">
              <a:rPr lang="de-DE" smtClean="0"/>
              <a:t>31/05/17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56F4-5481-D34C-B41C-B7DDFC33F1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93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5497-C8D7-0641-A066-8B316532E39E}" type="datetimeFigureOut">
              <a:rPr lang="de-DE" smtClean="0"/>
              <a:t>31/05/17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56F4-5481-D34C-B41C-B7DDFC33F1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96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5497-C8D7-0641-A066-8B316532E39E}" type="datetimeFigureOut">
              <a:rPr lang="de-DE" smtClean="0"/>
              <a:t>31/05/17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56F4-5481-D34C-B41C-B7DDFC33F1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8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5497-C8D7-0641-A066-8B316532E39E}" type="datetimeFigureOut">
              <a:rPr lang="de-DE" smtClean="0"/>
              <a:t>31/05/17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56F4-5481-D34C-B41C-B7DDFC33F1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26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5497-C8D7-0641-A066-8B316532E39E}" type="datetimeFigureOut">
              <a:rPr lang="de-DE" smtClean="0"/>
              <a:t>31/05/17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56F4-5481-D34C-B41C-B7DDFC33F1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66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5497-C8D7-0641-A066-8B316532E39E}" type="datetimeFigureOut">
              <a:rPr lang="de-DE" smtClean="0"/>
              <a:t>31/05/17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56F4-5481-D34C-B41C-B7DDFC33F1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75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5497-C8D7-0641-A066-8B316532E39E}" type="datetimeFigureOut">
              <a:rPr lang="de-DE" smtClean="0"/>
              <a:t>31/05/17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56F4-5481-D34C-B41C-B7DDFC33F1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32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5497-C8D7-0641-A066-8B316532E39E}" type="datetimeFigureOut">
              <a:rPr lang="de-DE" smtClean="0"/>
              <a:t>31/05/17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56F4-5481-D34C-B41C-B7DDFC33F1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43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5497-C8D7-0641-A066-8B316532E39E}" type="datetimeFigureOut">
              <a:rPr lang="de-DE" smtClean="0"/>
              <a:t>31/05/17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56F4-5481-D34C-B41C-B7DDFC33F1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57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15497-C8D7-0641-A066-8B316532E39E}" type="datetimeFigureOut">
              <a:rPr lang="de-DE" smtClean="0"/>
              <a:t>31/05/17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A56F4-5481-D34C-B41C-B7DDFC33F1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76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Programming in Python 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6788150" y="5916084"/>
            <a:ext cx="196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LMU, </a:t>
            </a:r>
            <a:r>
              <a:rPr lang="de-DE" dirty="0" err="1" smtClean="0"/>
              <a:t>Munich</a:t>
            </a:r>
            <a:r>
              <a:rPr lang="de-DE" dirty="0" smtClean="0"/>
              <a:t>,</a:t>
            </a:r>
          </a:p>
          <a:p>
            <a:pPr algn="r"/>
            <a:r>
              <a:rPr lang="de-DE" dirty="0" smtClean="0"/>
              <a:t>31.05.2017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685800" y="3291417"/>
            <a:ext cx="7772400" cy="932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Speaker: Roman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Prytuliak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11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tasks can be partially synchronized: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17490"/>
              </p:ext>
            </p:extLst>
          </p:nvPr>
        </p:nvGraphicFramePr>
        <p:xfrm>
          <a:off x="901687" y="2165346"/>
          <a:ext cx="7905270" cy="2682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5270"/>
              </a:tblGrid>
              <a:tr h="4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threading</a:t>
                      </a:r>
                      <a:endParaRPr lang="de-DE" sz="1600" dirty="0" smtClean="0">
                        <a:solidFill>
                          <a:srgbClr val="242629"/>
                        </a:solidFill>
                        <a:effectLst/>
                        <a:latin typeface="Consolas"/>
                        <a:ea typeface="ＭＳ 明朝"/>
                        <a:cs typeface="Consola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de-DE" sz="1600" dirty="0" smtClean="0">
                        <a:solidFill>
                          <a:srgbClr val="242629"/>
                        </a:solidFill>
                        <a:effectLst/>
                        <a:latin typeface="Consolas"/>
                        <a:ea typeface="ＭＳ 明朝"/>
                        <a:cs typeface="Consola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 err="1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barrier</a:t>
                      </a:r>
                      <a:r>
                        <a:rPr lang="de-DE" sz="16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600" dirty="0" err="1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threading.</a:t>
                      </a:r>
                      <a:r>
                        <a:rPr lang="de-DE" sz="1600" dirty="0" err="1" smtClean="0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Barrier</a:t>
                      </a:r>
                      <a:r>
                        <a:rPr lang="de-DE" sz="16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(2)</a:t>
                      </a:r>
                      <a:endParaRPr lang="de-DE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def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thread_name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):</a:t>
                      </a:r>
                      <a:endParaRPr lang="de-DE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6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print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thread_name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+ </a:t>
                      </a:r>
                      <a:r>
                        <a:rPr lang="de-DE" sz="16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": A"</a:t>
                      </a:r>
                      <a:r>
                        <a:rPr lang="de-DE" sz="16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600" dirty="0" err="1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barrier.wait</a:t>
                      </a:r>
                      <a:r>
                        <a:rPr lang="de-DE" sz="16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6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print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thread_name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+ </a:t>
                      </a:r>
                      <a:r>
                        <a:rPr lang="de-DE" sz="16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": B"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threading.</a:t>
                      </a:r>
                      <a:r>
                        <a:rPr lang="de-DE" sz="16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target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</a:t>
                      </a: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args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(</a:t>
                      </a:r>
                      <a:r>
                        <a:rPr lang="de-DE" sz="16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"thread_0"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)).</a:t>
                      </a: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start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threading.</a:t>
                      </a:r>
                      <a:r>
                        <a:rPr lang="de-DE" sz="16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target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</a:t>
                      </a: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args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(</a:t>
                      </a:r>
                      <a:r>
                        <a:rPr lang="de-DE" sz="16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"thread_1"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)).</a:t>
                      </a: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start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592906"/>
              </p:ext>
            </p:extLst>
          </p:nvPr>
        </p:nvGraphicFramePr>
        <p:xfrm>
          <a:off x="467777" y="5037665"/>
          <a:ext cx="833917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430"/>
                <a:gridCol w="2121430"/>
                <a:gridCol w="2121430"/>
                <a:gridCol w="1974889"/>
              </a:tblGrid>
              <a:tr h="4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thread_0: 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thread_0: B</a:t>
                      </a:r>
                      <a:endParaRPr lang="de-DE" sz="1800" dirty="0" smtClean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thread_1: 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thread_1: B</a:t>
                      </a:r>
                      <a:endParaRPr lang="de-DE" sz="1800" dirty="0" smtClean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thread_0: 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thread_1: 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thread_0: B</a:t>
                      </a:r>
                      <a:endParaRPr lang="de-DE" sz="1800" dirty="0" smtClean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thread_1: B</a:t>
                      </a:r>
                      <a:endParaRPr lang="de-DE" sz="1800" dirty="0" smtClean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thread_0: 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thread_1: 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thread_1: B</a:t>
                      </a:r>
                      <a:endParaRPr lang="de-DE" sz="1800" dirty="0" smtClean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thread_0: B</a:t>
                      </a:r>
                      <a:endParaRPr lang="de-DE" sz="1800" dirty="0" smtClean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thread_1: 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thread_1: B</a:t>
                      </a:r>
                      <a:endParaRPr lang="de-DE" sz="1800" dirty="0" smtClean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thread_0: 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thread_0: B</a:t>
                      </a:r>
                      <a:endParaRPr lang="de-DE" sz="1800" dirty="0" smtClean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8487833" y="5222472"/>
            <a:ext cx="127000" cy="12700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/>
          <p:cNvSpPr/>
          <p:nvPr/>
        </p:nvSpPr>
        <p:spPr>
          <a:xfrm>
            <a:off x="8487833" y="5536064"/>
            <a:ext cx="127000" cy="12700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8487833" y="5847214"/>
            <a:ext cx="127000" cy="12700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/>
          <p:nvPr/>
        </p:nvCxnSpPr>
        <p:spPr>
          <a:xfrm>
            <a:off x="457200" y="5037665"/>
            <a:ext cx="1437217" cy="109728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467777" y="5037665"/>
            <a:ext cx="1426640" cy="109728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6811433" y="5037665"/>
            <a:ext cx="1437217" cy="109728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H="1">
            <a:off x="6822010" y="5037665"/>
            <a:ext cx="1426640" cy="109728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96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of concurrent (those that can be run asynchronously) tasks:</a:t>
            </a:r>
          </a:p>
          <a:p>
            <a:pPr lvl="1"/>
            <a:r>
              <a:rPr lang="en-US" dirty="0" smtClean="0"/>
              <a:t>batch file processing</a:t>
            </a:r>
          </a:p>
          <a:p>
            <a:pPr lvl="1"/>
            <a:r>
              <a:rPr lang="en-US" dirty="0" smtClean="0"/>
              <a:t>grid search during parameter optimization</a:t>
            </a:r>
          </a:p>
          <a:p>
            <a:pPr lvl="1"/>
            <a:r>
              <a:rPr lang="en-US" dirty="0" smtClean="0"/>
              <a:t>stochastic modeling (Monte Carlo, random forest)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0571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… Race conditions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be the outcome?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599000"/>
              </p:ext>
            </p:extLst>
          </p:nvPr>
        </p:nvGraphicFramePr>
        <p:xfrm>
          <a:off x="867833" y="2216680"/>
          <a:ext cx="6096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592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 smtClean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4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threading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4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def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():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4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global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4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if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== </a:t>
                      </a:r>
                      <a:r>
                        <a:rPr lang="de-DE" sz="14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aseline="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    </a:t>
                      </a:r>
                      <a:r>
                        <a:rPr lang="de-DE" sz="1400" dirty="0" err="1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r>
                        <a:rPr lang="de-DE" sz="14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+= </a:t>
                      </a:r>
                      <a:r>
                        <a:rPr lang="de-DE" sz="14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t0 =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threading.</a:t>
                      </a:r>
                      <a:r>
                        <a:rPr lang="de-DE" sz="14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target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t0.start()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t1 =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threading.</a:t>
                      </a:r>
                      <a:r>
                        <a:rPr lang="de-DE" sz="14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target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t1.start()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t0.join()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t1.join()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print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15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… Race conditions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be the outcome?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64015"/>
              </p:ext>
            </p:extLst>
          </p:nvPr>
        </p:nvGraphicFramePr>
        <p:xfrm>
          <a:off x="867833" y="2216680"/>
          <a:ext cx="6096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592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 smtClean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4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threading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4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def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():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4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global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4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if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== </a:t>
                      </a:r>
                      <a:r>
                        <a:rPr lang="de-DE" sz="14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aseline="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    </a:t>
                      </a:r>
                      <a:r>
                        <a:rPr lang="de-DE" sz="1400" dirty="0" err="1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r>
                        <a:rPr lang="de-DE" sz="14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+= </a:t>
                      </a:r>
                      <a:r>
                        <a:rPr lang="de-DE" sz="14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t0 =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threading.</a:t>
                      </a:r>
                      <a:r>
                        <a:rPr lang="de-DE" sz="14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target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t0.start()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t1 =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threading.</a:t>
                      </a:r>
                      <a:r>
                        <a:rPr lang="de-DE" sz="14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target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t1.start()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t0.join()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t1.join()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print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sp>
        <p:nvSpPr>
          <p:cNvPr id="8" name="Pfeil nach links 7"/>
          <p:cNvSpPr/>
          <p:nvPr/>
        </p:nvSpPr>
        <p:spPr>
          <a:xfrm>
            <a:off x="1883833" y="5191124"/>
            <a:ext cx="560917" cy="497417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444750" y="5101862"/>
            <a:ext cx="658495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 smtClean="0">
                <a:solidFill>
                  <a:srgbClr val="FF0000"/>
                </a:solidFill>
              </a:rPr>
              <a:t>Let</a:t>
            </a:r>
            <a:r>
              <a:rPr lang="de-DE" sz="3200" b="1" dirty="0" smtClean="0">
                <a:solidFill>
                  <a:srgbClr val="FF0000"/>
                </a:solidFill>
              </a:rPr>
              <a:t> </a:t>
            </a:r>
            <a:r>
              <a:rPr lang="de-DE" sz="3200" b="1" dirty="0" err="1" smtClean="0">
                <a:solidFill>
                  <a:srgbClr val="FF0000"/>
                </a:solidFill>
              </a:rPr>
              <a:t>us</a:t>
            </a:r>
            <a:r>
              <a:rPr lang="de-DE" sz="3200" b="1" dirty="0" smtClean="0">
                <a:solidFill>
                  <a:srgbClr val="FF0000"/>
                </a:solidFill>
              </a:rPr>
              <a:t> </a:t>
            </a:r>
            <a:r>
              <a:rPr lang="de-DE" sz="3200" b="1" dirty="0" err="1" smtClean="0">
                <a:solidFill>
                  <a:srgbClr val="FF0000"/>
                </a:solidFill>
              </a:rPr>
              <a:t>make</a:t>
            </a:r>
            <a:r>
              <a:rPr lang="de-DE" sz="3200" b="1" dirty="0" smtClean="0">
                <a:solidFill>
                  <a:srgbClr val="FF0000"/>
                </a:solidFill>
              </a:rPr>
              <a:t> </a:t>
            </a:r>
            <a:r>
              <a:rPr lang="de-DE" sz="3200" b="1" dirty="0" err="1" smtClean="0">
                <a:solidFill>
                  <a:srgbClr val="FF0000"/>
                </a:solidFill>
              </a:rPr>
              <a:t>functions</a:t>
            </a:r>
            <a:r>
              <a:rPr lang="de-DE" sz="3200" b="1" dirty="0" smtClean="0">
                <a:solidFill>
                  <a:srgbClr val="FF0000"/>
                </a:solidFill>
              </a:rPr>
              <a:t> </a:t>
            </a:r>
            <a:r>
              <a:rPr lang="de-DE" sz="3200" b="1" dirty="0" err="1" smtClean="0">
                <a:solidFill>
                  <a:srgbClr val="FF0000"/>
                </a:solidFill>
              </a:rPr>
              <a:t>blocking</a:t>
            </a:r>
            <a:r>
              <a:rPr lang="de-DE" sz="3200" b="1" dirty="0" smtClean="0">
                <a:solidFill>
                  <a:srgbClr val="FF0000"/>
                </a:solidFill>
              </a:rPr>
              <a:t> </a:t>
            </a:r>
            <a:r>
              <a:rPr lang="de-DE" sz="3200" b="1" dirty="0" err="1" smtClean="0">
                <a:solidFill>
                  <a:srgbClr val="FF0000"/>
                </a:solidFill>
              </a:rPr>
              <a:t>again</a:t>
            </a:r>
            <a:r>
              <a:rPr lang="de-DE" sz="3200" b="1" dirty="0" smtClean="0">
                <a:solidFill>
                  <a:srgbClr val="FF0000"/>
                </a:solidFill>
              </a:rPr>
              <a:t>!</a:t>
            </a:r>
            <a:endParaRPr lang="de-DE" sz="3200" b="1" dirty="0">
              <a:solidFill>
                <a:srgbClr val="FF0000"/>
              </a:solidFill>
            </a:endParaRPr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 rotWithShape="1">
          <a:blip r:embed="rId2"/>
          <a:srcRect l="10563" r="-10563"/>
          <a:stretch/>
        </p:blipFill>
        <p:spPr>
          <a:xfrm>
            <a:off x="3323167" y="1688041"/>
            <a:ext cx="6475200" cy="350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33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… Race conditions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be the outcome?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584950"/>
              </p:ext>
            </p:extLst>
          </p:nvPr>
        </p:nvGraphicFramePr>
        <p:xfrm>
          <a:off x="867833" y="2216680"/>
          <a:ext cx="6096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592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 smtClean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4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threading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4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def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():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4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global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4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if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== </a:t>
                      </a:r>
                      <a:r>
                        <a:rPr lang="de-DE" sz="14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aseline="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    </a:t>
                      </a:r>
                      <a:r>
                        <a:rPr lang="de-DE" sz="1400" dirty="0" err="1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r>
                        <a:rPr lang="de-DE" sz="14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+= </a:t>
                      </a:r>
                      <a:r>
                        <a:rPr lang="de-DE" sz="14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t0 =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threading.</a:t>
                      </a:r>
                      <a:r>
                        <a:rPr lang="de-DE" sz="14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target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t0.start()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t1 =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threading.</a:t>
                      </a:r>
                      <a:r>
                        <a:rPr lang="de-DE" sz="14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target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t1.start()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t0.join()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t1.join()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print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725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be the outcome now?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853692"/>
              </p:ext>
            </p:extLst>
          </p:nvPr>
        </p:nvGraphicFramePr>
        <p:xfrm>
          <a:off x="867833" y="2216680"/>
          <a:ext cx="6096000" cy="426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592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time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threading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4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def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():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4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global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4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if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== </a:t>
                      </a:r>
                      <a:r>
                        <a:rPr lang="de-DE" sz="14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   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time.sleep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4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   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+= </a:t>
                      </a:r>
                      <a:r>
                        <a:rPr lang="de-DE" sz="14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threads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[]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for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i </a:t>
                      </a:r>
                      <a:r>
                        <a:rPr lang="de-DE" sz="14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in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range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4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2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):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threads.append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threading.</a:t>
                      </a:r>
                      <a:r>
                        <a:rPr lang="de-DE" sz="14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target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threads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[-</a:t>
                      </a:r>
                      <a:r>
                        <a:rPr lang="de-DE" sz="14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].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start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for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in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threads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thread.join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print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52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0883"/>
          </a:xfrm>
        </p:spPr>
        <p:txBody>
          <a:bodyPr/>
          <a:lstStyle/>
          <a:p>
            <a:r>
              <a:rPr lang="en-US" dirty="0" smtClean="0"/>
              <a:t>Other examples of race conditions:</a:t>
            </a:r>
          </a:p>
          <a:p>
            <a:pPr lvl="1"/>
            <a:r>
              <a:rPr lang="en-US" dirty="0" smtClean="0"/>
              <a:t>two people modifying the same Google document</a:t>
            </a:r>
          </a:p>
          <a:p>
            <a:pPr lvl="1"/>
            <a:r>
              <a:rPr lang="en-US" dirty="0" smtClean="0"/>
              <a:t>several programmers commit to the same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many people talking </a:t>
            </a:r>
            <a:r>
              <a:rPr lang="en-US" dirty="0" smtClean="0"/>
              <a:t>simultaneously</a:t>
            </a:r>
          </a:p>
          <a:p>
            <a:r>
              <a:rPr lang="en-US" dirty="0" smtClean="0"/>
              <a:t>A race condition is a possibility that the result of simultaneous execution cannot be replicated by execution of some or all tasks in any possible sequential order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6782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be the outcome now?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476006"/>
              </p:ext>
            </p:extLst>
          </p:nvPr>
        </p:nvGraphicFramePr>
        <p:xfrm>
          <a:off x="867833" y="2216680"/>
          <a:ext cx="6096000" cy="426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592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time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threading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4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def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():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4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global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4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if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== </a:t>
                      </a:r>
                      <a:r>
                        <a:rPr lang="de-DE" sz="14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   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time.sleep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4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   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+= </a:t>
                      </a:r>
                      <a:r>
                        <a:rPr lang="de-DE" sz="14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threads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[]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for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i </a:t>
                      </a:r>
                      <a:r>
                        <a:rPr lang="de-DE" sz="14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in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range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4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2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):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threads.append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threading.</a:t>
                      </a:r>
                      <a:r>
                        <a:rPr lang="de-DE" sz="14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target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threads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[-</a:t>
                      </a:r>
                      <a:r>
                        <a:rPr lang="de-DE" sz="14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].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start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for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in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threads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thread.join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print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sp>
        <p:nvSpPr>
          <p:cNvPr id="7" name="Pfeil nach links 6"/>
          <p:cNvSpPr/>
          <p:nvPr/>
        </p:nvSpPr>
        <p:spPr>
          <a:xfrm>
            <a:off x="2222502" y="6270625"/>
            <a:ext cx="560917" cy="234420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815168" y="6126163"/>
            <a:ext cx="6584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Threads </a:t>
            </a:r>
            <a:r>
              <a:rPr lang="de-DE" sz="2400" b="1" dirty="0" err="1" smtClean="0">
                <a:solidFill>
                  <a:srgbClr val="FF0000"/>
                </a:solidFill>
              </a:rPr>
              <a:t>can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modify</a:t>
            </a:r>
            <a:r>
              <a:rPr lang="de-DE" sz="2400" b="1" dirty="0" smtClean="0">
                <a:solidFill>
                  <a:srgbClr val="FF0000"/>
                </a:solidFill>
              </a:rPr>
              <a:t> global variables</a:t>
            </a:r>
            <a:endParaRPr lang="de-D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892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be the outcome now?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820098"/>
              </p:ext>
            </p:extLst>
          </p:nvPr>
        </p:nvGraphicFramePr>
        <p:xfrm>
          <a:off x="867833" y="2216680"/>
          <a:ext cx="6096000" cy="426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592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time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threading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4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def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():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4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global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4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if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== </a:t>
                      </a:r>
                      <a:r>
                        <a:rPr lang="de-DE" sz="14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   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time.sleep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4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   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+= </a:t>
                      </a:r>
                      <a:r>
                        <a:rPr lang="de-DE" sz="14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threads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[]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for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i </a:t>
                      </a:r>
                      <a:r>
                        <a:rPr lang="de-DE" sz="14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in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range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4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2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):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threads.append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threading.</a:t>
                      </a:r>
                      <a:r>
                        <a:rPr lang="de-DE" sz="14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target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threads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[-</a:t>
                      </a:r>
                      <a:r>
                        <a:rPr lang="de-DE" sz="14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].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start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for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in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threads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thread.join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print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2815168" y="6126163"/>
            <a:ext cx="6584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Threads </a:t>
            </a:r>
            <a:r>
              <a:rPr lang="de-DE" sz="2400" b="1" dirty="0" err="1" smtClean="0">
                <a:solidFill>
                  <a:srgbClr val="FF0000"/>
                </a:solidFill>
              </a:rPr>
              <a:t>can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modify</a:t>
            </a:r>
            <a:r>
              <a:rPr lang="de-DE" sz="2400" b="1" dirty="0" smtClean="0">
                <a:solidFill>
                  <a:srgbClr val="FF0000"/>
                </a:solidFill>
              </a:rPr>
              <a:t> global variables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7" name="Pfeil nach links 6"/>
          <p:cNvSpPr/>
          <p:nvPr/>
        </p:nvSpPr>
        <p:spPr>
          <a:xfrm>
            <a:off x="2222502" y="6270625"/>
            <a:ext cx="560917" cy="234420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69733" y="4001146"/>
            <a:ext cx="6584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GIL </a:t>
            </a:r>
            <a:r>
              <a:rPr lang="de-DE" sz="2400" b="1" dirty="0" err="1" smtClean="0">
                <a:solidFill>
                  <a:srgbClr val="FF0000"/>
                </a:solidFill>
              </a:rPr>
              <a:t>does</a:t>
            </a:r>
            <a:r>
              <a:rPr lang="de-DE" sz="2400" b="1" dirty="0" smtClean="0">
                <a:solidFill>
                  <a:srgbClr val="FF0000"/>
                </a:solidFill>
              </a:rPr>
              <a:t> not </a:t>
            </a:r>
            <a:r>
              <a:rPr lang="de-DE" sz="2400" b="1" dirty="0" err="1" smtClean="0">
                <a:solidFill>
                  <a:srgbClr val="FF0000"/>
                </a:solidFill>
              </a:rPr>
              <a:t>prevent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race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conditions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9" name="Pfeil nach links 8"/>
          <p:cNvSpPr/>
          <p:nvPr/>
        </p:nvSpPr>
        <p:spPr>
          <a:xfrm>
            <a:off x="2815168" y="4140021"/>
            <a:ext cx="560917" cy="234420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357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833705"/>
              </p:ext>
            </p:extLst>
          </p:nvPr>
        </p:nvGraphicFramePr>
        <p:xfrm>
          <a:off x="836092" y="2156163"/>
          <a:ext cx="6096000" cy="4480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9573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threading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4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lock =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threading.</a:t>
                      </a:r>
                      <a:r>
                        <a:rPr lang="de-DE" sz="14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Lock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def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():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4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global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lock.acquire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4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if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== </a:t>
                      </a:r>
                      <a:r>
                        <a:rPr lang="de-DE" sz="14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   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+= </a:t>
                      </a:r>
                      <a:r>
                        <a:rPr lang="de-DE" sz="14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lock.release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threads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[]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for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i </a:t>
                      </a:r>
                      <a:r>
                        <a:rPr lang="de-DE" sz="14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in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range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4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3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):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threads.append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threading.</a:t>
                      </a:r>
                      <a:r>
                        <a:rPr lang="de-DE" sz="14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target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threads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[-</a:t>
                      </a:r>
                      <a:r>
                        <a:rPr lang="de-DE" sz="14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].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start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for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in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threads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thread.join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print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4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r>
                        <a:rPr lang="de-DE" sz="14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be the outcome now?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921013" y="3845330"/>
            <a:ext cx="6584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Locks </a:t>
            </a:r>
            <a:r>
              <a:rPr lang="de-DE" sz="2400" b="1" dirty="0" err="1" smtClean="0">
                <a:solidFill>
                  <a:srgbClr val="FF0000"/>
                </a:solidFill>
              </a:rPr>
              <a:t>remove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concurrency</a:t>
            </a:r>
            <a:r>
              <a:rPr lang="de-DE" sz="2400" b="1" dirty="0" smtClean="0">
                <a:solidFill>
                  <a:srgbClr val="FF0000"/>
                </a:solidFill>
              </a:rPr>
              <a:t> in </a:t>
            </a:r>
            <a:r>
              <a:rPr lang="de-DE" sz="2400" b="1" dirty="0" err="1" smtClean="0">
                <a:solidFill>
                  <a:srgbClr val="FF0000"/>
                </a:solidFill>
              </a:rPr>
              <a:t>code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regions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9" name="Pfeil nach links 8"/>
          <p:cNvSpPr/>
          <p:nvPr/>
        </p:nvSpPr>
        <p:spPr>
          <a:xfrm>
            <a:off x="2688177" y="4306995"/>
            <a:ext cx="560917" cy="234420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links 10"/>
          <p:cNvSpPr/>
          <p:nvPr/>
        </p:nvSpPr>
        <p:spPr>
          <a:xfrm>
            <a:off x="2688177" y="3644478"/>
            <a:ext cx="560917" cy="234420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09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GIL: the sad truth about Python</a:t>
            </a:r>
          </a:p>
          <a:p>
            <a:r>
              <a:rPr lang="en-US" dirty="0" smtClean="0"/>
              <a:t>Vocabulary of parallel programming</a:t>
            </a:r>
          </a:p>
          <a:p>
            <a:r>
              <a:rPr lang="en-US" dirty="0" smtClean="0"/>
              <a:t>Actual multiprocessing</a:t>
            </a:r>
          </a:p>
          <a:p>
            <a:r>
              <a:rPr lang="en-US" dirty="0" smtClean="0"/>
              <a:t>Cluster architecture</a:t>
            </a:r>
          </a:p>
          <a:p>
            <a:r>
              <a:rPr lang="en-US" dirty="0" smtClean="0"/>
              <a:t>MPI programming</a:t>
            </a:r>
          </a:p>
          <a:p>
            <a:r>
              <a:rPr lang="en-US" dirty="0" smtClean="0"/>
              <a:t>Practicing and experimenting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762000" y="4550815"/>
            <a:ext cx="49635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26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sharing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of GIL, threads in Python share CPU only logically (which allows for race conditions) but not physically (which means - no speed gains)</a:t>
            </a:r>
          </a:p>
          <a:p>
            <a:r>
              <a:rPr lang="en-US" dirty="0" smtClean="0"/>
              <a:t>The Python multithreading is an example of </a:t>
            </a:r>
            <a:r>
              <a:rPr lang="en-US" i="1" dirty="0" smtClean="0"/>
              <a:t>false sharing</a:t>
            </a:r>
            <a:r>
              <a:rPr lang="en-US" dirty="0" smtClean="0"/>
              <a:t>, a condition when a resource is shared logically without an actual physical possibility to use it simultaneously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9673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sharing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r>
              <a:rPr lang="en-US" dirty="0"/>
              <a:t> </a:t>
            </a:r>
            <a:r>
              <a:rPr lang="en-US" dirty="0" smtClean="0"/>
              <a:t>examples of false sharing:</a:t>
            </a:r>
            <a:endParaRPr lang="en-US" dirty="0"/>
          </a:p>
          <a:p>
            <a:pPr lvl="1"/>
            <a:r>
              <a:rPr lang="en-US" dirty="0" smtClean="0"/>
              <a:t>multiple browser tabs on slow Internet (shared resource: connection)</a:t>
            </a:r>
          </a:p>
          <a:p>
            <a:pPr lvl="1"/>
            <a:r>
              <a:rPr lang="en-US" dirty="0" smtClean="0"/>
              <a:t>numerous threads writing files on the same drive (shared resource: drive)</a:t>
            </a:r>
          </a:p>
          <a:p>
            <a:pPr lvl="1"/>
            <a:r>
              <a:rPr lang="en-US" dirty="0" smtClean="0"/>
              <a:t>many client connections modify the same MySQL table (shared resource: database)</a:t>
            </a:r>
          </a:p>
          <a:p>
            <a:pPr lvl="1"/>
            <a:r>
              <a:rPr lang="en-US" dirty="0" smtClean="0"/>
              <a:t>several processes reading the same memory cell (shared resource: RAM)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9815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real concurrency for CPU-bound threads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94999"/>
              </p:ext>
            </p:extLst>
          </p:nvPr>
        </p:nvGraphicFramePr>
        <p:xfrm>
          <a:off x="804333" y="2413000"/>
          <a:ext cx="6096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from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8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threading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8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800" dirty="0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def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8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():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8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while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8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True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    </a:t>
                      </a:r>
                      <a:r>
                        <a:rPr lang="de-DE" sz="18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pass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threads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[]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for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i </a:t>
                      </a:r>
                      <a:r>
                        <a:rPr lang="de-DE" sz="18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in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8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range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20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):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8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threads.append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800" dirty="0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8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target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8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))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8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threads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[-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].</a:t>
                      </a:r>
                      <a:r>
                        <a:rPr lang="de-DE" sz="18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start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885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eal concurrency for multiple processes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233471"/>
              </p:ext>
            </p:extLst>
          </p:nvPr>
        </p:nvGraphicFramePr>
        <p:xfrm>
          <a:off x="804333" y="2413000"/>
          <a:ext cx="709083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0834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from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8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multiprocessing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8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8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def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8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():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8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while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8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True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    </a:t>
                      </a:r>
                      <a:r>
                        <a:rPr lang="de-DE" sz="18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pass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processes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[]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for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i </a:t>
                      </a:r>
                      <a:r>
                        <a:rPr lang="de-DE" sz="18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in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8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range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20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):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8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processes.append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8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8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target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8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))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8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processes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[-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].</a:t>
                      </a:r>
                      <a:r>
                        <a:rPr lang="de-DE" sz="18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start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054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outcome?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70736"/>
              </p:ext>
            </p:extLst>
          </p:nvPr>
        </p:nvGraphicFramePr>
        <p:xfrm>
          <a:off x="804333" y="2275421"/>
          <a:ext cx="7090834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0834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time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from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multiprocessing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def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global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if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==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time.sleep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+=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processes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[]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for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i </a:t>
                      </a:r>
                      <a:r>
                        <a:rPr lang="de-DE" sz="13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range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2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processes.append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target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processes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[-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].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start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for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processes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process.join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print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363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target functions copy all arguments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959076"/>
              </p:ext>
            </p:extLst>
          </p:nvPr>
        </p:nvGraphicFramePr>
        <p:xfrm>
          <a:off x="804333" y="2275421"/>
          <a:ext cx="7090834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0834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time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from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multiprocessing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[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def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if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[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 ==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time.sleep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[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 +=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processes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[]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for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i </a:t>
                      </a:r>
                      <a:r>
                        <a:rPr lang="de-DE" sz="13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range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2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processes.append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target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args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(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)))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processes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[-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].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start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for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processes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process.join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print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[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503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Manager</a:t>
            </a:r>
            <a:r>
              <a:rPr lang="en-US" dirty="0" smtClean="0"/>
              <a:t> provides shared objects:</a:t>
            </a:r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49916"/>
              </p:ext>
            </p:extLst>
          </p:nvPr>
        </p:nvGraphicFramePr>
        <p:xfrm>
          <a:off x="804333" y="2275417"/>
          <a:ext cx="7090834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0834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time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from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multiprocessing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</a:t>
                      </a:r>
                      <a:r>
                        <a:rPr lang="de-DE" sz="1300" dirty="0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Manager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def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baseline="0" dirty="0" smtClean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 smtClean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if</a:t>
                      </a:r>
                      <a:r>
                        <a:rPr lang="de-DE" sz="13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[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 ==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time.sleep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[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 +=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processes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[]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manager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Manager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manager.list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([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 smtClean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for</a:t>
                      </a:r>
                      <a:r>
                        <a:rPr lang="de-DE" sz="13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 </a:t>
                      </a:r>
                      <a:r>
                        <a:rPr lang="de-DE" sz="13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range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2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processes.append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target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args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(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</a:t>
                      </a:r>
                      <a:r>
                        <a:rPr lang="de-DE" sz="1300" baseline="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processes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[-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].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start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for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processes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process.join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print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[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537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Locks and barriers are also supported: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90989"/>
              </p:ext>
            </p:extLst>
          </p:nvPr>
        </p:nvGraphicFramePr>
        <p:xfrm>
          <a:off x="804333" y="2275417"/>
          <a:ext cx="7090834" cy="4358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0834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time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from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multiprocessing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</a:t>
                      </a:r>
                      <a:r>
                        <a:rPr lang="de-DE" sz="1300" dirty="0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Manager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def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lock):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lock.acquire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if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[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 ==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time.sleep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[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 +=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lock.release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processes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[]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manager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Manager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manager.list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([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lock =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manager.</a:t>
                      </a:r>
                      <a:r>
                        <a:rPr lang="de-DE" sz="13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Lock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for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i </a:t>
                      </a:r>
                      <a:r>
                        <a:rPr lang="de-DE" sz="13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range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2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processes.append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target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args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(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lock)))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processes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[-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].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start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for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processes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process.join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print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[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004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9300" cy="4525963"/>
          </a:xfrm>
        </p:spPr>
        <p:txBody>
          <a:bodyPr/>
          <a:lstStyle/>
          <a:p>
            <a:r>
              <a:rPr lang="en-US" dirty="0" smtClean="0"/>
              <a:t>Process communication means:</a:t>
            </a:r>
          </a:p>
          <a:p>
            <a:pPr lvl="1"/>
            <a:r>
              <a:rPr lang="en-US" dirty="0" smtClean="0"/>
              <a:t>Manager: sharing objects of dedicated types</a:t>
            </a:r>
          </a:p>
          <a:p>
            <a:pPr lvl="1"/>
            <a:r>
              <a:rPr lang="en-US" dirty="0" smtClean="0"/>
              <a:t>Value: sharing single numbers</a:t>
            </a:r>
          </a:p>
          <a:p>
            <a:pPr lvl="1"/>
            <a:r>
              <a:rPr lang="en-US" dirty="0" smtClean="0"/>
              <a:t>Array: sharing arrays of numbers/characters</a:t>
            </a:r>
          </a:p>
          <a:p>
            <a:pPr lvl="1"/>
            <a:r>
              <a:rPr lang="en-US" dirty="0" smtClean="0"/>
              <a:t>Queue: one-way (put-get) communication channel</a:t>
            </a:r>
          </a:p>
          <a:p>
            <a:pPr lvl="1"/>
            <a:r>
              <a:rPr lang="en-US" dirty="0" smtClean="0"/>
              <a:t>Pipe: two-way (send-</a:t>
            </a:r>
            <a:r>
              <a:rPr lang="en-US" dirty="0" err="1" smtClean="0"/>
              <a:t>recv</a:t>
            </a:r>
            <a:r>
              <a:rPr lang="en-US" dirty="0" smtClean="0"/>
              <a:t>) communication channel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5842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Restrictions for data shared/communicated:</a:t>
            </a:r>
          </a:p>
          <a:p>
            <a:pPr lvl="1"/>
            <a:r>
              <a:rPr lang="en-US" dirty="0" smtClean="0"/>
              <a:t>size</a:t>
            </a:r>
          </a:p>
          <a:p>
            <a:pPr lvl="2"/>
            <a:r>
              <a:rPr lang="en-US" dirty="0" smtClean="0"/>
              <a:t>pipe buffer size is 64K</a:t>
            </a:r>
          </a:p>
          <a:p>
            <a:pPr lvl="1"/>
            <a:r>
              <a:rPr lang="en-US" dirty="0" smtClean="0"/>
              <a:t>type</a:t>
            </a:r>
          </a:p>
          <a:p>
            <a:pPr lvl="2"/>
            <a:r>
              <a:rPr lang="en-US" dirty="0" smtClean="0"/>
              <a:t>custom objects are not supported</a:t>
            </a:r>
          </a:p>
          <a:p>
            <a:pPr lvl="2"/>
            <a:r>
              <a:rPr lang="en-US" dirty="0" err="1" smtClean="0"/>
              <a:t>NumPy</a:t>
            </a:r>
            <a:r>
              <a:rPr lang="en-US" dirty="0" smtClean="0"/>
              <a:t> arrays are generally not supported</a:t>
            </a:r>
          </a:p>
          <a:p>
            <a:pPr lvl="1"/>
            <a:r>
              <a:rPr lang="en-US" dirty="0" smtClean="0"/>
              <a:t>shape</a:t>
            </a:r>
          </a:p>
          <a:p>
            <a:pPr lvl="2"/>
            <a:r>
              <a:rPr lang="en-US" dirty="0" smtClean="0"/>
              <a:t>multidimensional lists/arrays are not supported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4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800"/>
          </a:xfrm>
        </p:spPr>
        <p:txBody>
          <a:bodyPr/>
          <a:lstStyle/>
          <a:p>
            <a:r>
              <a:rPr lang="en-US" dirty="0" smtClean="0"/>
              <a:t>GIL stands for global interpreter lock</a:t>
            </a:r>
          </a:p>
          <a:p>
            <a:r>
              <a:rPr lang="en-US" dirty="0" smtClean="0"/>
              <a:t>GIL was introduced to Python in 1992</a:t>
            </a:r>
          </a:p>
          <a:p>
            <a:r>
              <a:rPr lang="en-US" dirty="0" smtClean="0"/>
              <a:t>GIL does not allow for CPU-bound (making calculations) threads to run physically in parallel (on multiple cores)</a:t>
            </a:r>
          </a:p>
          <a:p>
            <a:r>
              <a:rPr lang="en-US" dirty="0" smtClean="0"/>
              <a:t>GIL, however, does allow parallelism for I/O-bound (writing files, printing on the screen, communicating with the network) threads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12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sharedmem</a:t>
            </a:r>
            <a:r>
              <a:rPr lang="en-US" dirty="0" smtClean="0"/>
              <a:t> – the solution for </a:t>
            </a:r>
            <a:r>
              <a:rPr lang="en-US" dirty="0" err="1" smtClean="0"/>
              <a:t>NumPy</a:t>
            </a:r>
            <a:r>
              <a:rPr lang="en-US" dirty="0" smtClean="0"/>
              <a:t> arrays: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06184"/>
              </p:ext>
            </p:extLst>
          </p:nvPr>
        </p:nvGraphicFramePr>
        <p:xfrm>
          <a:off x="836092" y="2222497"/>
          <a:ext cx="7186083" cy="4358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6083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 smtClean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3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numpy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as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np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sharedmem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from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multiprocessing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</a:t>
                      </a:r>
                      <a:r>
                        <a:rPr lang="de-DE" sz="1300" dirty="0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Manager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def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lock):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lock.acquire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if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[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][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</a:t>
                      </a:r>
                      <a:r>
                        <a:rPr lang="de-DE" sz="13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foo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 ==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baseline="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    </a:t>
                      </a:r>
                      <a:r>
                        <a:rPr lang="de-DE" sz="1300" dirty="0" err="1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[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][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</a:t>
                      </a:r>
                      <a:r>
                        <a:rPr lang="de-DE" sz="13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foo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 +=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lock.release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processes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[]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manager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Manager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sharedmem.full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(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),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dtype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[(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</a:t>
                      </a:r>
                      <a:r>
                        <a:rPr lang="de-DE" sz="13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foo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'i1'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)])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lock =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manager.</a:t>
                      </a:r>
                      <a:r>
                        <a:rPr lang="de-DE" sz="13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Lock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for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i </a:t>
                      </a:r>
                      <a:r>
                        <a:rPr lang="de-DE" sz="13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range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2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processes.append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target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args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(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lock)))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processes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[-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].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start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for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processes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process.join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print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[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][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</a:t>
                      </a:r>
                      <a:r>
                        <a:rPr lang="de-DE" sz="13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foo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776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good coding practices?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480729"/>
              </p:ext>
            </p:extLst>
          </p:nvPr>
        </p:nvGraphicFramePr>
        <p:xfrm>
          <a:off x="836092" y="2116667"/>
          <a:ext cx="7186083" cy="4556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6083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numpy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as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np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sharedmem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from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multiprocessing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</a:t>
                      </a:r>
                      <a:r>
                        <a:rPr lang="de-DE" sz="1300" dirty="0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Manager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def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lock):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lock.acquire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if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[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][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</a:t>
                      </a:r>
                      <a:r>
                        <a:rPr lang="de-DE" sz="13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foo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 ==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[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][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</a:t>
                      </a:r>
                      <a:r>
                        <a:rPr lang="de-DE" sz="13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foo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 +=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    </a:t>
                      </a: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return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lock.release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processes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[]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manager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Manager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sharedmem.full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(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),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dtype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[(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</a:t>
                      </a:r>
                      <a:r>
                        <a:rPr lang="de-DE" sz="13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foo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'i1'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)])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lock =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manager.</a:t>
                      </a:r>
                      <a:r>
                        <a:rPr lang="de-DE" sz="13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Lock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for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i </a:t>
                      </a:r>
                      <a:r>
                        <a:rPr lang="de-DE" sz="13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range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2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processes.append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target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args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(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lock)))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processes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[-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].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start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for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processes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process.join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print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[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][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</a:t>
                      </a:r>
                      <a:r>
                        <a:rPr lang="de-DE" sz="13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foo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273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good coding practices?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140041"/>
              </p:ext>
            </p:extLst>
          </p:nvPr>
        </p:nvGraphicFramePr>
        <p:xfrm>
          <a:off x="836092" y="2116667"/>
          <a:ext cx="7186083" cy="4556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6083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numpy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as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np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sharedmem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from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multiprocessing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</a:t>
                      </a:r>
                      <a:r>
                        <a:rPr lang="de-DE" sz="1300" dirty="0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Manager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def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lock):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lock.acquire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if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[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][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</a:t>
                      </a:r>
                      <a:r>
                        <a:rPr lang="de-DE" sz="13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foo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 ==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[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][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</a:t>
                      </a:r>
                      <a:r>
                        <a:rPr lang="de-DE" sz="13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foo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 +=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    </a:t>
                      </a: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return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lock.release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processes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[]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manager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Manager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sharedmem.full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(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),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dtype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[(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</a:t>
                      </a:r>
                      <a:r>
                        <a:rPr lang="de-DE" sz="13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foo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'i1'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)])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lock =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manager.</a:t>
                      </a:r>
                      <a:r>
                        <a:rPr lang="de-DE" sz="13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Lock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for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i </a:t>
                      </a:r>
                      <a:r>
                        <a:rPr lang="de-DE" sz="13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range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2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processes.append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target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args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(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lock)))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processes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[-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].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start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for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processes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process.join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print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[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][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</a:t>
                      </a:r>
                      <a:r>
                        <a:rPr lang="de-DE" sz="13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foo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3089274" y="3562585"/>
            <a:ext cx="6584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solidFill>
                  <a:srgbClr val="FF0000"/>
                </a:solidFill>
              </a:rPr>
              <a:t>Broken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logic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or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errors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may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cause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deadlock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6" name="Pfeil nach links 5"/>
          <p:cNvSpPr/>
          <p:nvPr/>
        </p:nvSpPr>
        <p:spPr>
          <a:xfrm>
            <a:off x="2534709" y="3701460"/>
            <a:ext cx="560917" cy="234420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910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good coding practices?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506909"/>
              </p:ext>
            </p:extLst>
          </p:nvPr>
        </p:nvGraphicFramePr>
        <p:xfrm>
          <a:off x="836092" y="2116667"/>
          <a:ext cx="7186083" cy="4358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6083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numpy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as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np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sharedmem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from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multiprocessing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</a:t>
                      </a:r>
                      <a:r>
                        <a:rPr lang="de-DE" sz="1300" dirty="0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Manager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def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lock):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with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lock: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    </a:t>
                      </a: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if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[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][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</a:t>
                      </a:r>
                      <a:r>
                        <a:rPr lang="de-DE" sz="13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foo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 ==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    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[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][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</a:t>
                      </a:r>
                      <a:r>
                        <a:rPr lang="de-DE" sz="13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foo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 +=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        </a:t>
                      </a: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return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processes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[]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manager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Manager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sharedmem.full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(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),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dtype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[(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</a:t>
                      </a:r>
                      <a:r>
                        <a:rPr lang="de-DE" sz="13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foo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'i1'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)])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lock =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manager.</a:t>
                      </a:r>
                      <a:r>
                        <a:rPr lang="de-DE" sz="13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Lock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for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i </a:t>
                      </a:r>
                      <a:r>
                        <a:rPr lang="de-DE" sz="13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range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2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processes.append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target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args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(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lock)))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processes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[-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].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start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for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processes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process.join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print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counts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[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][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</a:t>
                      </a:r>
                      <a:r>
                        <a:rPr lang="de-DE" sz="13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foo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4232239" y="2948771"/>
            <a:ext cx="459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Safe </a:t>
            </a:r>
            <a:r>
              <a:rPr lang="de-DE" sz="2400" b="1" dirty="0" err="1" smtClean="0">
                <a:solidFill>
                  <a:srgbClr val="FF0000"/>
                </a:solidFill>
              </a:rPr>
              <a:t>solution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for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majority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of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cases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6" name="Pfeil nach links 5"/>
          <p:cNvSpPr/>
          <p:nvPr/>
        </p:nvSpPr>
        <p:spPr>
          <a:xfrm>
            <a:off x="3677673" y="3087646"/>
            <a:ext cx="560917" cy="234420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201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 for shared memory approaches:</a:t>
            </a:r>
          </a:p>
          <a:p>
            <a:pPr lvl="1"/>
            <a:r>
              <a:rPr lang="en-US" dirty="0" smtClean="0"/>
              <a:t>advantages:</a:t>
            </a:r>
          </a:p>
          <a:p>
            <a:pPr lvl="2"/>
            <a:r>
              <a:rPr lang="en-US" dirty="0" smtClean="0"/>
              <a:t>fast</a:t>
            </a:r>
          </a:p>
          <a:p>
            <a:pPr lvl="2"/>
            <a:r>
              <a:rPr lang="en-US" dirty="0" smtClean="0"/>
              <a:t>RAM-efficient</a:t>
            </a:r>
          </a:p>
          <a:p>
            <a:pPr lvl="1"/>
            <a:r>
              <a:rPr lang="en-US" dirty="0" smtClean="0"/>
              <a:t>disadvantages:</a:t>
            </a:r>
          </a:p>
          <a:p>
            <a:pPr lvl="2"/>
            <a:r>
              <a:rPr lang="en-US" dirty="0" smtClean="0"/>
              <a:t>prone to race conditions</a:t>
            </a:r>
          </a:p>
          <a:p>
            <a:pPr lvl="2"/>
            <a:r>
              <a:rPr lang="en-US" dirty="0" smtClean="0"/>
              <a:t>prone to RAM false sharing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8685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points to consider:</a:t>
            </a:r>
          </a:p>
          <a:p>
            <a:pPr lvl="1"/>
            <a:r>
              <a:rPr lang="en-US" dirty="0" smtClean="0"/>
              <a:t>RAM and runtime overhead for each process</a:t>
            </a:r>
          </a:p>
          <a:p>
            <a:pPr lvl="1"/>
            <a:r>
              <a:rPr lang="en-US" dirty="0" smtClean="0"/>
              <a:t>total number of processes is limited</a:t>
            </a:r>
          </a:p>
          <a:p>
            <a:pPr lvl="1"/>
            <a:r>
              <a:rPr lang="en-US" dirty="0" smtClean="0"/>
              <a:t>on errors in children process the main proceeds</a:t>
            </a:r>
          </a:p>
          <a:p>
            <a:pPr lvl="2"/>
            <a:r>
              <a:rPr lang="en-US" dirty="0" smtClean="0"/>
              <a:t>prior to Python 3.5 child processes die silently</a:t>
            </a:r>
          </a:p>
          <a:p>
            <a:pPr lvl="1"/>
            <a:r>
              <a:rPr lang="en-US" dirty="0" smtClean="0"/>
              <a:t>task scheduling may require optimization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8594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pools with automatic scheduling:</a:t>
            </a:r>
          </a:p>
          <a:p>
            <a:pPr lvl="1"/>
            <a:r>
              <a:rPr lang="en-US" dirty="0" smtClean="0"/>
              <a:t>simplified syntax</a:t>
            </a:r>
          </a:p>
          <a:p>
            <a:pPr lvl="1"/>
            <a:r>
              <a:rPr lang="en-US" dirty="0" smtClean="0"/>
              <a:t>fixed number of processes</a:t>
            </a:r>
          </a:p>
          <a:p>
            <a:pPr lvl="1"/>
            <a:r>
              <a:rPr lang="en-US" dirty="0" smtClean="0"/>
              <a:t>return values without size and type limitations</a:t>
            </a:r>
          </a:p>
          <a:p>
            <a:pPr lvl="1"/>
            <a:r>
              <a:rPr lang="en-US" dirty="0" smtClean="0"/>
              <a:t>automatic ordering of results</a:t>
            </a:r>
          </a:p>
          <a:p>
            <a:pPr lvl="1"/>
            <a:r>
              <a:rPr lang="en-US" dirty="0" smtClean="0"/>
              <a:t>memory is not shared</a:t>
            </a:r>
          </a:p>
        </p:txBody>
      </p:sp>
    </p:spTree>
    <p:extLst>
      <p:ext uri="{BB962C8B-B14F-4D97-AF65-F5344CB8AC3E}">
        <p14:creationId xmlns:p14="http://schemas.microsoft.com/office/powerpoint/2010/main" val="1106588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pools with automatic scheduling: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896185"/>
              </p:ext>
            </p:extLst>
          </p:nvPr>
        </p:nvGraphicFramePr>
        <p:xfrm>
          <a:off x="836092" y="2497667"/>
          <a:ext cx="7186083" cy="3169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6083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from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multiprocessing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6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600" dirty="0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Pool</a:t>
                      </a:r>
                      <a:endParaRPr lang="de-DE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def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(x):</a:t>
                      </a:r>
                      <a:endParaRPr lang="de-DE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6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return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x * x</a:t>
                      </a:r>
                      <a:endParaRPr lang="de-DE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pool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600" dirty="0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Pool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processes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6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3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arguments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[</a:t>
                      </a:r>
                      <a:r>
                        <a:rPr lang="de-DE" sz="16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</a:t>
                      </a:r>
                      <a:r>
                        <a:rPr lang="de-DE" sz="16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</a:t>
                      </a:r>
                      <a:r>
                        <a:rPr lang="de-DE" sz="16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2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</a:t>
                      </a:r>
                      <a:r>
                        <a:rPr lang="de-DE" sz="16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3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</a:t>
                      </a:r>
                      <a:r>
                        <a:rPr lang="de-DE" sz="16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4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</a:t>
                      </a:r>
                      <a:endParaRPr lang="de-DE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results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pool.map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</a:t>
                      </a: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arguments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de-DE" sz="1600" dirty="0" smtClean="0">
                        <a:solidFill>
                          <a:srgbClr val="242629"/>
                        </a:solidFill>
                        <a:effectLst/>
                        <a:latin typeface="Consolas"/>
                        <a:ea typeface="ＭＳ 明朝"/>
                        <a:cs typeface="Consola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# </a:t>
                      </a:r>
                      <a:r>
                        <a:rPr lang="en-US" sz="1600" noProof="0" dirty="0" smtClean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Will not proceed if error occurred</a:t>
                      </a:r>
                      <a:endParaRPr lang="en-US" sz="1600" noProof="0" dirty="0" smtClean="0">
                        <a:solidFill>
                          <a:srgbClr val="242629"/>
                        </a:solidFill>
                        <a:effectLst/>
                        <a:latin typeface="Consolas"/>
                        <a:ea typeface="ＭＳ 明朝"/>
                        <a:cs typeface="Consola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de-DE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print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results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 </a:t>
                      </a:r>
                      <a:r>
                        <a:rPr lang="de-DE" sz="1600" dirty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# [0, 1, 4, 9, 16]</a:t>
                      </a:r>
                      <a:endParaRPr lang="de-DE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945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 is a set of connected computers:</a:t>
            </a: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2386013"/>
            <a:ext cx="50546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047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 nodes </a:t>
            </a:r>
            <a:r>
              <a:rPr lang="en-US" u="sng" dirty="0" smtClean="0"/>
              <a:t>do not</a:t>
            </a:r>
            <a:r>
              <a:rPr lang="en-US" dirty="0" smtClean="0"/>
              <a:t> share RAM (shared memory does not work)</a:t>
            </a:r>
          </a:p>
          <a:p>
            <a:r>
              <a:rPr lang="en-US" dirty="0" smtClean="0"/>
              <a:t>Special scheduling engine is required to run tasks on cluster (vanilla multiprocessing does not work)</a:t>
            </a:r>
          </a:p>
        </p:txBody>
      </p:sp>
    </p:spTree>
    <p:extLst>
      <p:ext uri="{BB962C8B-B14F-4D97-AF65-F5344CB8AC3E}">
        <p14:creationId xmlns:p14="http://schemas.microsoft.com/office/powerpoint/2010/main" val="151374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Blocking</a:t>
            </a:r>
          </a:p>
          <a:p>
            <a:r>
              <a:rPr lang="en-US" dirty="0" smtClean="0"/>
              <a:t>Concurrency</a:t>
            </a:r>
          </a:p>
          <a:p>
            <a:r>
              <a:rPr lang="en-US" dirty="0" smtClean="0"/>
              <a:t>Race conditions</a:t>
            </a:r>
          </a:p>
          <a:p>
            <a:r>
              <a:rPr lang="en-US" dirty="0" smtClean="0"/>
              <a:t>False sharing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426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programming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 stands message passing interface</a:t>
            </a:r>
          </a:p>
          <a:p>
            <a:r>
              <a:rPr lang="en-US" dirty="0" smtClean="0"/>
              <a:t>MPI is a multiprocessing protocol</a:t>
            </a:r>
          </a:p>
          <a:p>
            <a:r>
              <a:rPr lang="en-US" dirty="0" smtClean="0"/>
              <a:t>MPI coordinates the interaction of processes</a:t>
            </a:r>
          </a:p>
          <a:p>
            <a:r>
              <a:rPr lang="en-US" dirty="0" smtClean="0"/>
              <a:t>MPI can be used on single machine as well as on a cluster</a:t>
            </a:r>
          </a:p>
          <a:p>
            <a:r>
              <a:rPr lang="en-US" dirty="0" smtClean="0"/>
              <a:t>MPI exists for many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77298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programming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 requires: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mpiexec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mpirun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– the external program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mpi4py</a:t>
            </a:r>
            <a:r>
              <a:rPr lang="en-US" dirty="0" smtClean="0"/>
              <a:t> – the Python module; requires manual installation</a:t>
            </a:r>
          </a:p>
          <a:p>
            <a:r>
              <a:rPr lang="en-US" dirty="0" smtClean="0"/>
              <a:t>Synopsis:</a:t>
            </a:r>
          </a:p>
          <a:p>
            <a:pPr marL="0" indent="0">
              <a:buNone/>
            </a:pPr>
            <a:r>
              <a:rPr lang="en-US" sz="2200" dirty="0" err="1" smtClean="0">
                <a:latin typeface="Courier New"/>
                <a:cs typeface="Courier New"/>
              </a:rPr>
              <a:t>mpiexec</a:t>
            </a:r>
            <a:r>
              <a:rPr lang="en-US" sz="2200" dirty="0" smtClean="0">
                <a:latin typeface="Courier New"/>
                <a:cs typeface="Courier New"/>
              </a:rPr>
              <a:t> –n &lt;N&gt; python </a:t>
            </a:r>
            <a:r>
              <a:rPr lang="en-US" sz="2200" dirty="0" err="1" smtClean="0">
                <a:latin typeface="Courier New"/>
                <a:cs typeface="Courier New"/>
              </a:rPr>
              <a:t>script_name.py</a:t>
            </a:r>
            <a:r>
              <a:rPr lang="en-US" sz="2200" dirty="0" smtClean="0">
                <a:latin typeface="Courier New"/>
                <a:cs typeface="Courier New"/>
              </a:rPr>
              <a:t> &lt;arguments&gt;</a:t>
            </a:r>
            <a:endParaRPr lang="en-US" sz="2200" dirty="0" smtClean="0"/>
          </a:p>
          <a:p>
            <a:r>
              <a:rPr lang="en-US" dirty="0" smtClean="0"/>
              <a:t>MPI will launch the same script N times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20265215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programming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1633" cy="4525963"/>
          </a:xfrm>
        </p:spPr>
        <p:txBody>
          <a:bodyPr/>
          <a:lstStyle/>
          <a:p>
            <a:r>
              <a:rPr lang="en-US" dirty="0" smtClean="0"/>
              <a:t>N copies of the same scripts are running</a:t>
            </a:r>
          </a:p>
          <a:p>
            <a:r>
              <a:rPr lang="en-US" dirty="0" smtClean="0"/>
              <a:t>Each copy knows N and its own rank R (0≤R&lt;N)</a:t>
            </a:r>
          </a:p>
          <a:p>
            <a:r>
              <a:rPr lang="en-US" dirty="0" smtClean="0"/>
              <a:t>Based on N and R, each copy decides what exactly it should do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946659"/>
              </p:ext>
            </p:extLst>
          </p:nvPr>
        </p:nvGraphicFramePr>
        <p:xfrm>
          <a:off x="825500" y="4001030"/>
          <a:ext cx="6096000" cy="2438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from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mpi4py </a:t>
                      </a:r>
                      <a:r>
                        <a:rPr lang="de-DE" sz="16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MPI</a:t>
                      </a:r>
                      <a:endParaRPr lang="de-DE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comm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MPI.COMM_WORLD</a:t>
                      </a:r>
                      <a:endParaRPr lang="de-DE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 err="1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size</a:t>
                      </a:r>
                      <a:r>
                        <a:rPr lang="de-DE" sz="16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= </a:t>
                      </a: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comm.</a:t>
                      </a:r>
                      <a:r>
                        <a:rPr lang="de-DE" sz="16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Get_size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rank 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= </a:t>
                      </a: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comm.</a:t>
                      </a:r>
                      <a:r>
                        <a:rPr lang="de-DE" sz="16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Get_rank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 err="1" smtClean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if</a:t>
                      </a:r>
                      <a:r>
                        <a:rPr lang="de-DE" sz="16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rank 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== </a:t>
                      </a:r>
                      <a:r>
                        <a:rPr lang="de-DE" sz="16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6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print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6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"I am </a:t>
                      </a:r>
                      <a:r>
                        <a:rPr lang="de-DE" sz="16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the</a:t>
                      </a:r>
                      <a:r>
                        <a:rPr lang="de-DE" sz="16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6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managing</a:t>
                      </a:r>
                      <a:r>
                        <a:rPr lang="de-DE" sz="16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6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</a:t>
                      </a:r>
                      <a:r>
                        <a:rPr lang="de-DE" sz="16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"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else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6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print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6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"I will </a:t>
                      </a:r>
                      <a:r>
                        <a:rPr lang="de-DE" sz="16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</a:t>
                      </a:r>
                      <a:r>
                        <a:rPr lang="de-DE" sz="16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6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the</a:t>
                      </a:r>
                      <a:r>
                        <a:rPr lang="de-DE" sz="16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6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file</a:t>
                      </a:r>
                      <a:r>
                        <a:rPr lang="de-DE" sz="16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# "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+ </a:t>
                      </a: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str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(R))</a:t>
                      </a:r>
                      <a:endParaRPr lang="de-DE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492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programming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1633" cy="4525963"/>
          </a:xfrm>
        </p:spPr>
        <p:txBody>
          <a:bodyPr/>
          <a:lstStyle/>
          <a:p>
            <a:r>
              <a:rPr lang="en-US" dirty="0" smtClean="0"/>
              <a:t>MPI offers means for mass communication: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853873"/>
              </p:ext>
            </p:extLst>
          </p:nvPr>
        </p:nvGraphicFramePr>
        <p:xfrm>
          <a:off x="793749" y="2307697"/>
          <a:ext cx="6096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from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mpi4py </a:t>
                      </a: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MPI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comm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MPI.COMM_WORLD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size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comm.</a:t>
                      </a:r>
                      <a:r>
                        <a:rPr lang="de-DE" sz="13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Get_size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rank =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comm.</a:t>
                      </a:r>
                      <a:r>
                        <a:rPr lang="de-DE" sz="13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Get_rank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if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rank ==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data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[x **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2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for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x </a:t>
                      </a:r>
                      <a:r>
                        <a:rPr lang="de-DE" sz="13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range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size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)]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else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data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None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data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comm.bcast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data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root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# </a:t>
                      </a:r>
                      <a:r>
                        <a:rPr lang="de-DE" sz="1300" dirty="0" err="1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Now</a:t>
                      </a:r>
                      <a:r>
                        <a:rPr lang="de-DE" sz="1300" dirty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every</a:t>
                      </a:r>
                      <a:r>
                        <a:rPr lang="de-DE" sz="1300" dirty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</a:t>
                      </a:r>
                      <a:r>
                        <a:rPr lang="de-DE" sz="1300" dirty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has</a:t>
                      </a:r>
                      <a:r>
                        <a:rPr lang="de-DE" sz="1300" dirty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the</a:t>
                      </a:r>
                      <a:r>
                        <a:rPr lang="de-DE" sz="1300" dirty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data</a:t>
                      </a:r>
                      <a:r>
                        <a:rPr lang="de-DE" sz="1300" dirty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...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data_piece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comm.scatter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data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root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# ...</a:t>
                      </a:r>
                      <a:r>
                        <a:rPr lang="de-DE" sz="1300" dirty="0" err="1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as</a:t>
                      </a:r>
                      <a:r>
                        <a:rPr lang="de-DE" sz="1300" dirty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well</a:t>
                      </a:r>
                      <a:r>
                        <a:rPr lang="de-DE" sz="1300" dirty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as</a:t>
                      </a:r>
                      <a:r>
                        <a:rPr lang="de-DE" sz="1300" dirty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its</a:t>
                      </a:r>
                      <a:r>
                        <a:rPr lang="de-DE" sz="1300" dirty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dedicated</a:t>
                      </a:r>
                      <a:r>
                        <a:rPr lang="de-DE" sz="1300" dirty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task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assert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data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== [x **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2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for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x </a:t>
                      </a:r>
                      <a:r>
                        <a:rPr lang="de-DE" sz="1300" dirty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in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range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size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)]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assert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data_piece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== rank **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2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0718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programming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1633" cy="4525963"/>
          </a:xfrm>
        </p:spPr>
        <p:txBody>
          <a:bodyPr/>
          <a:lstStyle/>
          <a:p>
            <a:r>
              <a:rPr lang="en-US" dirty="0" smtClean="0"/>
              <a:t>… and for point-to-point communication: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56793"/>
              </p:ext>
            </p:extLst>
          </p:nvPr>
        </p:nvGraphicFramePr>
        <p:xfrm>
          <a:off x="793749" y="2307697"/>
          <a:ext cx="609600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from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mpi4py </a:t>
                      </a: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MPI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comm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MPI.COMM_WORLD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size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comm.</a:t>
                      </a:r>
                      <a:r>
                        <a:rPr lang="de-DE" sz="13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Get_size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rank =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comm.</a:t>
                      </a:r>
                      <a:r>
                        <a:rPr lang="de-DE" sz="13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Get_rank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if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rank ==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value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777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comm.send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value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dest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elif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rank ==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value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comm.recv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source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else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value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print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"</a:t>
                      </a:r>
                      <a:r>
                        <a:rPr lang="de-DE" sz="13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#{} </a:t>
                      </a:r>
                      <a:r>
                        <a:rPr lang="de-DE" sz="13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got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value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{}"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.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format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(rank,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value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r>
                        <a:rPr lang="de-DE" sz="13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# </a:t>
                      </a:r>
                      <a:r>
                        <a:rPr lang="de-DE" sz="1200" dirty="0" err="1" smtClean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</a:t>
                      </a:r>
                      <a:r>
                        <a:rPr lang="de-DE" sz="1200" dirty="0" smtClean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#0 </a:t>
                      </a:r>
                      <a:r>
                        <a:rPr lang="de-DE" sz="1200" dirty="0" err="1" smtClean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got</a:t>
                      </a:r>
                      <a:r>
                        <a:rPr lang="de-DE" sz="1200" dirty="0" smtClean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200" dirty="0" err="1" smtClean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value</a:t>
                      </a:r>
                      <a:r>
                        <a:rPr lang="de-DE" sz="1200" dirty="0" smtClean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777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# </a:t>
                      </a:r>
                      <a:r>
                        <a:rPr lang="de-DE" sz="1200" dirty="0" err="1" smtClean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</a:t>
                      </a:r>
                      <a:r>
                        <a:rPr lang="de-DE" sz="1200" dirty="0" smtClean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#2 </a:t>
                      </a:r>
                      <a:r>
                        <a:rPr lang="de-DE" sz="1200" dirty="0" err="1" smtClean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got</a:t>
                      </a:r>
                      <a:r>
                        <a:rPr lang="de-DE" sz="1200" dirty="0" smtClean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200" dirty="0" err="1" smtClean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value</a:t>
                      </a:r>
                      <a:r>
                        <a:rPr lang="de-DE" sz="1200" dirty="0" smtClean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# </a:t>
                      </a:r>
                      <a:r>
                        <a:rPr lang="de-DE" sz="1200" dirty="0" err="1" smtClean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</a:t>
                      </a:r>
                      <a:r>
                        <a:rPr lang="de-DE" sz="1200" dirty="0" smtClean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#1 </a:t>
                      </a:r>
                      <a:r>
                        <a:rPr lang="de-DE" sz="1200" dirty="0" err="1" smtClean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got</a:t>
                      </a:r>
                      <a:r>
                        <a:rPr lang="de-DE" sz="1200" dirty="0" smtClean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200" dirty="0" err="1" smtClean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value</a:t>
                      </a:r>
                      <a:r>
                        <a:rPr lang="de-DE" sz="1200" dirty="0" smtClean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777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# </a:t>
                      </a:r>
                      <a:r>
                        <a:rPr lang="de-DE" sz="1200" dirty="0" err="1" smtClean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</a:t>
                      </a:r>
                      <a:r>
                        <a:rPr lang="de-DE" sz="1200" dirty="0" smtClean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#3 </a:t>
                      </a:r>
                      <a:r>
                        <a:rPr lang="de-DE" sz="1200" dirty="0" err="1" smtClean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got</a:t>
                      </a:r>
                      <a:r>
                        <a:rPr lang="de-DE" sz="1200" dirty="0" smtClean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200" dirty="0" err="1" smtClean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value</a:t>
                      </a:r>
                      <a:r>
                        <a:rPr lang="de-DE" sz="1200" dirty="0" smtClean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# ...</a:t>
                      </a:r>
                      <a:endParaRPr lang="de-DE" sz="1200" dirty="0" smtClean="0">
                        <a:solidFill>
                          <a:schemeClr val="lt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1015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programming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1633" cy="4525963"/>
          </a:xfrm>
        </p:spPr>
        <p:txBody>
          <a:bodyPr/>
          <a:lstStyle/>
          <a:p>
            <a:r>
              <a:rPr lang="en-US" dirty="0" smtClean="0"/>
              <a:t>… blocking and non-blocking: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667122"/>
              </p:ext>
            </p:extLst>
          </p:nvPr>
        </p:nvGraphicFramePr>
        <p:xfrm>
          <a:off x="793749" y="2307697"/>
          <a:ext cx="6096000" cy="4358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from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mpi4py </a:t>
                      </a: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MPI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time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comm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MPI.COMM_WORLD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size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comm.</a:t>
                      </a:r>
                      <a:r>
                        <a:rPr lang="de-DE" sz="13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Get_size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rank =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comm.</a:t>
                      </a:r>
                      <a:r>
                        <a:rPr lang="de-DE" sz="13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Get_rank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if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rank ==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time.sleep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value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777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comm.send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value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dest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elif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rank ==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value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if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comm.</a:t>
                      </a:r>
                      <a:r>
                        <a:rPr lang="de-DE" sz="13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Iprobe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source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value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comm.recv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source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else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: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value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0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print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"</a:t>
                      </a:r>
                      <a:r>
                        <a:rPr lang="de-DE" sz="13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#{} </a:t>
                      </a:r>
                      <a:r>
                        <a:rPr lang="de-DE" sz="13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got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value</a:t>
                      </a:r>
                      <a:r>
                        <a:rPr lang="de-DE" sz="13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{}"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.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format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(rank, </a:t>
                      </a:r>
                      <a:r>
                        <a:rPr lang="de-DE" sz="13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value</a:t>
                      </a:r>
                      <a:r>
                        <a:rPr lang="de-DE" sz="13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))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 smtClean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# ...</a:t>
                      </a:r>
                      <a:endParaRPr lang="de-DE" sz="1200" dirty="0" smtClean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smtClean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# </a:t>
                      </a:r>
                      <a:r>
                        <a:rPr lang="de-DE" sz="1300" dirty="0" err="1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</a:t>
                      </a:r>
                      <a:r>
                        <a:rPr lang="de-DE" sz="1300" dirty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#1 </a:t>
                      </a:r>
                      <a:r>
                        <a:rPr lang="de-DE" sz="1300" dirty="0" err="1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got</a:t>
                      </a:r>
                      <a:r>
                        <a:rPr lang="de-DE" sz="1300" dirty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value</a:t>
                      </a:r>
                      <a:r>
                        <a:rPr lang="de-DE" sz="1300" dirty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1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300" dirty="0" smtClean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# </a:t>
                      </a:r>
                      <a:r>
                        <a:rPr lang="de-DE" sz="1300" dirty="0" err="1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Process</a:t>
                      </a:r>
                      <a:r>
                        <a:rPr lang="de-DE" sz="1300" dirty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#0 </a:t>
                      </a:r>
                      <a:r>
                        <a:rPr lang="de-DE" sz="1300" dirty="0" err="1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got</a:t>
                      </a:r>
                      <a:r>
                        <a:rPr lang="de-DE" sz="1300" dirty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value</a:t>
                      </a:r>
                      <a:r>
                        <a:rPr lang="de-DE" sz="1300" dirty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777</a:t>
                      </a:r>
                      <a:endParaRPr lang="de-DE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0109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02972"/>
            <a:ext cx="8229600" cy="1143000"/>
          </a:xfrm>
        </p:spPr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4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Blocking is waiting for an operation to finish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377610"/>
              </p:ext>
            </p:extLst>
          </p:nvPr>
        </p:nvGraphicFramePr>
        <p:xfrm>
          <a:off x="836085" y="2379662"/>
          <a:ext cx="6096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time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def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8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():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8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print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"The </a:t>
                      </a:r>
                      <a:r>
                        <a:rPr lang="de-DE" sz="18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8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is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8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starting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"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8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time.sleep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8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print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"The </a:t>
                      </a:r>
                      <a:r>
                        <a:rPr lang="de-DE" sz="18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8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is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8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finishing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"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print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"Calling </a:t>
                      </a:r>
                      <a:r>
                        <a:rPr lang="de-DE" sz="18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the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8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"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 </a:t>
                      </a:r>
                      <a:r>
                        <a:rPr lang="de-DE" sz="1800" dirty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#The </a:t>
                      </a:r>
                      <a:r>
                        <a:rPr lang="de-DE" sz="1800" dirty="0" err="1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800" dirty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800" dirty="0" err="1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call</a:t>
                      </a:r>
                      <a:r>
                        <a:rPr lang="de-DE" sz="1800" dirty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800" dirty="0" err="1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blocks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print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"</a:t>
                      </a:r>
                      <a:r>
                        <a:rPr lang="de-DE" sz="18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Moving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8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forward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"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91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useful to have </a:t>
            </a:r>
            <a:r>
              <a:rPr lang="en-US" i="1" dirty="0" smtClean="0"/>
              <a:t>some</a:t>
            </a:r>
            <a:r>
              <a:rPr lang="en-US" dirty="0" smtClean="0"/>
              <a:t> non-blocking calls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233676"/>
              </p:ext>
            </p:extLst>
          </p:nvPr>
        </p:nvGraphicFramePr>
        <p:xfrm>
          <a:off x="814920" y="2571744"/>
          <a:ext cx="787188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1880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from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8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subprocess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8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800" dirty="0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Popen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PIPE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 = </a:t>
                      </a:r>
                      <a:r>
                        <a:rPr lang="de-DE" sz="1800" dirty="0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Popen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([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</a:t>
                      </a:r>
                      <a:r>
                        <a:rPr lang="de-DE" sz="18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best_friend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'-task'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'clean </a:t>
                      </a:r>
                      <a:r>
                        <a:rPr lang="de-DE" sz="18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the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8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room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'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],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      </a:t>
                      </a:r>
                      <a:r>
                        <a:rPr lang="de-DE" sz="18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stdout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PIPE, </a:t>
                      </a:r>
                      <a:r>
                        <a:rPr lang="de-DE" sz="18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stderr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PIPE)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# Non-</a:t>
                      </a:r>
                      <a:r>
                        <a:rPr lang="de-DE" sz="1800" dirty="0" err="1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blocking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print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"I am not </a:t>
                      </a:r>
                      <a:r>
                        <a:rPr lang="de-DE" sz="18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waiting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8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for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8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you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!"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stdout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</a:t>
                      </a:r>
                      <a:r>
                        <a:rPr lang="de-DE" sz="18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stderr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8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s.communicate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# </a:t>
                      </a:r>
                      <a:r>
                        <a:rPr lang="de-DE" sz="1800" dirty="0" err="1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Blocking</a:t>
                      </a:r>
                      <a:r>
                        <a:rPr lang="de-DE" sz="1800" dirty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800" dirty="0" err="1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now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print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"Sorry! </a:t>
                      </a:r>
                      <a:r>
                        <a:rPr lang="de-DE" sz="18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Forgot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8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my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8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purse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in </a:t>
                      </a:r>
                      <a:r>
                        <a:rPr lang="de-DE" sz="18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your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8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backpack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..."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33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useful to have </a:t>
            </a:r>
            <a:r>
              <a:rPr lang="en-US" i="1" dirty="0" smtClean="0"/>
              <a:t>some</a:t>
            </a:r>
            <a:r>
              <a:rPr lang="en-US" dirty="0" smtClean="0"/>
              <a:t> non-blocking calls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632666"/>
              </p:ext>
            </p:extLst>
          </p:nvPr>
        </p:nvGraphicFramePr>
        <p:xfrm>
          <a:off x="814920" y="2370667"/>
          <a:ext cx="6096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time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8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threading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def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8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():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8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print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"The </a:t>
                      </a:r>
                      <a:r>
                        <a:rPr lang="de-DE" sz="18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8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is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8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starting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"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8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time.sleep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1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8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print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"The </a:t>
                      </a:r>
                      <a:r>
                        <a:rPr lang="de-DE" sz="18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8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is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8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finishing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"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print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"Calling </a:t>
                      </a:r>
                      <a:r>
                        <a:rPr lang="de-DE" sz="18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the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8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"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threading.</a:t>
                      </a:r>
                      <a:r>
                        <a:rPr lang="de-DE" sz="18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8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target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8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).</a:t>
                      </a:r>
                      <a:r>
                        <a:rPr lang="de-DE" sz="18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start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 </a:t>
                      </a:r>
                      <a:r>
                        <a:rPr lang="de-DE" sz="1800" dirty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#</a:t>
                      </a:r>
                      <a:r>
                        <a:rPr lang="de-DE" sz="1800" dirty="0" err="1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Does</a:t>
                      </a:r>
                      <a:r>
                        <a:rPr lang="de-DE" sz="1800" dirty="0">
                          <a:solidFill>
                            <a:srgbClr val="7279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not block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print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"</a:t>
                      </a:r>
                      <a:r>
                        <a:rPr lang="de-DE" sz="18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Moving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800" dirty="0" err="1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forward</a:t>
                      </a:r>
                      <a:r>
                        <a:rPr lang="de-DE" sz="18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"</a:t>
                      </a:r>
                      <a:r>
                        <a:rPr lang="de-DE" sz="18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53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… Concurrency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Non-blocking calls are used for starting tasks (calling functions) </a:t>
            </a:r>
            <a:r>
              <a:rPr lang="en-US" i="1" dirty="0" smtClean="0"/>
              <a:t>asynchronously</a:t>
            </a:r>
          </a:p>
          <a:p>
            <a:r>
              <a:rPr lang="en-US" dirty="0" smtClean="0"/>
              <a:t>If tasks run asynchronously, the order of their launch and completion is unknown and in theory random</a:t>
            </a:r>
          </a:p>
          <a:p>
            <a:r>
              <a:rPr lang="en-US" dirty="0" smtClean="0"/>
              <a:t>Concurrency is </a:t>
            </a:r>
            <a:r>
              <a:rPr lang="en-US" dirty="0" smtClean="0"/>
              <a:t>a possibility </a:t>
            </a:r>
            <a:r>
              <a:rPr lang="en-US" dirty="0" smtClean="0"/>
              <a:t>to break the whole problem into order-independent tasks (that can be run asynchronously)</a:t>
            </a:r>
          </a:p>
        </p:txBody>
      </p:sp>
    </p:spTree>
    <p:extLst>
      <p:ext uri="{BB962C8B-B14F-4D97-AF65-F5344CB8AC3E}">
        <p14:creationId xmlns:p14="http://schemas.microsoft.com/office/powerpoint/2010/main" val="82529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Asynchronously run tasks: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807523"/>
              </p:ext>
            </p:extLst>
          </p:nvPr>
        </p:nvGraphicFramePr>
        <p:xfrm>
          <a:off x="880521" y="2165346"/>
          <a:ext cx="7926436" cy="195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6436"/>
              </a:tblGrid>
              <a:tr h="4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import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threading</a:t>
                      </a:r>
                      <a:endParaRPr lang="de-DE" sz="1600" dirty="0" smtClean="0">
                        <a:solidFill>
                          <a:srgbClr val="242629"/>
                        </a:solidFill>
                        <a:effectLst/>
                        <a:latin typeface="Consolas"/>
                        <a:ea typeface="ＭＳ 明朝"/>
                        <a:cs typeface="Consola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def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</a:t>
                      </a: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thread_name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):</a:t>
                      </a:r>
                      <a:endParaRPr lang="de-DE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600" dirty="0" err="1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print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thread_name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+ </a:t>
                      </a:r>
                      <a:r>
                        <a:rPr lang="de-DE" sz="16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": A"</a:t>
                      </a:r>
                      <a:r>
                        <a:rPr lang="de-DE" sz="16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baseline="0" dirty="0" smtClean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   </a:t>
                      </a:r>
                      <a:r>
                        <a:rPr lang="de-DE" sz="1600" dirty="0" err="1" smtClean="0">
                          <a:solidFill>
                            <a:srgbClr val="0D0081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print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thread_name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+ </a:t>
                      </a:r>
                      <a:r>
                        <a:rPr lang="de-DE" sz="16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": B"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)</a:t>
                      </a:r>
                      <a:endParaRPr lang="de-DE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 </a:t>
                      </a:r>
                      <a:endParaRPr lang="de-DE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threading.</a:t>
                      </a:r>
                      <a:r>
                        <a:rPr lang="de-DE" sz="16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target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</a:t>
                      </a: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args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(</a:t>
                      </a:r>
                      <a:r>
                        <a:rPr lang="de-DE" sz="16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"thread_0"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)).</a:t>
                      </a: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start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threading.</a:t>
                      </a:r>
                      <a:r>
                        <a:rPr lang="de-DE" sz="1600" dirty="0" err="1">
                          <a:solidFill>
                            <a:srgbClr val="257F9F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</a:t>
                      </a: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target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</a:t>
                      </a: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function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</a:t>
                      </a: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args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 = (</a:t>
                      </a:r>
                      <a:r>
                        <a:rPr lang="de-DE" sz="1600" dirty="0">
                          <a:solidFill>
                            <a:srgbClr val="681A1D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"thread_1"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, )).</a:t>
                      </a:r>
                      <a:r>
                        <a:rPr lang="de-DE" sz="1600" dirty="0" err="1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start</a:t>
                      </a:r>
                      <a:r>
                        <a:rPr lang="de-DE" sz="1600" dirty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()</a:t>
                      </a:r>
                      <a:endParaRPr lang="de-DE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728376"/>
              </p:ext>
            </p:extLst>
          </p:nvPr>
        </p:nvGraphicFramePr>
        <p:xfrm>
          <a:off x="467777" y="5037665"/>
          <a:ext cx="833917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430"/>
                <a:gridCol w="2121430"/>
                <a:gridCol w="2121430"/>
                <a:gridCol w="1974889"/>
              </a:tblGrid>
              <a:tr h="4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thread_0: 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thread_0: B</a:t>
                      </a:r>
                      <a:endParaRPr lang="de-DE" sz="1800" dirty="0" smtClean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thread_1: 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thread_1: B</a:t>
                      </a:r>
                      <a:endParaRPr lang="de-DE" sz="1800" dirty="0" smtClean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thread_0: 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thread_1: 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thread_0: B</a:t>
                      </a:r>
                      <a:endParaRPr lang="de-DE" sz="1800" dirty="0" smtClean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thread_1: B</a:t>
                      </a:r>
                      <a:endParaRPr lang="de-DE" sz="1800" dirty="0" smtClean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thread_0: 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thread_1: 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thread_1: B</a:t>
                      </a:r>
                      <a:endParaRPr lang="de-DE" sz="1800" dirty="0" smtClean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thread_0: B</a:t>
                      </a:r>
                      <a:endParaRPr lang="de-DE" sz="1800" dirty="0" smtClean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thread_1: 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thread_1: B</a:t>
                      </a:r>
                      <a:endParaRPr lang="de-DE" sz="1800" dirty="0" smtClean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thread_0: 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solidFill>
                            <a:srgbClr val="242629"/>
                          </a:solidFill>
                          <a:effectLst/>
                          <a:latin typeface="Consolas"/>
                          <a:ea typeface="ＭＳ 明朝"/>
                          <a:cs typeface="Consolas"/>
                        </a:rPr>
                        <a:t>thread_0: B</a:t>
                      </a:r>
                      <a:endParaRPr lang="de-DE" sz="1800" dirty="0" smtClean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8487833" y="5222472"/>
            <a:ext cx="127000" cy="12700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/>
          <p:cNvSpPr/>
          <p:nvPr/>
        </p:nvSpPr>
        <p:spPr>
          <a:xfrm>
            <a:off x="8487833" y="5536064"/>
            <a:ext cx="127000" cy="12700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8487833" y="5847214"/>
            <a:ext cx="127000" cy="12700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788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1214</Words>
  <Application>Microsoft Macintosh PowerPoint</Application>
  <PresentationFormat>Bildschirmpräsentation (4:3)</PresentationFormat>
  <Paragraphs>655</Paragraphs>
  <Slides>46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46</vt:i4>
      </vt:variant>
    </vt:vector>
  </HeadingPairs>
  <TitlesOfParts>
    <vt:vector size="47" baseType="lpstr">
      <vt:lpstr>Office-Design</vt:lpstr>
      <vt:lpstr>Parallel Programming in Python </vt:lpstr>
      <vt:lpstr>Outline</vt:lpstr>
      <vt:lpstr>GIL</vt:lpstr>
      <vt:lpstr>Vocabulary</vt:lpstr>
      <vt:lpstr>Blocking</vt:lpstr>
      <vt:lpstr>Blocking</vt:lpstr>
      <vt:lpstr>Blocking</vt:lpstr>
      <vt:lpstr>Blocking … Concurrency</vt:lpstr>
      <vt:lpstr>Concurrency</vt:lpstr>
      <vt:lpstr>Concurrency</vt:lpstr>
      <vt:lpstr>Concurrency</vt:lpstr>
      <vt:lpstr>Concurrency … Race conditions</vt:lpstr>
      <vt:lpstr>Concurrency … Race conditions</vt:lpstr>
      <vt:lpstr>Concurrency … Race conditions</vt:lpstr>
      <vt:lpstr>Race conditions</vt:lpstr>
      <vt:lpstr>Race conditions</vt:lpstr>
      <vt:lpstr>Race conditions</vt:lpstr>
      <vt:lpstr>Race conditions</vt:lpstr>
      <vt:lpstr>Race conditions</vt:lpstr>
      <vt:lpstr>False sharing</vt:lpstr>
      <vt:lpstr>False sharing</vt:lpstr>
      <vt:lpstr>GIL</vt:lpstr>
      <vt:lpstr>Multiprocessing</vt:lpstr>
      <vt:lpstr>Multiprocessing</vt:lpstr>
      <vt:lpstr>Multiprocessing</vt:lpstr>
      <vt:lpstr>Multiprocessing</vt:lpstr>
      <vt:lpstr>Multiprocessing</vt:lpstr>
      <vt:lpstr>Multiprocessing</vt:lpstr>
      <vt:lpstr>Multiprocessing</vt:lpstr>
      <vt:lpstr>Multiprocessing</vt:lpstr>
      <vt:lpstr>Multiprocessing</vt:lpstr>
      <vt:lpstr>Multiprocessing</vt:lpstr>
      <vt:lpstr>Multiprocessing</vt:lpstr>
      <vt:lpstr>Multiprocessing</vt:lpstr>
      <vt:lpstr>Multiprocessing</vt:lpstr>
      <vt:lpstr>Multiprocessing</vt:lpstr>
      <vt:lpstr>Multiprocessing</vt:lpstr>
      <vt:lpstr>Cluster architecture</vt:lpstr>
      <vt:lpstr>Cluster architecture</vt:lpstr>
      <vt:lpstr>MPI programming</vt:lpstr>
      <vt:lpstr>MPI programming</vt:lpstr>
      <vt:lpstr>MPI programming</vt:lpstr>
      <vt:lpstr>MPI programming</vt:lpstr>
      <vt:lpstr>MPI programming</vt:lpstr>
      <vt:lpstr>MPI programming</vt:lpstr>
      <vt:lpstr>Thank you for the attention!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 in Python </dc:title>
  <dc:creator>Bioinf</dc:creator>
  <cp:lastModifiedBy>Bioinf</cp:lastModifiedBy>
  <cp:revision>79</cp:revision>
  <dcterms:created xsi:type="dcterms:W3CDTF">2017-05-27T08:00:25Z</dcterms:created>
  <dcterms:modified xsi:type="dcterms:W3CDTF">2017-05-31T14:14:33Z</dcterms:modified>
</cp:coreProperties>
</file>