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284036F-F8C2-4CA1-BC2B-C03346759F8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FC2A7-8065-4165-95C4-4CE5B92E8D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D4B8C3-E7E9-4CF2-A0CA-69528599666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8F98F8-871F-484C-AD07-86EF7DF4546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2F1E17-1DB8-4B30-909A-A9AF4D2127B5}" type="slidenum">
              <a:rPr/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86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76CC9F7-76B7-489F-A022-02F43339D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B06AA3-3BC1-449B-B68A-ECF1439B133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A4119899-5654-466F-836D-B3C44E34FE8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07AB2-293C-4E56-97D2-D134D87414B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51BB7E-D87A-47FC-841D-5F17B69650C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E7DD62-6A82-4A70-A34C-B397F96BC9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EA0AE7E-089D-45F1-B0F5-8A8C2DC765C8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218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A0AE7E-089D-45F1-B0F5-8A8C2DC765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6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852C-A4F0-4DAA-AA3F-97D42D0C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374FAF-1F92-450B-A7A8-2302B79FE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529D4-A378-4173-A91F-F1F876A2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AA9BA-0D5D-4682-B0C8-1B394F6A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76A2F-6D52-4C9D-8F3B-8825EF72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9A92BF-3417-42CB-BC71-5FD52FBFC0D3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9285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EB407-485F-4263-AE8D-2B190003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6D7AD-1026-4203-9C49-E692DF60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C0862-D144-48E4-916F-DF2730A9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B699B-332B-443E-8D6E-C64C213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0E170-5BF4-4075-9028-20BEB370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DC788-7626-433D-98A3-F9315E2743EA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7700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2A4998-9337-44A5-9820-5BFB30FB2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49C822-AB1B-47A1-BB3E-AC6A3DF3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09963-B483-4362-9CF3-CD636BBD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48998-8D31-4145-B18E-2AEB654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1848F-0399-4091-A0AF-A4C08C8C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EE9933-2EE7-4ADC-AEFB-17DBD922A73C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2046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64E95-7D30-4C1F-B9F1-74BB392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DA48C-8D69-4147-8372-6AEA9981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DB432-8228-41B8-8E3F-BCA05AB9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9A879-A4FE-400A-81ED-E422E410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3D869-FB18-4F57-B79F-8451697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6B7A5-F43F-4BE5-9F26-562714D0350A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4873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2032B-7B51-408F-9587-6680F1E8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D2E30-7530-4F78-BCD6-2CFB62E6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878A-D07B-49F9-947E-05D4D2B2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871E6-5B10-4956-B3E1-93148357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8C684-5A49-4E1E-99C1-27DED643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8A4BBF-6CEE-4995-B866-8AC01A8453C0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2650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57FA-83CB-4219-8342-F3F00550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E43FB-AE74-4EA6-8EB2-78809758D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2D5D0-9DCC-4FAF-BE9D-3126F0D7C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E6CAE5-5E77-439B-8BA7-E00A775D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7A865F-2A72-4C6E-88FA-64A64F50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175EA-441C-4293-9E4F-DE889824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430B5B-7D2D-4D26-BA96-8403AF6C1F74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7920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13843-A778-4EF2-A97A-942BA686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A4806-AEB5-460E-801D-E4DF78FE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C1B4A-B4C1-4612-A4C5-B4547F6F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B39F06-BB7B-4137-AC41-E1D442A24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299EA5-6875-40C7-831F-F1C1ABE1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04AB91-F92B-40E5-AB48-64E7118D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2DFCDD-E435-49DA-B15B-6FA21B86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4172F6-0C32-46E3-9916-D790442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DF38CE-ED80-4EDF-B232-D9644719737B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0794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85FCB-BE9C-4D91-8A03-5EC300C4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C795F-CE82-49DA-AA15-59980284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D4F479-55B6-4B33-A5B1-717584F2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75BE57-EE8C-4966-99AE-7729F26D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466442-A9BC-42F6-B0E0-3E09E7E97B4F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7895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8DA29F-F904-4539-9668-59C3F4D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942E52-1ACD-45CD-85E5-78CCF35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DD593-D8F2-46C0-AFAE-B6E1B0A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E0B331-559E-42B8-90DF-171EF78B55AF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6213340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DDB51-E5A5-4BCA-9D0E-C6C4CB7C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2DC70-5C86-4663-8F24-D28896EB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86398B-E3BD-452F-96CF-298B9E49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04B54C-2E33-4059-9578-573E77DE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6DB26-4E0C-437E-BA22-C0E292FC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5ADA5-276E-47B9-B392-0B207FB2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9D982-C26A-4C10-A824-5E218BCC6BC3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9857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299C-98EC-4A2B-9451-900CB34D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65F3B3-E35E-447C-B617-CAD6893F6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8E3A28-E162-4CC9-A4B4-3C4D0DEA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91E4-A1CA-4F94-B4E4-51C6C492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13674B-4C8D-488C-909F-96A4F52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307C3-CF5C-48E0-B240-4EDBF9D0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2691E-8A35-44A0-B5BF-D1A43BDCDDA5}" type="slidenum">
              <a:rPr/>
              <a:t>‹Nr.›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0154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A0D191-C2D1-42DC-AFB8-B0B0B0AC5A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1B8B6-799B-49E8-9281-80C34B920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zx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87CD2-E816-4E49-BA3D-0AC3E333600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DD7F1-DD6B-496F-90A1-F269ED069F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1CDFE-FBED-464B-9A6B-712F5674E60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9911C9E-3A3B-4EBE-962A-D3B3A6845038}" type="slidenum">
              <a:rPr/>
              <a:t>‹Nr.›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zx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zx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93C0A240-FFDF-43D0-B8C1-B2E27D60E244}"/>
              </a:ext>
            </a:extLst>
          </p:cNvPr>
          <p:cNvSpPr/>
          <p:nvPr/>
        </p:nvSpPr>
        <p:spPr>
          <a:xfrm>
            <a:off x="64008" y="210315"/>
            <a:ext cx="9721676" cy="671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FC69B7-9F6F-4028-A94F-4F4FFD18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630121" y="3001921"/>
            <a:ext cx="4848447" cy="155583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DAF0A87-5A10-4DA1-9376-804489822689}"/>
              </a:ext>
            </a:extLst>
          </p:cNvPr>
          <p:cNvSpPr txBox="1"/>
          <p:nvPr/>
        </p:nvSpPr>
        <p:spPr>
          <a:xfrm>
            <a:off x="1016187" y="413266"/>
            <a:ext cx="39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/>
              <a:t>Deep Neural networks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5940B8C-1B00-4E7C-98E3-5FAD581248B0}"/>
              </a:ext>
            </a:extLst>
          </p:cNvPr>
          <p:cNvSpPr/>
          <p:nvPr/>
        </p:nvSpPr>
        <p:spPr>
          <a:xfrm>
            <a:off x="4134472" y="3566160"/>
            <a:ext cx="3374136" cy="74066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Matrix operations y = w * x + b 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Activation a = f(y)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3FAFB5-2B4A-4775-A198-47757182EB20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134472" y="3936492"/>
            <a:ext cx="33741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29EE8C0-4E0C-4539-8E22-3776556B7FEF}"/>
              </a:ext>
            </a:extLst>
          </p:cNvPr>
          <p:cNvCxnSpPr/>
          <p:nvPr/>
        </p:nvCxnSpPr>
        <p:spPr>
          <a:xfrm flipV="1">
            <a:off x="2734056" y="3566160"/>
            <a:ext cx="1252728" cy="9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373945C-3571-4DA6-99E0-2704CF2E43A7}"/>
              </a:ext>
            </a:extLst>
          </p:cNvPr>
          <p:cNvCxnSpPr>
            <a:cxnSpLocks/>
          </p:cNvCxnSpPr>
          <p:nvPr/>
        </p:nvCxnSpPr>
        <p:spPr>
          <a:xfrm>
            <a:off x="2719706" y="3718560"/>
            <a:ext cx="1203070" cy="47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5C1A610-622F-4CDC-B660-CB179860D0FD}"/>
              </a:ext>
            </a:extLst>
          </p:cNvPr>
          <p:cNvCxnSpPr>
            <a:cxnSpLocks/>
          </p:cNvCxnSpPr>
          <p:nvPr/>
        </p:nvCxnSpPr>
        <p:spPr>
          <a:xfrm flipV="1">
            <a:off x="2724912" y="3639312"/>
            <a:ext cx="1207008" cy="183794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CB0EB6-F527-4DE7-BE1B-93B55522CC36}"/>
              </a:ext>
            </a:extLst>
          </p:cNvPr>
          <p:cNvCxnSpPr>
            <a:cxnSpLocks/>
          </p:cNvCxnSpPr>
          <p:nvPr/>
        </p:nvCxnSpPr>
        <p:spPr>
          <a:xfrm flipV="1">
            <a:off x="2706624" y="4251960"/>
            <a:ext cx="1197864" cy="128930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3948144-601F-49B1-9650-0A4D228A9C8D}"/>
              </a:ext>
            </a:extLst>
          </p:cNvPr>
          <p:cNvCxnSpPr>
            <a:cxnSpLocks/>
          </p:cNvCxnSpPr>
          <p:nvPr/>
        </p:nvCxnSpPr>
        <p:spPr>
          <a:xfrm>
            <a:off x="2734056" y="2002536"/>
            <a:ext cx="1170432" cy="209092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68B6238-6B0A-4446-9A57-2E8068EAD1F2}"/>
              </a:ext>
            </a:extLst>
          </p:cNvPr>
          <p:cNvCxnSpPr>
            <a:cxnSpLocks/>
          </p:cNvCxnSpPr>
          <p:nvPr/>
        </p:nvCxnSpPr>
        <p:spPr>
          <a:xfrm>
            <a:off x="2734056" y="1911096"/>
            <a:ext cx="1197864" cy="156972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7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2A0E2A-3919-4086-B4B9-6CD636F9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914"/>
            <a:ext cx="10080625" cy="301784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A560639-AC12-4B3B-B435-8E7B1C18F97D}"/>
              </a:ext>
            </a:extLst>
          </p:cNvPr>
          <p:cNvSpPr/>
          <p:nvPr/>
        </p:nvSpPr>
        <p:spPr>
          <a:xfrm>
            <a:off x="7708053" y="4726574"/>
            <a:ext cx="2187787" cy="5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3BD48-DFF9-4583-8321-B6720E9BA45C}"/>
              </a:ext>
            </a:extLst>
          </p:cNvPr>
          <p:cNvSpPr txBox="1"/>
          <p:nvPr/>
        </p:nvSpPr>
        <p:spPr>
          <a:xfrm>
            <a:off x="8074093" y="46540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Dense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hteck 179">
            <a:extLst>
              <a:ext uri="{FF2B5EF4-FFF2-40B4-BE49-F238E27FC236}">
                <a16:creationId xmlns:a16="http://schemas.microsoft.com/office/drawing/2014/main" id="{C67ED52D-B917-4A22-A9F2-EAE61D5FC6BE}"/>
              </a:ext>
            </a:extLst>
          </p:cNvPr>
          <p:cNvSpPr/>
          <p:nvPr/>
        </p:nvSpPr>
        <p:spPr>
          <a:xfrm>
            <a:off x="586768" y="650341"/>
            <a:ext cx="9493857" cy="4945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A14DE81-C81B-4A98-AE8A-F464E0D38C0C}"/>
              </a:ext>
            </a:extLst>
          </p:cNvPr>
          <p:cNvGrpSpPr/>
          <p:nvPr/>
        </p:nvGrpSpPr>
        <p:grpSpPr>
          <a:xfrm>
            <a:off x="1211788" y="973631"/>
            <a:ext cx="5836257" cy="453225"/>
            <a:chOff x="1288112" y="946205"/>
            <a:chExt cx="5836257" cy="45322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76711CA-C023-4BA2-BE98-A24071E11E19}"/>
                </a:ext>
              </a:extLst>
            </p:cNvPr>
            <p:cNvSpPr/>
            <p:nvPr/>
          </p:nvSpPr>
          <p:spPr>
            <a:xfrm>
              <a:off x="1288112" y="946205"/>
              <a:ext cx="5836257" cy="45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C310153-1D4E-42DE-B5A9-98611BA36F94}"/>
                </a:ext>
              </a:extLst>
            </p:cNvPr>
            <p:cNvSpPr/>
            <p:nvPr/>
          </p:nvSpPr>
          <p:spPr>
            <a:xfrm>
              <a:off x="1394130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4351555-D172-4E1B-B104-7EA7D0FD040A}"/>
                </a:ext>
              </a:extLst>
            </p:cNvPr>
            <p:cNvSpPr/>
            <p:nvPr/>
          </p:nvSpPr>
          <p:spPr>
            <a:xfrm>
              <a:off x="1833796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BB85853-F05F-47E0-A025-034896CC5D12}"/>
                </a:ext>
              </a:extLst>
            </p:cNvPr>
            <p:cNvSpPr/>
            <p:nvPr/>
          </p:nvSpPr>
          <p:spPr>
            <a:xfrm>
              <a:off x="2283280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1A5A3C-8E6D-46C5-8010-92447E740A77}"/>
                </a:ext>
              </a:extLst>
            </p:cNvPr>
            <p:cNvSpPr/>
            <p:nvPr/>
          </p:nvSpPr>
          <p:spPr>
            <a:xfrm>
              <a:off x="2706639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409C142-4969-46AE-A75A-E09F095B9BC6}"/>
                </a:ext>
              </a:extLst>
            </p:cNvPr>
            <p:cNvSpPr/>
            <p:nvPr/>
          </p:nvSpPr>
          <p:spPr>
            <a:xfrm>
              <a:off x="3130163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97A64D1-9B0E-415C-8E76-A8B88EC13F46}"/>
                </a:ext>
              </a:extLst>
            </p:cNvPr>
            <p:cNvSpPr/>
            <p:nvPr/>
          </p:nvSpPr>
          <p:spPr>
            <a:xfrm>
              <a:off x="3565140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4895152-5480-4C62-8E96-37B6F5C740F0}"/>
                </a:ext>
              </a:extLst>
            </p:cNvPr>
            <p:cNvSpPr/>
            <p:nvPr/>
          </p:nvSpPr>
          <p:spPr>
            <a:xfrm>
              <a:off x="4023970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FC6FCBD-0228-459B-8586-41F74C1A7B14}"/>
                </a:ext>
              </a:extLst>
            </p:cNvPr>
            <p:cNvSpPr/>
            <p:nvPr/>
          </p:nvSpPr>
          <p:spPr>
            <a:xfrm>
              <a:off x="4489274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A424F49-D647-4FD9-8753-60EF1D69D310}"/>
                </a:ext>
              </a:extLst>
            </p:cNvPr>
            <p:cNvSpPr/>
            <p:nvPr/>
          </p:nvSpPr>
          <p:spPr>
            <a:xfrm>
              <a:off x="4922139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C0BB88-73E4-43CE-A829-D90119C1424B}"/>
                </a:ext>
              </a:extLst>
            </p:cNvPr>
            <p:cNvSpPr/>
            <p:nvPr/>
          </p:nvSpPr>
          <p:spPr>
            <a:xfrm>
              <a:off x="5371623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A1D74B5-EBCB-48D6-8A78-C80377717EA5}"/>
                </a:ext>
              </a:extLst>
            </p:cNvPr>
            <p:cNvSpPr/>
            <p:nvPr/>
          </p:nvSpPr>
          <p:spPr>
            <a:xfrm>
              <a:off x="5821107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BA6C6AD-886B-44C3-88A7-43B4D7D0F0F4}"/>
                </a:ext>
              </a:extLst>
            </p:cNvPr>
            <p:cNvSpPr/>
            <p:nvPr/>
          </p:nvSpPr>
          <p:spPr>
            <a:xfrm>
              <a:off x="6237939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E89CF21-1120-49E4-97A0-BD73065A74AF}"/>
                </a:ext>
              </a:extLst>
            </p:cNvPr>
            <p:cNvSpPr/>
            <p:nvPr/>
          </p:nvSpPr>
          <p:spPr>
            <a:xfrm>
              <a:off x="6669838" y="1013791"/>
              <a:ext cx="349857" cy="3180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6D4EDC6-D90C-4610-BB40-DC6BE970415B}"/>
              </a:ext>
            </a:extLst>
          </p:cNvPr>
          <p:cNvGrpSpPr/>
          <p:nvPr/>
        </p:nvGrpSpPr>
        <p:grpSpPr>
          <a:xfrm>
            <a:off x="2630315" y="1827136"/>
            <a:ext cx="3148213" cy="453225"/>
            <a:chOff x="2223410" y="2013005"/>
            <a:chExt cx="3148213" cy="45322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9EB4D7-BEEE-4BF4-8540-A5AABD4E0A35}"/>
                </a:ext>
              </a:extLst>
            </p:cNvPr>
            <p:cNvSpPr/>
            <p:nvPr/>
          </p:nvSpPr>
          <p:spPr>
            <a:xfrm>
              <a:off x="2223410" y="2013005"/>
              <a:ext cx="3148213" cy="45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4B25847-2577-44F8-B29C-ECD2623429AA}"/>
                </a:ext>
              </a:extLst>
            </p:cNvPr>
            <p:cNvSpPr/>
            <p:nvPr/>
          </p:nvSpPr>
          <p:spPr>
            <a:xfrm>
              <a:off x="2329428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D24774-7124-4C63-9C4A-2CC527D61F55}"/>
                </a:ext>
              </a:extLst>
            </p:cNvPr>
            <p:cNvSpPr/>
            <p:nvPr/>
          </p:nvSpPr>
          <p:spPr>
            <a:xfrm>
              <a:off x="2769094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077F492-68D3-4FBA-A47F-64EA90AE06FD}"/>
                </a:ext>
              </a:extLst>
            </p:cNvPr>
            <p:cNvSpPr/>
            <p:nvPr/>
          </p:nvSpPr>
          <p:spPr>
            <a:xfrm>
              <a:off x="3218578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9232051-1A9C-4291-99B8-AC07086362F8}"/>
                </a:ext>
              </a:extLst>
            </p:cNvPr>
            <p:cNvSpPr/>
            <p:nvPr/>
          </p:nvSpPr>
          <p:spPr>
            <a:xfrm>
              <a:off x="3641937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8A631D7-6DA2-45EB-AA41-0647D013B8DB}"/>
                </a:ext>
              </a:extLst>
            </p:cNvPr>
            <p:cNvSpPr/>
            <p:nvPr/>
          </p:nvSpPr>
          <p:spPr>
            <a:xfrm>
              <a:off x="4065461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16048E5-1246-472B-8DFC-63F7648081E1}"/>
                </a:ext>
              </a:extLst>
            </p:cNvPr>
            <p:cNvSpPr/>
            <p:nvPr/>
          </p:nvSpPr>
          <p:spPr>
            <a:xfrm>
              <a:off x="4500438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B942283-3532-49BA-89F5-83833B942955}"/>
                </a:ext>
              </a:extLst>
            </p:cNvPr>
            <p:cNvSpPr/>
            <p:nvPr/>
          </p:nvSpPr>
          <p:spPr>
            <a:xfrm>
              <a:off x="4959268" y="2080591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7A16227D-A696-4C51-98BD-862C5E47EB20}"/>
              </a:ext>
            </a:extLst>
          </p:cNvPr>
          <p:cNvGrpSpPr/>
          <p:nvPr/>
        </p:nvGrpSpPr>
        <p:grpSpPr>
          <a:xfrm>
            <a:off x="3324237" y="2737559"/>
            <a:ext cx="1946532" cy="453225"/>
            <a:chOff x="2283563" y="2825362"/>
            <a:chExt cx="1946532" cy="453225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FD52AE-2177-41AE-9331-AA0C89FBF3D7}"/>
                </a:ext>
              </a:extLst>
            </p:cNvPr>
            <p:cNvSpPr/>
            <p:nvPr/>
          </p:nvSpPr>
          <p:spPr>
            <a:xfrm>
              <a:off x="2283563" y="2825362"/>
              <a:ext cx="1946532" cy="45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E5034C0-95DA-4897-8ACD-BF3F9168FE91}"/>
                </a:ext>
              </a:extLst>
            </p:cNvPr>
            <p:cNvSpPr/>
            <p:nvPr/>
          </p:nvSpPr>
          <p:spPr>
            <a:xfrm>
              <a:off x="2389580" y="2892948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E03EA0E-EA65-4720-8117-3DCDA3507518}"/>
                </a:ext>
              </a:extLst>
            </p:cNvPr>
            <p:cNvSpPr/>
            <p:nvPr/>
          </p:nvSpPr>
          <p:spPr>
            <a:xfrm>
              <a:off x="2829246" y="2892948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47F8E0A-F6B8-4772-81AB-355837808A97}"/>
                </a:ext>
              </a:extLst>
            </p:cNvPr>
            <p:cNvSpPr/>
            <p:nvPr/>
          </p:nvSpPr>
          <p:spPr>
            <a:xfrm>
              <a:off x="3278730" y="2892948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59884F3-EF36-4C98-A42C-E9E68B6DAEA4}"/>
                </a:ext>
              </a:extLst>
            </p:cNvPr>
            <p:cNvSpPr/>
            <p:nvPr/>
          </p:nvSpPr>
          <p:spPr>
            <a:xfrm>
              <a:off x="3702089" y="2892948"/>
              <a:ext cx="349857" cy="3180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1FF69F-38FC-4BEC-89B0-6F07A6C5CEA4}"/>
              </a:ext>
            </a:extLst>
          </p:cNvPr>
          <p:cNvGrpSpPr/>
          <p:nvPr/>
        </p:nvGrpSpPr>
        <p:grpSpPr>
          <a:xfrm>
            <a:off x="3780111" y="3647982"/>
            <a:ext cx="1044057" cy="453225"/>
            <a:chOff x="2435963" y="3542306"/>
            <a:chExt cx="1044057" cy="453225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CB7278D5-266A-4934-B84F-6CBD3B227214}"/>
                </a:ext>
              </a:extLst>
            </p:cNvPr>
            <p:cNvSpPr/>
            <p:nvPr/>
          </p:nvSpPr>
          <p:spPr>
            <a:xfrm>
              <a:off x="2435963" y="3542306"/>
              <a:ext cx="1044057" cy="453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3D3D83A-487E-414E-8ED2-F1DE23621EAE}"/>
                </a:ext>
              </a:extLst>
            </p:cNvPr>
            <p:cNvSpPr/>
            <p:nvPr/>
          </p:nvSpPr>
          <p:spPr>
            <a:xfrm>
              <a:off x="2541980" y="3609892"/>
              <a:ext cx="349857" cy="3180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80FA66F-F541-4271-9204-40D1ED2FA04C}"/>
                </a:ext>
              </a:extLst>
            </p:cNvPr>
            <p:cNvSpPr/>
            <p:nvPr/>
          </p:nvSpPr>
          <p:spPr>
            <a:xfrm>
              <a:off x="2981646" y="3609892"/>
              <a:ext cx="349857" cy="3180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5B8B878-2D0A-4AB9-AE59-0B7CEA5ACE04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1492735" y="1359269"/>
            <a:ext cx="141852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CB665-BDE4-4B68-9E30-3579A9C91F06}"/>
              </a:ext>
            </a:extLst>
          </p:cNvPr>
          <p:cNvCxnSpPr>
            <a:cxnSpLocks/>
            <a:stCxn id="5" idx="4"/>
            <a:endCxn id="20" idx="0"/>
          </p:cNvCxnSpPr>
          <p:nvPr/>
        </p:nvCxnSpPr>
        <p:spPr>
          <a:xfrm>
            <a:off x="1492735" y="1359269"/>
            <a:ext cx="1858193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85A778-6406-4336-BA2B-A71535213A79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>
            <a:off x="1492735" y="1359269"/>
            <a:ext cx="230767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FBC9912-481D-4B10-B544-FE990B558FDB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492735" y="1359269"/>
            <a:ext cx="2731036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4614C33-23D4-4588-B643-A98E0EB578B8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>
            <a:off x="1492735" y="1359269"/>
            <a:ext cx="3154560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A60025F-784E-4267-A6FB-CD20CFAFE2DD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1492735" y="1359269"/>
            <a:ext cx="358953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AE97B82-C0D7-4E57-9EA7-FEC288DF4141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1492735" y="1359269"/>
            <a:ext cx="404836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8E42588-F6B9-4FEB-9E1A-5E119A7ECA59}"/>
              </a:ext>
            </a:extLst>
          </p:cNvPr>
          <p:cNvCxnSpPr>
            <a:cxnSpLocks/>
            <a:stCxn id="19" idx="4"/>
            <a:endCxn id="33" idx="0"/>
          </p:cNvCxnSpPr>
          <p:nvPr/>
        </p:nvCxnSpPr>
        <p:spPr>
          <a:xfrm>
            <a:off x="2911262" y="2212774"/>
            <a:ext cx="693921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48447DE-D27B-458F-B4EF-A906E0B7ABBF}"/>
              </a:ext>
            </a:extLst>
          </p:cNvPr>
          <p:cNvCxnSpPr>
            <a:cxnSpLocks/>
            <a:stCxn id="19" idx="4"/>
            <a:endCxn id="34" idx="0"/>
          </p:cNvCxnSpPr>
          <p:nvPr/>
        </p:nvCxnSpPr>
        <p:spPr>
          <a:xfrm>
            <a:off x="2911262" y="2212774"/>
            <a:ext cx="1133587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43A6E6C-2241-4C9E-B9E0-40D5D9F4A793}"/>
              </a:ext>
            </a:extLst>
          </p:cNvPr>
          <p:cNvCxnSpPr>
            <a:cxnSpLocks/>
            <a:stCxn id="20" idx="4"/>
            <a:endCxn id="33" idx="0"/>
          </p:cNvCxnSpPr>
          <p:nvPr/>
        </p:nvCxnSpPr>
        <p:spPr>
          <a:xfrm>
            <a:off x="3350928" y="2212774"/>
            <a:ext cx="254255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7341671-EC4C-442F-A92B-AAC9FE764B51}"/>
              </a:ext>
            </a:extLst>
          </p:cNvPr>
          <p:cNvCxnSpPr>
            <a:cxnSpLocks/>
            <a:stCxn id="19" idx="4"/>
            <a:endCxn id="35" idx="0"/>
          </p:cNvCxnSpPr>
          <p:nvPr/>
        </p:nvCxnSpPr>
        <p:spPr>
          <a:xfrm>
            <a:off x="2911262" y="2212774"/>
            <a:ext cx="1583071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2C2A09E4-924F-48FD-BBC7-B0F5368A553E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1932401" y="1359269"/>
            <a:ext cx="978861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07AF62C-1611-44CA-9A46-5A9945E6A171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381885" y="1359269"/>
            <a:ext cx="52937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654736FF-3E02-47E5-8CEE-BD5F8D6712F5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2805244" y="1359269"/>
            <a:ext cx="106018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46AC4C8-1981-4A0E-ABB7-262ABAE22C3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2911262" y="1359269"/>
            <a:ext cx="317506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9E30532-B087-4DEF-95C1-A391B9EAC2EA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911262" y="1359269"/>
            <a:ext cx="752483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E0FB845-6C74-4878-A4B8-EC069A81F07C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2911262" y="1359269"/>
            <a:ext cx="1211313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8A832702-E636-47D6-B3B5-06F09906F12D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 flipH="1">
            <a:off x="2911262" y="1359269"/>
            <a:ext cx="1676617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933E94E0-EED7-44F5-BDA9-BAB37993D7D9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2911262" y="1359269"/>
            <a:ext cx="2109482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EC278FC-0D91-46F4-BF24-B211D340043C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2911262" y="1359269"/>
            <a:ext cx="2558966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F0CA251-F249-47D9-876A-2DC48F51318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2911262" y="1359269"/>
            <a:ext cx="3008450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56D286C-87E0-4F2B-8C91-DC2D22248892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2911262" y="1359269"/>
            <a:ext cx="3425282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358F0F7C-1CC8-4E26-9623-A5B505A77A51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2911262" y="1359269"/>
            <a:ext cx="3857181" cy="53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F447A9F-B211-4F13-A43D-14845BD23B2D}"/>
              </a:ext>
            </a:extLst>
          </p:cNvPr>
          <p:cNvCxnSpPr>
            <a:cxnSpLocks/>
            <a:stCxn id="22" idx="4"/>
            <a:endCxn id="33" idx="0"/>
          </p:cNvCxnSpPr>
          <p:nvPr/>
        </p:nvCxnSpPr>
        <p:spPr>
          <a:xfrm flipH="1">
            <a:off x="3605183" y="2212774"/>
            <a:ext cx="618588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C25663D9-5414-4758-95D2-C9ED15B496C0}"/>
              </a:ext>
            </a:extLst>
          </p:cNvPr>
          <p:cNvCxnSpPr>
            <a:cxnSpLocks/>
            <a:stCxn id="21" idx="4"/>
            <a:endCxn id="33" idx="0"/>
          </p:cNvCxnSpPr>
          <p:nvPr/>
        </p:nvCxnSpPr>
        <p:spPr>
          <a:xfrm flipH="1">
            <a:off x="3605183" y="2212774"/>
            <a:ext cx="195229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BE8F42C-15DC-438E-BEAC-7C1E5F7BE82E}"/>
              </a:ext>
            </a:extLst>
          </p:cNvPr>
          <p:cNvCxnSpPr>
            <a:cxnSpLocks/>
            <a:stCxn id="23" idx="4"/>
            <a:endCxn id="33" idx="0"/>
          </p:cNvCxnSpPr>
          <p:nvPr/>
        </p:nvCxnSpPr>
        <p:spPr>
          <a:xfrm flipH="1">
            <a:off x="3605183" y="2212774"/>
            <a:ext cx="1042112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252AE61-73AB-47B8-8825-0D29AA6D12F9}"/>
              </a:ext>
            </a:extLst>
          </p:cNvPr>
          <p:cNvCxnSpPr>
            <a:cxnSpLocks/>
            <a:stCxn id="24" idx="4"/>
            <a:endCxn id="33" idx="0"/>
          </p:cNvCxnSpPr>
          <p:nvPr/>
        </p:nvCxnSpPr>
        <p:spPr>
          <a:xfrm flipH="1">
            <a:off x="3605183" y="2212774"/>
            <a:ext cx="1477089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B408240-5E5C-4480-9BF7-52A98B144FF3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 flipH="1">
            <a:off x="3605183" y="2212774"/>
            <a:ext cx="1935919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89C40043-8480-4279-9891-F1B6BB79D9B2}"/>
              </a:ext>
            </a:extLst>
          </p:cNvPr>
          <p:cNvCxnSpPr>
            <a:cxnSpLocks/>
            <a:stCxn id="19" idx="4"/>
            <a:endCxn id="36" idx="0"/>
          </p:cNvCxnSpPr>
          <p:nvPr/>
        </p:nvCxnSpPr>
        <p:spPr>
          <a:xfrm>
            <a:off x="2911262" y="2212774"/>
            <a:ext cx="2006430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2F1F155-3B88-4487-824D-2DECDA91C060}"/>
              </a:ext>
            </a:extLst>
          </p:cNvPr>
          <p:cNvCxnSpPr>
            <a:cxnSpLocks/>
            <a:stCxn id="33" idx="4"/>
            <a:endCxn id="43" idx="0"/>
          </p:cNvCxnSpPr>
          <p:nvPr/>
        </p:nvCxnSpPr>
        <p:spPr>
          <a:xfrm>
            <a:off x="3605183" y="3123197"/>
            <a:ext cx="455874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F267740-0C37-479A-9A1D-2E7FF7ED758E}"/>
              </a:ext>
            </a:extLst>
          </p:cNvPr>
          <p:cNvCxnSpPr>
            <a:cxnSpLocks/>
            <a:stCxn id="33" idx="4"/>
            <a:endCxn id="44" idx="0"/>
          </p:cNvCxnSpPr>
          <p:nvPr/>
        </p:nvCxnSpPr>
        <p:spPr>
          <a:xfrm>
            <a:off x="3605183" y="3123197"/>
            <a:ext cx="895540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768EFB3-D79A-452B-BC66-EE7BEB3D9A7F}"/>
              </a:ext>
            </a:extLst>
          </p:cNvPr>
          <p:cNvCxnSpPr>
            <a:cxnSpLocks/>
            <a:stCxn id="34" idx="4"/>
            <a:endCxn id="43" idx="0"/>
          </p:cNvCxnSpPr>
          <p:nvPr/>
        </p:nvCxnSpPr>
        <p:spPr>
          <a:xfrm>
            <a:off x="4044849" y="3123197"/>
            <a:ext cx="16208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7B2EE55C-DD33-40B0-9899-5854EA00ED60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 flipH="1">
            <a:off x="4061057" y="3123197"/>
            <a:ext cx="433276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7EB4F799-2288-4742-ABC7-4A8986F41B6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4061057" y="3123197"/>
            <a:ext cx="856635" cy="59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: abgerundete Ecken 167">
            <a:extLst>
              <a:ext uri="{FF2B5EF4-FFF2-40B4-BE49-F238E27FC236}">
                <a16:creationId xmlns:a16="http://schemas.microsoft.com/office/drawing/2014/main" id="{3EC11FF8-245F-47AC-9B7D-D3E9348EC74D}"/>
              </a:ext>
            </a:extLst>
          </p:cNvPr>
          <p:cNvSpPr/>
          <p:nvPr/>
        </p:nvSpPr>
        <p:spPr>
          <a:xfrm>
            <a:off x="7393169" y="917772"/>
            <a:ext cx="2169043" cy="5649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784 (28*28) </a:t>
            </a:r>
            <a:r>
              <a:rPr lang="de-DE" sz="1400" err="1">
                <a:solidFill>
                  <a:schemeClr val="tx1"/>
                </a:solidFill>
              </a:rPr>
              <a:t>units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9" name="Rechteck: abgerundete Ecken 168">
            <a:extLst>
              <a:ext uri="{FF2B5EF4-FFF2-40B4-BE49-F238E27FC236}">
                <a16:creationId xmlns:a16="http://schemas.microsoft.com/office/drawing/2014/main" id="{718CFBA1-1CBA-4BC2-80AB-057A7DF4B153}"/>
              </a:ext>
            </a:extLst>
          </p:cNvPr>
          <p:cNvSpPr/>
          <p:nvPr/>
        </p:nvSpPr>
        <p:spPr>
          <a:xfrm>
            <a:off x="7393169" y="1642622"/>
            <a:ext cx="2169043" cy="822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Hidden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128 </a:t>
            </a:r>
            <a:r>
              <a:rPr lang="de-DE" sz="1400" err="1">
                <a:solidFill>
                  <a:schemeClr val="tx1"/>
                </a:solidFill>
              </a:rPr>
              <a:t>units</a:t>
            </a:r>
            <a:endParaRPr lang="de-DE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Sigmoid </a:t>
            </a:r>
            <a:r>
              <a:rPr lang="de-DE" sz="1400" err="1">
                <a:solidFill>
                  <a:schemeClr val="tx1"/>
                </a:solidFill>
              </a:rPr>
              <a:t>activation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0" name="Rechteck: abgerundete Ecken 169">
            <a:extLst>
              <a:ext uri="{FF2B5EF4-FFF2-40B4-BE49-F238E27FC236}">
                <a16:creationId xmlns:a16="http://schemas.microsoft.com/office/drawing/2014/main" id="{79976DC6-EB19-488C-A131-7751C308F0E0}"/>
              </a:ext>
            </a:extLst>
          </p:cNvPr>
          <p:cNvSpPr/>
          <p:nvPr/>
        </p:nvSpPr>
        <p:spPr>
          <a:xfrm>
            <a:off x="7393169" y="2553045"/>
            <a:ext cx="2169043" cy="822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Hidden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32 </a:t>
            </a:r>
            <a:r>
              <a:rPr lang="de-DE" sz="1400" err="1">
                <a:solidFill>
                  <a:schemeClr val="tx1"/>
                </a:solidFill>
              </a:rPr>
              <a:t>units</a:t>
            </a:r>
            <a:endParaRPr lang="de-DE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Sigmoid </a:t>
            </a:r>
            <a:r>
              <a:rPr lang="de-DE" sz="1400" err="1">
                <a:solidFill>
                  <a:schemeClr val="tx1"/>
                </a:solidFill>
              </a:rPr>
              <a:t>activation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id="{DD99DFD9-4A23-46C2-9C51-3D5141B7C062}"/>
              </a:ext>
            </a:extLst>
          </p:cNvPr>
          <p:cNvSpPr/>
          <p:nvPr/>
        </p:nvSpPr>
        <p:spPr>
          <a:xfrm>
            <a:off x="7393168" y="3467781"/>
            <a:ext cx="2169043" cy="822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tx1"/>
                </a:solidFill>
              </a:rPr>
              <a:t>10 </a:t>
            </a:r>
            <a:r>
              <a:rPr lang="de-DE" sz="1400" err="1">
                <a:solidFill>
                  <a:schemeClr val="tx1"/>
                </a:solidFill>
              </a:rPr>
              <a:t>units</a:t>
            </a:r>
            <a:endParaRPr lang="de-DE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err="1">
                <a:solidFill>
                  <a:schemeClr val="tx1"/>
                </a:solidFill>
              </a:rPr>
              <a:t>Softmax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activation</a:t>
            </a:r>
            <a:endParaRPr lang="de-DE" sz="1400">
              <a:solidFill>
                <a:schemeClr val="tx1"/>
              </a:solidFill>
            </a:endParaRP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73547196-2115-452C-B11E-1D6235F345D8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061057" y="4033620"/>
            <a:ext cx="0" cy="427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09E50DFA-E6AA-4283-B420-83F2E1D4302A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4500722" y="4033620"/>
            <a:ext cx="1" cy="427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70B178C-A8DF-443B-82F3-E939A400900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736333" y="2053748"/>
            <a:ext cx="349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8D5A3D9-6BE5-414F-8734-4DD32351BD8E}"/>
              </a:ext>
            </a:extLst>
          </p:cNvPr>
          <p:cNvSpPr/>
          <p:nvPr/>
        </p:nvSpPr>
        <p:spPr>
          <a:xfrm>
            <a:off x="34925" y="-70190"/>
            <a:ext cx="10325100" cy="666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A01EB28-AA38-43AE-9B85-043140DA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5107"/>
              </p:ext>
            </p:extLst>
          </p:nvPr>
        </p:nvGraphicFramePr>
        <p:xfrm>
          <a:off x="1642364" y="3494393"/>
          <a:ext cx="5896473" cy="1950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8789">
                  <a:extLst>
                    <a:ext uri="{9D8B030D-6E8A-4147-A177-3AD203B41FA5}">
                      <a16:colId xmlns:a16="http://schemas.microsoft.com/office/drawing/2014/main" val="3700074936"/>
                    </a:ext>
                  </a:extLst>
                </a:gridCol>
                <a:gridCol w="1141852">
                  <a:extLst>
                    <a:ext uri="{9D8B030D-6E8A-4147-A177-3AD203B41FA5}">
                      <a16:colId xmlns:a16="http://schemas.microsoft.com/office/drawing/2014/main" val="1375511448"/>
                    </a:ext>
                  </a:extLst>
                </a:gridCol>
                <a:gridCol w="1507916">
                  <a:extLst>
                    <a:ext uri="{9D8B030D-6E8A-4147-A177-3AD203B41FA5}">
                      <a16:colId xmlns:a16="http://schemas.microsoft.com/office/drawing/2014/main" val="2878053290"/>
                    </a:ext>
                  </a:extLst>
                </a:gridCol>
                <a:gridCol w="1507916">
                  <a:extLst>
                    <a:ext uri="{9D8B030D-6E8A-4147-A177-3AD203B41FA5}">
                      <a16:colId xmlns:a16="http://schemas.microsoft.com/office/drawing/2014/main" val="1803300516"/>
                    </a:ext>
                  </a:extLst>
                </a:gridCol>
              </a:tblGrid>
              <a:tr h="264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y-GB" sz="2000" b="1"/>
                        <a:t>y</a:t>
                      </a:r>
                      <a:endParaRPr lang="en-GB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y-GB" sz="2000" b="1"/>
                        <a:t>ŷ</a:t>
                      </a: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- </a:t>
                      </a:r>
                      <a:r>
                        <a:rPr lang="en-GB" sz="2000" b="1"/>
                        <a:t>y</a:t>
                      </a:r>
                      <a:r>
                        <a:rPr lang="en-GB"/>
                        <a:t> log(</a:t>
                      </a:r>
                      <a:r>
                        <a:rPr lang="cy-GB" sz="2000" b="1"/>
                        <a:t>ŷ</a:t>
                      </a:r>
                      <a:r>
                        <a:rPr lang="cy-GB"/>
                        <a:t>)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9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y-GB"/>
                        <a:t>- (1- </a:t>
                      </a:r>
                      <a:r>
                        <a:rPr lang="cy-GB" sz="2000" b="1"/>
                        <a:t>y</a:t>
                      </a:r>
                      <a:r>
                        <a:rPr lang="cy-GB"/>
                        <a:t>) log(1- </a:t>
                      </a:r>
                      <a:r>
                        <a:rPr lang="cy-GB" sz="2000" b="1"/>
                        <a:t>ŷ</a:t>
                      </a:r>
                      <a:r>
                        <a:rPr lang="cy-GB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04482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2E6FDB4-610F-48C1-ABC6-8D6AE1611013}"/>
              </a:ext>
            </a:extLst>
          </p:cNvPr>
          <p:cNvSpPr txBox="1"/>
          <p:nvPr/>
        </p:nvSpPr>
        <p:spPr>
          <a:xfrm>
            <a:off x="2550997" y="3032728"/>
            <a:ext cx="431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Cross Entropy Loss with 3 Classes</a:t>
            </a:r>
          </a:p>
        </p:txBody>
      </p:sp>
      <p:sp>
        <p:nvSpPr>
          <p:cNvPr id="10" name="AutoShape 2" descr="http://localhost:8888/notebooks/img/categorical_crossentropy.png">
            <a:extLst>
              <a:ext uri="{FF2B5EF4-FFF2-40B4-BE49-F238E27FC236}">
                <a16:creationId xmlns:a16="http://schemas.microsoft.com/office/drawing/2014/main" id="{15997A13-273F-4F5C-952A-2899DD07F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5" y="-684213"/>
            <a:ext cx="304800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DD2928-E6C5-4FD7-8D6C-E8E8A3B81543}"/>
              </a:ext>
            </a:extLst>
          </p:cNvPr>
          <p:cNvSpPr txBox="1"/>
          <p:nvPr/>
        </p:nvSpPr>
        <p:spPr>
          <a:xfrm>
            <a:off x="339725" y="16518"/>
            <a:ext cx="54209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/>
              <a:t>Cross Entropy Loss</a:t>
            </a:r>
          </a:p>
          <a:p>
            <a:r>
              <a:rPr lang="en-GB"/>
              <a:t>Loss functions determine the quality of our predictions</a:t>
            </a:r>
          </a:p>
          <a:p>
            <a:endParaRPr lang="en-GB"/>
          </a:p>
          <a:p>
            <a:r>
              <a:rPr lang="en-GB" b="1"/>
              <a:t>Two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True value </a:t>
            </a:r>
            <a:r>
              <a:rPr lang="en-GB" sz="2000" b="1"/>
              <a:t>y </a:t>
            </a:r>
            <a:r>
              <a:rPr lang="en-GB"/>
              <a:t>is either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Predicted value </a:t>
            </a:r>
            <a:r>
              <a:rPr lang="cy-GB" sz="2000" b="1"/>
              <a:t>ŷ</a:t>
            </a:r>
            <a:r>
              <a:rPr lang="cy-GB"/>
              <a:t> </a:t>
            </a:r>
            <a:r>
              <a:rPr lang="en-GB"/>
              <a:t>is between 0 and 1</a:t>
            </a:r>
          </a:p>
          <a:p>
            <a:endParaRPr lang="cy-GB"/>
          </a:p>
          <a:p>
            <a:r>
              <a:rPr lang="cy-GB"/>
              <a:t>Cross Entropy Loss </a:t>
            </a:r>
            <a:r>
              <a:rPr lang="en-GB"/>
              <a:t> = - </a:t>
            </a:r>
            <a:r>
              <a:rPr lang="en-GB" sz="2000" b="1"/>
              <a:t>y</a:t>
            </a:r>
            <a:r>
              <a:rPr lang="en-GB"/>
              <a:t> log(</a:t>
            </a:r>
            <a:r>
              <a:rPr lang="cy-GB" sz="2000" b="1"/>
              <a:t>ŷ</a:t>
            </a:r>
            <a:r>
              <a:rPr lang="cy-GB"/>
              <a:t>) – (1- </a:t>
            </a:r>
            <a:r>
              <a:rPr lang="cy-GB" sz="2000" b="1"/>
              <a:t>y</a:t>
            </a:r>
            <a:r>
              <a:rPr lang="cy-GB"/>
              <a:t>) log(1- </a:t>
            </a:r>
            <a:r>
              <a:rPr lang="cy-GB" sz="2000" b="1"/>
              <a:t>ŷ</a:t>
            </a:r>
            <a:r>
              <a:rPr lang="cy-GB"/>
              <a:t>)</a:t>
            </a:r>
          </a:p>
          <a:p>
            <a:endParaRPr lang="en-GB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87CBE16-F1E2-4D42-9C33-617EDFF31E27}"/>
              </a:ext>
            </a:extLst>
          </p:cNvPr>
          <p:cNvSpPr/>
          <p:nvPr/>
        </p:nvSpPr>
        <p:spPr>
          <a:xfrm rot="10800000">
            <a:off x="7758002" y="4679402"/>
            <a:ext cx="202684" cy="714911"/>
          </a:xfrm>
          <a:prstGeom prst="leftBrace">
            <a:avLst>
              <a:gd name="adj1" fmla="val 42032"/>
              <a:gd name="adj2" fmla="val 4799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5CE8A7E-3E51-44F5-B84D-7A20EECDC1FD}"/>
              </a:ext>
            </a:extLst>
          </p:cNvPr>
          <p:cNvSpPr txBox="1"/>
          <p:nvPr/>
        </p:nvSpPr>
        <p:spPr>
          <a:xfrm>
            <a:off x="8216900" y="4713692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Sum all </a:t>
            </a:r>
          </a:p>
          <a:p>
            <a:r>
              <a:rPr lang="en-GB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201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13B6EFC-897D-43CE-A9CE-B054160E1B26}"/>
              </a:ext>
            </a:extLst>
          </p:cNvPr>
          <p:cNvSpPr/>
          <p:nvPr/>
        </p:nvSpPr>
        <p:spPr>
          <a:xfrm>
            <a:off x="473725" y="352540"/>
            <a:ext cx="9510000" cy="7028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B40301-AFA0-42AA-978A-98FA88502916}"/>
              </a:ext>
            </a:extLst>
          </p:cNvPr>
          <p:cNvSpPr txBox="1"/>
          <p:nvPr/>
        </p:nvSpPr>
        <p:spPr>
          <a:xfrm>
            <a:off x="936434" y="908437"/>
            <a:ext cx="333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/>
              <a:t>Training the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C96B1-4F82-4A54-AD34-AED3109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32" y="2586542"/>
            <a:ext cx="2624333" cy="238658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129540-0BFA-45F2-B1D1-CDBB670E46FA}"/>
              </a:ext>
            </a:extLst>
          </p:cNvPr>
          <p:cNvSpPr txBox="1"/>
          <p:nvPr/>
        </p:nvSpPr>
        <p:spPr>
          <a:xfrm>
            <a:off x="936434" y="1551438"/>
            <a:ext cx="831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Backpropagation:  Given a </a:t>
            </a:r>
            <a:r>
              <a:rPr lang="de-DE" err="1"/>
              <a:t>loss</a:t>
            </a:r>
            <a:r>
              <a:rPr lang="de-DE"/>
              <a:t>, </a:t>
            </a:r>
            <a:r>
              <a:rPr lang="de-DE" err="1"/>
              <a:t>how</a:t>
            </a:r>
            <a:r>
              <a:rPr lang="de-DE"/>
              <a:t> do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change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trainable</a:t>
            </a:r>
            <a:r>
              <a:rPr lang="de-DE"/>
              <a:t> </a:t>
            </a:r>
            <a:r>
              <a:rPr lang="de-DE" err="1"/>
              <a:t>weights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improve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?</a:t>
            </a:r>
          </a:p>
          <a:p>
            <a:r>
              <a:rPr lang="de-DE"/>
              <a:t>Gradient </a:t>
            </a:r>
            <a:r>
              <a:rPr lang="de-DE" err="1"/>
              <a:t>descent</a:t>
            </a:r>
            <a:r>
              <a:rPr lang="de-DE"/>
              <a:t>:  </a:t>
            </a:r>
            <a:r>
              <a:rPr lang="de-DE" err="1"/>
              <a:t>Choose</a:t>
            </a:r>
            <a:r>
              <a:rPr lang="de-DE"/>
              <a:t> an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efficient</a:t>
            </a:r>
            <a:r>
              <a:rPr lang="de-DE"/>
              <a:t> </a:t>
            </a:r>
            <a:r>
              <a:rPr lang="de-DE" err="1"/>
              <a:t>search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minimum</a:t>
            </a:r>
            <a:r>
              <a:rPr lang="de-DE"/>
              <a:t> 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EF028D-DD95-4D14-9ADA-74F6B9D05F23}"/>
              </a:ext>
            </a:extLst>
          </p:cNvPr>
          <p:cNvSpPr txBox="1"/>
          <p:nvPr/>
        </p:nvSpPr>
        <p:spPr>
          <a:xfrm>
            <a:off x="5448567" y="3733975"/>
            <a:ext cx="38044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err="1"/>
              <a:t>Interested</a:t>
            </a:r>
            <a:r>
              <a:rPr lang="de-DE" sz="1600" b="1"/>
              <a:t> in Backpropagation?</a:t>
            </a:r>
          </a:p>
          <a:p>
            <a:r>
              <a:rPr lang="de-DE" sz="1600"/>
              <a:t>First DeepLearning.ai </a:t>
            </a:r>
            <a:r>
              <a:rPr lang="de-DE" sz="1600" err="1"/>
              <a:t>course</a:t>
            </a:r>
            <a:r>
              <a:rPr lang="de-DE" sz="1600"/>
              <a:t> </a:t>
            </a:r>
            <a:r>
              <a:rPr lang="de-DE" sz="1600" err="1"/>
              <a:t>by</a:t>
            </a:r>
            <a:r>
              <a:rPr lang="de-DE" sz="1600"/>
              <a:t> Andrew </a:t>
            </a:r>
            <a:r>
              <a:rPr lang="de-DE" sz="1600" err="1"/>
              <a:t>Ng</a:t>
            </a:r>
            <a:r>
              <a:rPr lang="de-DE" sz="1600"/>
              <a:t> </a:t>
            </a:r>
          </a:p>
          <a:p>
            <a:r>
              <a:rPr lang="de-DE" sz="1600" err="1"/>
              <a:t>offers</a:t>
            </a:r>
            <a:r>
              <a:rPr lang="de-DE" sz="1600"/>
              <a:t> a complete </a:t>
            </a:r>
            <a:r>
              <a:rPr lang="de-DE" sz="1600" err="1"/>
              <a:t>round</a:t>
            </a:r>
            <a:r>
              <a:rPr lang="de-DE" sz="1600"/>
              <a:t> </a:t>
            </a:r>
            <a:r>
              <a:rPr lang="de-DE" sz="1600" err="1"/>
              <a:t>trip</a:t>
            </a:r>
            <a:r>
              <a:rPr lang="de-DE" sz="1600"/>
              <a:t> in </a:t>
            </a:r>
            <a:r>
              <a:rPr lang="de-DE" sz="1600" err="1"/>
              <a:t>python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18099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82BCAFE-E5DA-4A69-A42E-8FBDDD54EE84}"/>
              </a:ext>
            </a:extLst>
          </p:cNvPr>
          <p:cNvSpPr/>
          <p:nvPr/>
        </p:nvSpPr>
        <p:spPr>
          <a:xfrm>
            <a:off x="-159487" y="1"/>
            <a:ext cx="10111562" cy="7292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193D252-892B-4ACA-8BE7-1BB23862B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10798"/>
              </p:ext>
            </p:extLst>
          </p:nvPr>
        </p:nvGraphicFramePr>
        <p:xfrm>
          <a:off x="287239" y="1093130"/>
          <a:ext cx="3359728" cy="2394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932">
                  <a:extLst>
                    <a:ext uri="{9D8B030D-6E8A-4147-A177-3AD203B41FA5}">
                      <a16:colId xmlns:a16="http://schemas.microsoft.com/office/drawing/2014/main" val="2118844530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243166375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1053491090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1170893515"/>
                    </a:ext>
                  </a:extLst>
                </a:gridCol>
              </a:tblGrid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97583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78008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450080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4114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FB3C4E8-4D97-4DB8-A850-85AC73B7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99086"/>
              </p:ext>
            </p:extLst>
          </p:nvPr>
        </p:nvGraphicFramePr>
        <p:xfrm>
          <a:off x="4402035" y="1178195"/>
          <a:ext cx="2392164" cy="220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88">
                  <a:extLst>
                    <a:ext uri="{9D8B030D-6E8A-4147-A177-3AD203B41FA5}">
                      <a16:colId xmlns:a16="http://schemas.microsoft.com/office/drawing/2014/main" val="1962029458"/>
                    </a:ext>
                  </a:extLst>
                </a:gridCol>
                <a:gridCol w="797388">
                  <a:extLst>
                    <a:ext uri="{9D8B030D-6E8A-4147-A177-3AD203B41FA5}">
                      <a16:colId xmlns:a16="http://schemas.microsoft.com/office/drawing/2014/main" val="2686960580"/>
                    </a:ext>
                  </a:extLst>
                </a:gridCol>
                <a:gridCol w="797388">
                  <a:extLst>
                    <a:ext uri="{9D8B030D-6E8A-4147-A177-3AD203B41FA5}">
                      <a16:colId xmlns:a16="http://schemas.microsoft.com/office/drawing/2014/main" val="1364590824"/>
                    </a:ext>
                  </a:extLst>
                </a:gridCol>
              </a:tblGrid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755131"/>
                  </a:ext>
                </a:extLst>
              </a:tr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312"/>
                  </a:ext>
                </a:extLst>
              </a:tr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347480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422191A-6EC0-4D3A-9B80-0E9C5E27CD33}"/>
              </a:ext>
            </a:extLst>
          </p:cNvPr>
          <p:cNvSpPr/>
          <p:nvPr/>
        </p:nvSpPr>
        <p:spPr>
          <a:xfrm>
            <a:off x="287239" y="1093130"/>
            <a:ext cx="2498491" cy="1777661"/>
          </a:xfrm>
          <a:prstGeom prst="rect">
            <a:avLst/>
          </a:prstGeom>
          <a:solidFill>
            <a:schemeClr val="accent2">
              <a:lumMod val="40000"/>
              <a:lumOff val="60000"/>
              <a:alpha val="4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69DC603-FEBA-4909-8416-1F827B1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24584"/>
              </p:ext>
            </p:extLst>
          </p:nvPr>
        </p:nvGraphicFramePr>
        <p:xfrm>
          <a:off x="7709564" y="1438689"/>
          <a:ext cx="2083822" cy="1511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11">
                  <a:extLst>
                    <a:ext uri="{9D8B030D-6E8A-4147-A177-3AD203B41FA5}">
                      <a16:colId xmlns:a16="http://schemas.microsoft.com/office/drawing/2014/main" val="1099114590"/>
                    </a:ext>
                  </a:extLst>
                </a:gridCol>
                <a:gridCol w="1041911">
                  <a:extLst>
                    <a:ext uri="{9D8B030D-6E8A-4147-A177-3AD203B41FA5}">
                      <a16:colId xmlns:a16="http://schemas.microsoft.com/office/drawing/2014/main" val="4179396519"/>
                    </a:ext>
                  </a:extLst>
                </a:gridCol>
              </a:tblGrid>
              <a:tr h="7559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997095"/>
                  </a:ext>
                </a:extLst>
              </a:tr>
              <a:tr h="7559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1682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26D434F-8C91-4723-8632-6C9CF124B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35378"/>
              </p:ext>
            </p:extLst>
          </p:nvPr>
        </p:nvGraphicFramePr>
        <p:xfrm>
          <a:off x="287239" y="3733466"/>
          <a:ext cx="3359728" cy="2394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932">
                  <a:extLst>
                    <a:ext uri="{9D8B030D-6E8A-4147-A177-3AD203B41FA5}">
                      <a16:colId xmlns:a16="http://schemas.microsoft.com/office/drawing/2014/main" val="2118844530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243166375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1053491090"/>
                    </a:ext>
                  </a:extLst>
                </a:gridCol>
                <a:gridCol w="839932">
                  <a:extLst>
                    <a:ext uri="{9D8B030D-6E8A-4147-A177-3AD203B41FA5}">
                      <a16:colId xmlns:a16="http://schemas.microsoft.com/office/drawing/2014/main" val="1170893515"/>
                    </a:ext>
                  </a:extLst>
                </a:gridCol>
              </a:tblGrid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97583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78008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450080"/>
                  </a:ext>
                </a:extLst>
              </a:tr>
              <a:tr h="598587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4114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5778374-DE3C-4921-813E-403B9C4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05963"/>
              </p:ext>
            </p:extLst>
          </p:nvPr>
        </p:nvGraphicFramePr>
        <p:xfrm>
          <a:off x="4402035" y="3818531"/>
          <a:ext cx="2392164" cy="220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388">
                  <a:extLst>
                    <a:ext uri="{9D8B030D-6E8A-4147-A177-3AD203B41FA5}">
                      <a16:colId xmlns:a16="http://schemas.microsoft.com/office/drawing/2014/main" val="1962029458"/>
                    </a:ext>
                  </a:extLst>
                </a:gridCol>
                <a:gridCol w="797388">
                  <a:extLst>
                    <a:ext uri="{9D8B030D-6E8A-4147-A177-3AD203B41FA5}">
                      <a16:colId xmlns:a16="http://schemas.microsoft.com/office/drawing/2014/main" val="2686960580"/>
                    </a:ext>
                  </a:extLst>
                </a:gridCol>
                <a:gridCol w="797388">
                  <a:extLst>
                    <a:ext uri="{9D8B030D-6E8A-4147-A177-3AD203B41FA5}">
                      <a16:colId xmlns:a16="http://schemas.microsoft.com/office/drawing/2014/main" val="1364590824"/>
                    </a:ext>
                  </a:extLst>
                </a:gridCol>
              </a:tblGrid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755131"/>
                  </a:ext>
                </a:extLst>
              </a:tr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312"/>
                  </a:ext>
                </a:extLst>
              </a:tr>
              <a:tr h="73432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347480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75A64B9A-C7FC-4AD5-A3B9-56ED2AF91AB3}"/>
              </a:ext>
            </a:extLst>
          </p:cNvPr>
          <p:cNvSpPr/>
          <p:nvPr/>
        </p:nvSpPr>
        <p:spPr>
          <a:xfrm>
            <a:off x="1148476" y="3750862"/>
            <a:ext cx="2498491" cy="1777661"/>
          </a:xfrm>
          <a:prstGeom prst="rect">
            <a:avLst/>
          </a:prstGeom>
          <a:solidFill>
            <a:schemeClr val="accent2">
              <a:lumMod val="40000"/>
              <a:lumOff val="60000"/>
              <a:alpha val="47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9436491-CB44-4467-AAA4-38F1F6215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59800"/>
              </p:ext>
            </p:extLst>
          </p:nvPr>
        </p:nvGraphicFramePr>
        <p:xfrm>
          <a:off x="7709564" y="4079025"/>
          <a:ext cx="2083822" cy="1511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11">
                  <a:extLst>
                    <a:ext uri="{9D8B030D-6E8A-4147-A177-3AD203B41FA5}">
                      <a16:colId xmlns:a16="http://schemas.microsoft.com/office/drawing/2014/main" val="1099114590"/>
                    </a:ext>
                  </a:extLst>
                </a:gridCol>
                <a:gridCol w="1041911">
                  <a:extLst>
                    <a:ext uri="{9D8B030D-6E8A-4147-A177-3AD203B41FA5}">
                      <a16:colId xmlns:a16="http://schemas.microsoft.com/office/drawing/2014/main" val="4179396519"/>
                    </a:ext>
                  </a:extLst>
                </a:gridCol>
              </a:tblGrid>
              <a:tr h="7559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997095"/>
                  </a:ext>
                </a:extLst>
              </a:tr>
              <a:tr h="7559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16823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28736194-7283-4516-A9DF-D31AA42BA390}"/>
              </a:ext>
            </a:extLst>
          </p:cNvPr>
          <p:cNvSpPr txBox="1"/>
          <p:nvPr/>
        </p:nvSpPr>
        <p:spPr>
          <a:xfrm>
            <a:off x="7044933" y="451178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=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51C119-8097-4D2F-8C45-4425A939B69E}"/>
              </a:ext>
            </a:extLst>
          </p:cNvPr>
          <p:cNvSpPr txBox="1"/>
          <p:nvPr/>
        </p:nvSpPr>
        <p:spPr>
          <a:xfrm>
            <a:off x="3780017" y="461307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E63E3F-FBA0-40CA-82F2-6458171D8A06}"/>
              </a:ext>
            </a:extLst>
          </p:cNvPr>
          <p:cNvSpPr txBox="1"/>
          <p:nvPr/>
        </p:nvSpPr>
        <p:spPr>
          <a:xfrm>
            <a:off x="3769384" y="198196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A4C25F-5A18-4A26-8A19-D40A96C4A104}"/>
              </a:ext>
            </a:extLst>
          </p:cNvPr>
          <p:cNvSpPr txBox="1"/>
          <p:nvPr/>
        </p:nvSpPr>
        <p:spPr>
          <a:xfrm>
            <a:off x="7044933" y="187144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=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5C008A-9508-49B0-8006-15703121F810}"/>
              </a:ext>
            </a:extLst>
          </p:cNvPr>
          <p:cNvSpPr txBox="1"/>
          <p:nvPr/>
        </p:nvSpPr>
        <p:spPr>
          <a:xfrm>
            <a:off x="3130737" y="267604"/>
            <a:ext cx="2917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/>
              <a:t>How filters work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E6BF89-A851-4455-B63C-C5131048BBFD}"/>
              </a:ext>
            </a:extLst>
          </p:cNvPr>
          <p:cNvSpPr txBox="1"/>
          <p:nvPr/>
        </p:nvSpPr>
        <p:spPr>
          <a:xfrm>
            <a:off x="4736328" y="6262577"/>
            <a:ext cx="41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Stride: step size</a:t>
            </a:r>
          </a:p>
          <a:p>
            <a:r>
              <a:rPr lang="en-GB"/>
              <a:t>Padding:  added zeros to keep dimensions</a:t>
            </a:r>
          </a:p>
        </p:txBody>
      </p:sp>
    </p:spTree>
    <p:extLst>
      <p:ext uri="{BB962C8B-B14F-4D97-AF65-F5344CB8AC3E}">
        <p14:creationId xmlns:p14="http://schemas.microsoft.com/office/powerpoint/2010/main" val="7277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D2866E5-9159-4C5F-BF1D-BB5B175A5F66}"/>
              </a:ext>
            </a:extLst>
          </p:cNvPr>
          <p:cNvSpPr/>
          <p:nvPr/>
        </p:nvSpPr>
        <p:spPr>
          <a:xfrm>
            <a:off x="-223293" y="95693"/>
            <a:ext cx="10590028" cy="6804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875372-933B-47F0-AC43-B8E33C4D2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5081"/>
            <a:ext cx="10080625" cy="31554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A3DF32-676B-49D8-B66D-CE529B6D11FE}"/>
              </a:ext>
            </a:extLst>
          </p:cNvPr>
          <p:cNvSpPr txBox="1"/>
          <p:nvPr/>
        </p:nvSpPr>
        <p:spPr>
          <a:xfrm>
            <a:off x="1711842" y="287079"/>
            <a:ext cx="624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Usage of recurrent networks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9FF958-1E65-4624-88DE-F4E6DA2BE264}"/>
              </a:ext>
            </a:extLst>
          </p:cNvPr>
          <p:cNvSpPr txBox="1"/>
          <p:nvPr/>
        </p:nvSpPr>
        <p:spPr>
          <a:xfrm>
            <a:off x="1244657" y="4228682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Image labelling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9E16DCE-CECF-49A7-8C5E-321ACEE084F0}"/>
              </a:ext>
            </a:extLst>
          </p:cNvPr>
          <p:cNvSpPr txBox="1"/>
          <p:nvPr/>
        </p:nvSpPr>
        <p:spPr>
          <a:xfrm>
            <a:off x="3405410" y="4260090"/>
            <a:ext cx="245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Sequence classification (sentiment, DNA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Sequence prediction (stocks, weather)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6DA762-8A40-4E05-BE82-F1D9442A446E}"/>
              </a:ext>
            </a:extLst>
          </p:cNvPr>
          <p:cNvSpPr txBox="1"/>
          <p:nvPr/>
        </p:nvSpPr>
        <p:spPr>
          <a:xfrm>
            <a:off x="6362113" y="4260090"/>
            <a:ext cx="393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Music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2849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37ECCA2-1492-4EA7-8D3C-8EC37C225837}"/>
              </a:ext>
            </a:extLst>
          </p:cNvPr>
          <p:cNvSpPr/>
          <p:nvPr/>
        </p:nvSpPr>
        <p:spPr>
          <a:xfrm>
            <a:off x="861237" y="712381"/>
            <a:ext cx="9377916" cy="629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E0F132-18BA-41B0-877D-8AEBDEC3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03" y="1467293"/>
            <a:ext cx="2316213" cy="40934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F7F26E7-9FB6-4662-8BF2-D2243552C211}"/>
              </a:ext>
            </a:extLst>
          </p:cNvPr>
          <p:cNvSpPr txBox="1"/>
          <p:nvPr/>
        </p:nvSpPr>
        <p:spPr>
          <a:xfrm flipH="1">
            <a:off x="1491747" y="1360967"/>
            <a:ext cx="310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Questions 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AC5FB2-72E3-45EB-B145-39DDC6864FAB}"/>
              </a:ext>
            </a:extLst>
          </p:cNvPr>
          <p:cNvSpPr txBox="1"/>
          <p:nvPr/>
        </p:nvSpPr>
        <p:spPr>
          <a:xfrm>
            <a:off x="1491747" y="4914349"/>
            <a:ext cx="527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Thanks to Maria and Nick for the superb support while preparing this talk</a:t>
            </a:r>
          </a:p>
        </p:txBody>
      </p:sp>
    </p:spTree>
    <p:extLst>
      <p:ext uri="{BB962C8B-B14F-4D97-AF65-F5344CB8AC3E}">
        <p14:creationId xmlns:p14="http://schemas.microsoft.com/office/powerpoint/2010/main" val="15767759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Benutzerdefiniert</PresentationFormat>
  <Paragraphs>121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peter</cp:lastModifiedBy>
  <cp:revision>35</cp:revision>
  <dcterms:created xsi:type="dcterms:W3CDTF">2009-04-16T11:32:32Z</dcterms:created>
  <dcterms:modified xsi:type="dcterms:W3CDTF">2018-05-02T20:47:52Z</dcterms:modified>
</cp:coreProperties>
</file>