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81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mean/" TargetMode="External"/><Relationship Id="rId2" Type="http://schemas.openxmlformats.org/officeDocument/2006/relationships/hyperlink" Target="http://www.statisticshowto.com/aver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probability-and-statistics/standard-deviati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Dimensionality Reduction</a:t>
            </a:r>
          </a:p>
        </p:txBody>
      </p:sp>
      <p:pic>
        <p:nvPicPr>
          <p:cNvPr id="2050" name="Picture 2" descr="C:\Users\nileshsal\Downloads\Intro_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257800" cy="484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3091" y="5562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PyData</a:t>
            </a:r>
            <a:r>
              <a:rPr lang="en-US" dirty="0" smtClean="0">
                <a:solidFill>
                  <a:srgbClr val="C00000"/>
                </a:solidFill>
              </a:rPr>
              <a:t> Pune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Nilesh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Salunke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1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Principal Component Analysis PCA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Principal component analysis</a:t>
            </a:r>
            <a:r>
              <a:rPr lang="en-US" dirty="0"/>
              <a:t> (</a:t>
            </a:r>
            <a:r>
              <a:rPr lang="en-US" b="1" dirty="0"/>
              <a:t>PCA</a:t>
            </a:r>
            <a:r>
              <a:rPr lang="en-US" dirty="0"/>
              <a:t>) is a statistical procedure that uses an orthogonal transformation to convert a set of observations of possibly correlated variables into a set of values of linearly uncorrelated variables called principal components</a:t>
            </a:r>
            <a:r>
              <a:rPr lang="en-US" dirty="0" smtClean="0"/>
              <a:t>.</a:t>
            </a:r>
          </a:p>
          <a:p>
            <a:r>
              <a:rPr lang="en-US" dirty="0"/>
              <a:t>Principal component analysis (PCA) is a technique used for identification of a smaller number of uncorrelated variables known as principal components from a larger set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have a D-dimensional data, then we can reduce the same into D’ dimensional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1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7886700" cy="39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0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6682300" cy="5187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5334000" y="1371600"/>
            <a:ext cx="36576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 Information (spread) is equal on both axis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8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" y="95534"/>
            <a:ext cx="8884693" cy="6591869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200" dirty="0" smtClean="0"/>
          </a:p>
          <a:p>
            <a:endParaRPr lang="en-US" sz="4200" dirty="0"/>
          </a:p>
          <a:p>
            <a:endParaRPr lang="en-US" sz="4200" dirty="0" smtClean="0"/>
          </a:p>
          <a:p>
            <a:endParaRPr lang="en-US" sz="4200" dirty="0"/>
          </a:p>
          <a:p>
            <a:endParaRPr lang="en-US" sz="4200" dirty="0" smtClean="0"/>
          </a:p>
          <a:p>
            <a:r>
              <a:rPr lang="en-US" sz="4200" dirty="0" smtClean="0"/>
              <a:t>We consider a direction where the spread is wide.</a:t>
            </a:r>
          </a:p>
          <a:p>
            <a:r>
              <a:rPr lang="en-US" sz="4200" dirty="0" smtClean="0"/>
              <a:t>Steps 1 : find f</a:t>
            </a:r>
            <a:r>
              <a:rPr lang="en-US" sz="4200" baseline="-25000" dirty="0" smtClean="0"/>
              <a:t>1</a:t>
            </a:r>
            <a:r>
              <a:rPr lang="en-US" sz="4200" dirty="0" smtClean="0"/>
              <a:t>‘ and f</a:t>
            </a:r>
            <a:r>
              <a:rPr lang="en-US" sz="4200" baseline="-25000" dirty="0" smtClean="0"/>
              <a:t>2</a:t>
            </a:r>
            <a:r>
              <a:rPr lang="en-US" sz="4200" dirty="0" smtClean="0"/>
              <a:t>’ such that the spread on f</a:t>
            </a:r>
            <a:r>
              <a:rPr lang="en-US" sz="4200" baseline="-25000" dirty="0" smtClean="0"/>
              <a:t>2</a:t>
            </a:r>
            <a:r>
              <a:rPr lang="en-US" sz="4200" dirty="0" smtClean="0"/>
              <a:t>’ is small as compared to f</a:t>
            </a:r>
            <a:r>
              <a:rPr lang="en-US" sz="4200" baseline="-25000" dirty="0" smtClean="0"/>
              <a:t>1</a:t>
            </a:r>
            <a:r>
              <a:rPr lang="en-US" sz="4200" dirty="0" smtClean="0"/>
              <a:t>’</a:t>
            </a:r>
            <a:endParaRPr lang="en-US" sz="4200" baseline="-25000" dirty="0"/>
          </a:p>
          <a:p>
            <a:r>
              <a:rPr lang="en-US" sz="4200" dirty="0" smtClean="0"/>
              <a:t>Step 2 : drop f</a:t>
            </a:r>
            <a:r>
              <a:rPr lang="en-US" sz="4200" baseline="-25000" dirty="0" smtClean="0"/>
              <a:t>2</a:t>
            </a:r>
            <a:r>
              <a:rPr lang="en-US" sz="4200" dirty="0" smtClean="0"/>
              <a:t>’ </a:t>
            </a:r>
          </a:p>
          <a:p>
            <a:r>
              <a:rPr lang="en-US" sz="4200" dirty="0" smtClean="0"/>
              <a:t>Step 3 : project all x</a:t>
            </a:r>
            <a:r>
              <a:rPr lang="en-US" sz="4200" baseline="-25000" dirty="0" smtClean="0"/>
              <a:t>i </a:t>
            </a:r>
            <a:r>
              <a:rPr lang="en-US" sz="4200" dirty="0" smtClean="0"/>
              <a:t>‘s onto f</a:t>
            </a:r>
            <a:r>
              <a:rPr lang="en-US" sz="4200" baseline="-25000" dirty="0" smtClean="0"/>
              <a:t>1</a:t>
            </a:r>
            <a:r>
              <a:rPr lang="en-US" sz="4200" dirty="0" smtClean="0"/>
              <a:t>’then we can convert 2D data to 1D data.</a:t>
            </a:r>
          </a:p>
          <a:p>
            <a:endParaRPr lang="en-US" sz="4200" dirty="0"/>
          </a:p>
          <a:p>
            <a:r>
              <a:rPr lang="en-US" sz="4200" dirty="0" smtClean="0"/>
              <a:t>We want to find a direction f</a:t>
            </a:r>
            <a:r>
              <a:rPr lang="en-US" sz="4200" baseline="-25000" dirty="0" smtClean="0"/>
              <a:t>1</a:t>
            </a:r>
            <a:r>
              <a:rPr lang="en-US" sz="4200" dirty="0" smtClean="0"/>
              <a:t>‘ such that variance of x</a:t>
            </a:r>
            <a:r>
              <a:rPr lang="en-US" sz="4200" baseline="-25000" dirty="0" smtClean="0"/>
              <a:t>i</a:t>
            </a:r>
            <a:r>
              <a:rPr lang="en-US" sz="4200" dirty="0" smtClean="0"/>
              <a:t>’s projected onto </a:t>
            </a:r>
            <a:r>
              <a:rPr lang="en-US" sz="4200" dirty="0"/>
              <a:t>f</a:t>
            </a:r>
            <a:r>
              <a:rPr lang="en-US" sz="4200" baseline="-25000" dirty="0"/>
              <a:t>1</a:t>
            </a:r>
            <a:r>
              <a:rPr lang="en-US" sz="4200" dirty="0" smtClean="0"/>
              <a:t>‘ is maximum, so that we can drop f</a:t>
            </a:r>
            <a:r>
              <a:rPr lang="en-US" sz="4200" baseline="-25000" dirty="0" smtClean="0"/>
              <a:t>2</a:t>
            </a:r>
            <a:r>
              <a:rPr lang="en-US" sz="4200" dirty="0" smtClean="0"/>
              <a:t>‘. Rotate f</a:t>
            </a:r>
            <a:r>
              <a:rPr lang="en-US" sz="4200" baseline="-25000" dirty="0" smtClean="0"/>
              <a:t>1 </a:t>
            </a:r>
            <a:r>
              <a:rPr lang="en-US" sz="4200" dirty="0" smtClean="0"/>
              <a:t>to </a:t>
            </a:r>
            <a:r>
              <a:rPr lang="en-US" sz="4200" dirty="0"/>
              <a:t>f</a:t>
            </a:r>
            <a:r>
              <a:rPr lang="en-US" sz="4200" baseline="-25000" dirty="0"/>
              <a:t>1</a:t>
            </a:r>
            <a:r>
              <a:rPr lang="en-US" sz="4200" dirty="0" smtClean="0"/>
              <a:t>‘ by theta, so as to get maximum variance.</a:t>
            </a:r>
          </a:p>
          <a:p>
            <a:pPr marL="0" indent="0">
              <a:buNone/>
            </a:pPr>
            <a:endParaRPr lang="en-US" sz="3600" baseline="-25000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685800"/>
            <a:ext cx="3634843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0" y="990600"/>
            <a:ext cx="4114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preserving the direction with maximal spread/variance in information.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8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" y="2286000"/>
            <a:ext cx="8412992" cy="43604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proj</a:t>
            </a:r>
            <a:r>
              <a:rPr lang="en-US" baseline="-25000" dirty="0" smtClean="0"/>
              <a:t>u(</a:t>
            </a:r>
            <a:r>
              <a:rPr lang="en-US" baseline="-25000" dirty="0" err="1" smtClean="0"/>
              <a:t>i</a:t>
            </a:r>
            <a:r>
              <a:rPr lang="en-US" baseline="-25000" dirty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  u</a:t>
            </a:r>
            <a:r>
              <a:rPr lang="en-US" baseline="-25000" dirty="0" smtClean="0"/>
              <a:t>i</a:t>
            </a:r>
            <a:r>
              <a:rPr lang="en-US" dirty="0" smtClean="0"/>
              <a:t> . X</a:t>
            </a:r>
            <a:r>
              <a:rPr lang="en-US" baseline="-25000" dirty="0" smtClean="0"/>
              <a:t>i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</a:t>
            </a:r>
            <a:r>
              <a:rPr lang="en-US" dirty="0" smtClean="0"/>
              <a:t>                            ||U</a:t>
            </a:r>
            <a:r>
              <a:rPr lang="en-US" baseline="-25000" dirty="0" smtClean="0"/>
              <a:t>1</a:t>
            </a:r>
            <a:r>
              <a:rPr lang="en-US" dirty="0" smtClean="0"/>
              <a:t>||</a:t>
            </a:r>
            <a:r>
              <a:rPr lang="en-US" baseline="30000" dirty="0" smtClean="0"/>
              <a:t>2 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Since u</a:t>
            </a:r>
            <a:r>
              <a:rPr lang="en-US" baseline="-25000" dirty="0" smtClean="0"/>
              <a:t>1</a:t>
            </a:r>
            <a:r>
              <a:rPr lang="en-US" dirty="0" smtClean="0"/>
              <a:t> is a direction and x</a:t>
            </a:r>
            <a:r>
              <a:rPr lang="en-US" baseline="-25000" dirty="0" smtClean="0"/>
              <a:t>i</a:t>
            </a:r>
            <a:r>
              <a:rPr lang="en-US" dirty="0" smtClean="0"/>
              <a:t> is also a direction, we can count them as features and if we want to multiply them, u</a:t>
            </a:r>
            <a:r>
              <a:rPr lang="en-US" baseline="-25000" dirty="0" smtClean="0"/>
              <a:t>1</a:t>
            </a:r>
            <a:r>
              <a:rPr lang="en-US" dirty="0" smtClean="0"/>
              <a:t> needs to be taken as a transform of u</a:t>
            </a:r>
            <a:r>
              <a:rPr lang="en-US" baseline="-25000" dirty="0" smtClean="0"/>
              <a:t>1 </a:t>
            </a:r>
          </a:p>
          <a:p>
            <a:r>
              <a:rPr lang="en-US" dirty="0" smtClean="0"/>
              <a:t>It can be written as 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. X</a:t>
            </a:r>
            <a:r>
              <a:rPr lang="en-US" baseline="-25000" dirty="0" smtClean="0"/>
              <a:t>i</a:t>
            </a:r>
            <a:endParaRPr lang="en-US" dirty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3276600"/>
            <a:ext cx="1082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1143000"/>
            <a:ext cx="2686050" cy="2590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4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" y="109183"/>
            <a:ext cx="8433464" cy="648268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is to find u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such that variance of {proj </a:t>
            </a:r>
            <a:r>
              <a:rPr lang="en-US" baseline="-25000" dirty="0" smtClean="0"/>
              <a:t>u(i)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} from i = 1 to n, is maximal</a:t>
            </a:r>
          </a:p>
          <a:p>
            <a:endParaRPr lang="en-US" baseline="-25000" dirty="0"/>
          </a:p>
          <a:p>
            <a:endParaRPr lang="en-US" dirty="0" smtClean="0"/>
          </a:p>
          <a:p>
            <a:r>
              <a:rPr lang="en-US" dirty="0" smtClean="0"/>
              <a:t>Var {u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} from i = 1 to n 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1/n sum (i:1 to n) (u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baseline="30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if X is column std, then the mean becomes zero and we get the equation as follows :</a:t>
            </a:r>
          </a:p>
          <a:p>
            <a:pPr marL="0" indent="0">
              <a:buNone/>
            </a:pPr>
            <a:r>
              <a:rPr lang="en-US" dirty="0" smtClean="0"/>
              <a:t>Var {u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} from i = 1 to n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 smtClean="0"/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57400"/>
            <a:ext cx="3657600" cy="685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5562600"/>
            <a:ext cx="3886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3600381" cy="3868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4595883" y="835575"/>
            <a:ext cx="4268336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direction is important and we represent direction using unit vector whose length is 1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||u|| = 1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it gives us the maximum variance.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24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7" y="136477"/>
            <a:ext cx="8874457" cy="60268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Now we need to optimize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84" y="654627"/>
            <a:ext cx="3679031" cy="83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" y="1643503"/>
            <a:ext cx="866974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max of u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max variance. We follow a mathematical way in order to  understand the solution of this optimization problem.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understand what are Eigen values and Eigen Vectors, Why?</a:t>
            </a:r>
          </a:p>
          <a:p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 this would server our purpose to find the direction and magnitude.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say if we have D-dimension data, then the eigen value can be written as </a:t>
            </a:r>
          </a:p>
          <a:p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v1, v2, v3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……………vd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29200"/>
            <a:ext cx="3071813" cy="5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2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22" y="163773"/>
            <a:ext cx="8792570" cy="6400800"/>
          </a:xfrm>
        </p:spPr>
        <p:txBody>
          <a:bodyPr/>
          <a:lstStyle/>
          <a:p>
            <a:r>
              <a:rPr lang="en-US" dirty="0" smtClean="0"/>
              <a:t>If we sort the eigen vectors and values in descending order then :</a:t>
            </a:r>
          </a:p>
          <a:p>
            <a:r>
              <a:rPr lang="en-US" dirty="0" smtClean="0"/>
              <a:t>We see a formation like : </a:t>
            </a:r>
          </a:p>
          <a:p>
            <a:r>
              <a:rPr lang="en-US" dirty="0" smtClean="0"/>
              <a:t> we can say that         is maximal and so on..</a:t>
            </a:r>
          </a:p>
          <a:p>
            <a:r>
              <a:rPr lang="en-US" dirty="0" smtClean="0"/>
              <a:t>Similary  v1 &gt;= v2 &gt;= v3……….&gt;= vd</a:t>
            </a:r>
          </a:p>
          <a:p>
            <a:pPr marL="0" indent="0">
              <a:buNone/>
            </a:pPr>
            <a:r>
              <a:rPr lang="en-US" dirty="0" smtClean="0"/>
              <a:t>Important Property of Eigen Vectors:</a:t>
            </a:r>
          </a:p>
          <a:p>
            <a:pPr marL="0" indent="0">
              <a:buNone/>
            </a:pPr>
            <a:r>
              <a:rPr lang="en-US" dirty="0" smtClean="0"/>
              <a:t>If we take any 2 Eigen Vectors, they are perpendicular to each other.</a:t>
            </a:r>
          </a:p>
          <a:p>
            <a:pPr marL="0" indent="0">
              <a:buNone/>
            </a:pPr>
            <a:r>
              <a:rPr lang="en-US" dirty="0" smtClean="0"/>
              <a:t>If v1 and v2 are 2 vectors then :</a:t>
            </a:r>
          </a:p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 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2 = 0. Since the angle theta is 90, therefore cos90 = 0(zero).</a:t>
            </a:r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698725"/>
            <a:ext cx="3950494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62360"/>
            <a:ext cx="392906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412" y="4953000"/>
            <a:ext cx="4343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2" y="245661"/>
            <a:ext cx="8372048" cy="593130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can relate our direction u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= v1 = Eigen vector of corresponding to largest eigen value </a:t>
            </a:r>
          </a:p>
          <a:p>
            <a:pPr marL="0" indent="0">
              <a:buNone/>
            </a:pPr>
            <a:r>
              <a:rPr lang="en-US" dirty="0" smtClean="0"/>
              <a:t> Summary of Steps :</a:t>
            </a:r>
          </a:p>
          <a:p>
            <a:r>
              <a:rPr lang="en-US" dirty="0" smtClean="0"/>
              <a:t>Given a dataset X, do column standardization of X</a:t>
            </a:r>
          </a:p>
          <a:p>
            <a:r>
              <a:rPr lang="en-US" dirty="0" smtClean="0"/>
              <a:t>Compute covariance of X, such that S = X</a:t>
            </a:r>
            <a:r>
              <a:rPr lang="en-US" baseline="30000" dirty="0" smtClean="0"/>
              <a:t>T </a:t>
            </a:r>
            <a:r>
              <a:rPr lang="en-US" dirty="0" smtClean="0"/>
              <a:t>. X</a:t>
            </a:r>
          </a:p>
          <a:p>
            <a:r>
              <a:rPr lang="en-US" dirty="0" smtClean="0"/>
              <a:t>Compute Eigen values and vectors of S, then we get </a:t>
            </a:r>
          </a:p>
          <a:p>
            <a:endParaRPr lang="en-US" dirty="0" smtClean="0"/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v1, v2, v3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……………vd</a:t>
            </a:r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U1 = v1, hence we get the required direction.</a:t>
            </a:r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Eigen vector corresponding to largest Eigen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307181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Agenda :</a:t>
            </a:r>
          </a:p>
          <a:p>
            <a:r>
              <a:rPr lang="en-US" dirty="0" smtClean="0"/>
              <a:t>What, Why and How of Dimensionality Reduction</a:t>
            </a:r>
          </a:p>
          <a:p>
            <a:r>
              <a:rPr lang="en-US" dirty="0" smtClean="0"/>
              <a:t>Techniques involved in Dimensionality Reduction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t-Distributed </a:t>
            </a:r>
            <a:r>
              <a:rPr lang="en-US" dirty="0"/>
              <a:t>S</a:t>
            </a:r>
            <a:r>
              <a:rPr lang="en-US" dirty="0" smtClean="0"/>
              <a:t>tochastic Neighborhood </a:t>
            </a:r>
            <a:r>
              <a:rPr lang="en-US" dirty="0"/>
              <a:t>E</a:t>
            </a:r>
            <a:r>
              <a:rPr lang="en-US" dirty="0" smtClean="0"/>
              <a:t>mbedding            	(T-SNE)</a:t>
            </a:r>
          </a:p>
        </p:txBody>
      </p:sp>
    </p:spTree>
    <p:extLst>
      <p:ext uri="{BB962C8B-B14F-4D97-AF65-F5344CB8AC3E}">
        <p14:creationId xmlns:p14="http://schemas.microsoft.com/office/powerpoint/2010/main" val="162790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9" y="609600"/>
            <a:ext cx="6998132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652589"/>
            <a:ext cx="6274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the % of variance of data that is already explained. Ratio of lambda 1 to sum of lambda i ’s is % of variance explained or say </a:t>
            </a:r>
            <a:r>
              <a:rPr lang="en-US" sz="2800" b="1" dirty="0" smtClean="0"/>
              <a:t>information preserved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055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09" y="542736"/>
            <a:ext cx="6532592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27" y="75010"/>
            <a:ext cx="7886700" cy="10304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T-SNE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89" y="786274"/>
            <a:ext cx="78867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Student’s Distributed / T-Distributed Stochastic Neighborhood Embedding T-SNE.</a:t>
            </a:r>
          </a:p>
          <a:p>
            <a:r>
              <a:rPr lang="en-US" dirty="0" smtClean="0"/>
              <a:t>2008 launched technique by Laurens Maaten and Geoffrey Hinton.</a:t>
            </a:r>
          </a:p>
          <a:p>
            <a:r>
              <a:rPr lang="en-US" dirty="0" smtClean="0"/>
              <a:t>PCA tries to preserve global shape of data, whereas TSNE preserves local shape too.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83501"/>
            <a:ext cx="6250781" cy="257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6" y="146951"/>
            <a:ext cx="8737127" cy="64858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Neighborhood ?</a:t>
            </a:r>
          </a:p>
          <a:p>
            <a:pPr marL="0" indent="0">
              <a:buNone/>
            </a:pPr>
            <a:r>
              <a:rPr lang="en-US" dirty="0" smtClean="0"/>
              <a:t>Neighborhood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Here we see that the neighboring data points close to x1 are x2, x3 and x4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6429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" y="163773"/>
            <a:ext cx="8833514" cy="64553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Embedding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[here] Embedding means for every point in high dimensional space, we create a point in 2D/3D.</a:t>
            </a:r>
          </a:p>
          <a:p>
            <a:pPr marL="0" indent="0">
              <a:buNone/>
            </a:pPr>
            <a:r>
              <a:rPr lang="en-US" dirty="0" smtClean="0"/>
              <a:t>Taking points one by one and placing them for every point x</a:t>
            </a:r>
            <a:r>
              <a:rPr lang="en-US" baseline="-25000" dirty="0" smtClean="0"/>
              <a:t>i</a:t>
            </a:r>
            <a:r>
              <a:rPr lang="en-US" dirty="0" smtClean="0"/>
              <a:t> in high dimension space, we find a point x</a:t>
            </a:r>
            <a:r>
              <a:rPr lang="en-US" baseline="-25000" dirty="0" smtClean="0"/>
              <a:t>i</a:t>
            </a:r>
            <a:r>
              <a:rPr lang="en-US" dirty="0" smtClean="0"/>
              <a:t>, such that even the components remains same. 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 [x1, x2…</a:t>
            </a:r>
            <a:r>
              <a:rPr lang="en-US" dirty="0" err="1" smtClean="0"/>
              <a:t>xd</a:t>
            </a:r>
            <a:r>
              <a:rPr lang="en-US" dirty="0" smtClean="0"/>
              <a:t>] kept same as [x1’, x2’ ]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56292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1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4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4038600" cy="3886200"/>
          </a:xfrm>
        </p:spPr>
      </p:pic>
    </p:spTree>
    <p:extLst>
      <p:ext uri="{BB962C8B-B14F-4D97-AF65-F5344CB8AC3E}">
        <p14:creationId xmlns:p14="http://schemas.microsoft.com/office/powerpoint/2010/main" val="129293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182112"/>
          </a:xfrm>
        </p:spPr>
        <p:txBody>
          <a:bodyPr/>
          <a:lstStyle/>
          <a:p>
            <a:pPr algn="ctr"/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9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: </a:t>
            </a:r>
            <a:r>
              <a:rPr lang="en-US" b="1" dirty="0"/>
              <a:t>D</a:t>
            </a:r>
            <a:r>
              <a:rPr lang="en-US" b="1" dirty="0" smtClean="0"/>
              <a:t>imensionality </a:t>
            </a:r>
            <a:r>
              <a:rPr lang="en-US" b="1" dirty="0"/>
              <a:t>reduction</a:t>
            </a:r>
            <a:r>
              <a:rPr lang="en-US" dirty="0"/>
              <a:t> </a:t>
            </a:r>
            <a:r>
              <a:rPr lang="en-US" dirty="0" smtClean="0"/>
              <a:t>or </a:t>
            </a:r>
            <a:r>
              <a:rPr lang="en-US" b="1" dirty="0" smtClean="0"/>
              <a:t>Dimension </a:t>
            </a:r>
            <a:r>
              <a:rPr lang="en-US" b="1" dirty="0"/>
              <a:t>reduction</a:t>
            </a:r>
            <a:r>
              <a:rPr lang="en-US" dirty="0"/>
              <a:t> is the process of reducing the number of random variables under </a:t>
            </a:r>
            <a:r>
              <a:rPr lang="en-US" dirty="0" smtClean="0"/>
              <a:t> consideration</a:t>
            </a:r>
            <a:r>
              <a:rPr lang="en-US" baseline="30000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obtaining a set of principal variables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4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nileshsal\Downloads\Dimensionalit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934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are the benefits of Dimension </a:t>
            </a:r>
            <a:r>
              <a:rPr lang="en-US" sz="2800" dirty="0" smtClean="0"/>
              <a:t>Reduction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Helps </a:t>
            </a:r>
            <a:r>
              <a:rPr lang="en-US" dirty="0"/>
              <a:t>in </a:t>
            </a:r>
            <a:r>
              <a:rPr lang="en-US" b="1" dirty="0"/>
              <a:t>data compressing </a:t>
            </a:r>
            <a:r>
              <a:rPr lang="en-US" dirty="0"/>
              <a:t>and </a:t>
            </a:r>
            <a:r>
              <a:rPr lang="en-US" b="1" dirty="0"/>
              <a:t>reducing the storage space required</a:t>
            </a:r>
          </a:p>
          <a:p>
            <a:r>
              <a:rPr lang="en-US" b="1" dirty="0"/>
              <a:t>F</a:t>
            </a:r>
            <a:r>
              <a:rPr lang="en-US" b="1" dirty="0" smtClean="0"/>
              <a:t>astens</a:t>
            </a:r>
            <a:r>
              <a:rPr lang="en-US" dirty="0" smtClean="0"/>
              <a:t> </a:t>
            </a:r>
            <a:r>
              <a:rPr lang="en-US" dirty="0"/>
              <a:t>the time required for performing same </a:t>
            </a:r>
            <a:r>
              <a:rPr lang="en-US" b="1" dirty="0"/>
              <a:t>computations</a:t>
            </a:r>
            <a:r>
              <a:rPr lang="en-US" dirty="0" smtClean="0"/>
              <a:t>. Also </a:t>
            </a:r>
            <a:r>
              <a:rPr lang="en-US" dirty="0"/>
              <a:t>less dimensions can allow usage of algorithms unfit for a large number of dimensions</a:t>
            </a:r>
          </a:p>
          <a:p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care of multi-collinearity that improves the model performance. It </a:t>
            </a:r>
            <a:r>
              <a:rPr lang="en-US" b="1" dirty="0"/>
              <a:t>removes redundant features. </a:t>
            </a:r>
            <a:r>
              <a:rPr lang="en-US" dirty="0"/>
              <a:t>For example: there is no point in storing a value in two different units (meters and inches).</a:t>
            </a:r>
          </a:p>
          <a:p>
            <a:r>
              <a:rPr lang="en-US" dirty="0"/>
              <a:t>Reducing the dimensions of data to 2D or 3D may allow us to plot and visualize it precisely. You can then observe patterns more clearly. </a:t>
            </a:r>
            <a:r>
              <a:rPr lang="en-US" dirty="0" smtClean="0"/>
              <a:t>Image coming up shows, </a:t>
            </a:r>
            <a:r>
              <a:rPr lang="en-US" dirty="0"/>
              <a:t>how a 3D data is converted into </a:t>
            </a:r>
            <a:r>
              <a:rPr lang="en-US" dirty="0" smtClean="0"/>
              <a:t>2D and then to 1D.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It can be divided into feature selection and feature </a:t>
            </a:r>
            <a:r>
              <a:rPr lang="en-US" sz="2400" dirty="0" smtClean="0"/>
              <a:t>extraction</a:t>
            </a:r>
          </a:p>
          <a:p>
            <a:r>
              <a:rPr lang="en-US" sz="2400" dirty="0" smtClean="0"/>
              <a:t>Feature Selection : approaches </a:t>
            </a:r>
            <a:r>
              <a:rPr lang="en-US" sz="2400" dirty="0"/>
              <a:t>try to find a subset of the original variables (also called features or attributes). There are three strategies: the </a:t>
            </a:r>
            <a:r>
              <a:rPr lang="en-US" sz="2400" i="1" dirty="0"/>
              <a:t>filter</a:t>
            </a:r>
            <a:r>
              <a:rPr lang="en-US" sz="2400" dirty="0"/>
              <a:t> </a:t>
            </a:r>
            <a:r>
              <a:rPr lang="en-US" sz="2400" dirty="0" smtClean="0"/>
              <a:t>strategy, the</a:t>
            </a:r>
            <a:r>
              <a:rPr lang="en-US" sz="2400" dirty="0"/>
              <a:t> </a:t>
            </a:r>
            <a:r>
              <a:rPr lang="en-US" sz="2400" i="1" dirty="0"/>
              <a:t>wrapper</a:t>
            </a:r>
            <a:r>
              <a:rPr lang="en-US" sz="2400" dirty="0"/>
              <a:t> strategy (e.g. </a:t>
            </a:r>
            <a:r>
              <a:rPr lang="en-US" sz="2400" dirty="0" smtClean="0"/>
              <a:t>by using Algorithms like Decision Trees and Random Forest), </a:t>
            </a:r>
            <a:r>
              <a:rPr lang="en-US" sz="2400" dirty="0"/>
              <a:t>and the </a:t>
            </a:r>
            <a:r>
              <a:rPr lang="en-US" sz="2400" i="1" dirty="0"/>
              <a:t>embedded</a:t>
            </a:r>
            <a:r>
              <a:rPr lang="en-US" sz="2400" dirty="0"/>
              <a:t> strategy (features are selected to add or be removed while building the model based on the prediction errors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Feature Extraction : transforms </a:t>
            </a:r>
            <a:r>
              <a:rPr lang="en-US" sz="2400" dirty="0"/>
              <a:t>the data in </a:t>
            </a:r>
            <a:r>
              <a:rPr lang="en-US" sz="2400" dirty="0" smtClean="0"/>
              <a:t>the </a:t>
            </a:r>
            <a:r>
              <a:rPr lang="en-US" sz="2400" b="1" dirty="0" smtClean="0"/>
              <a:t>high-Dimensional Space</a:t>
            </a:r>
            <a:r>
              <a:rPr lang="en-US" sz="2400" dirty="0"/>
              <a:t> to a space of </a:t>
            </a:r>
            <a:r>
              <a:rPr lang="en-US" sz="2400" b="1" dirty="0"/>
              <a:t>fewer dimensions</a:t>
            </a:r>
            <a:r>
              <a:rPr lang="en-US" sz="2400" dirty="0"/>
              <a:t>. The data transformation may be linear, as </a:t>
            </a:r>
            <a:r>
              <a:rPr lang="en-US" sz="2400" dirty="0" smtClean="0"/>
              <a:t>in principal component analysis (</a:t>
            </a:r>
            <a:r>
              <a:rPr lang="en-US" sz="2400" dirty="0"/>
              <a:t>PCA), but </a:t>
            </a:r>
            <a:r>
              <a:rPr lang="en-US" sz="2400" dirty="0" smtClean="0"/>
              <a:t>many non Linear Dimensionality Reduction techniques </a:t>
            </a:r>
            <a:r>
              <a:rPr lang="en-US" sz="2400" dirty="0"/>
              <a:t>also </a:t>
            </a:r>
            <a:r>
              <a:rPr lang="en-US" sz="2400" dirty="0" smtClean="0"/>
              <a:t>exist like T-SNE.</a:t>
            </a:r>
            <a:endParaRPr lang="en-US" sz="2400" dirty="0">
              <a:solidFill>
                <a:srgbClr val="FF66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78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990600"/>
            <a:ext cx="8763000" cy="54864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Data Preprocessing -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Column Normalization : We transform the data in such a way that the values will lie between</a:t>
            </a:r>
          </a:p>
          <a:p>
            <a:pPr algn="l"/>
            <a:r>
              <a:rPr lang="en-US" dirty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and 1.</a:t>
            </a:r>
          </a:p>
          <a:p>
            <a:pPr algn="l"/>
            <a:r>
              <a:rPr lang="en-US" dirty="0" smtClean="0">
                <a:latin typeface="+mj-lt"/>
              </a:rPr>
              <a:t>Why we do Column Normalization ?</a:t>
            </a:r>
          </a:p>
          <a:p>
            <a:pPr algn="l"/>
            <a:r>
              <a:rPr lang="en-US" dirty="0" smtClean="0">
                <a:latin typeface="+mj-lt"/>
              </a:rPr>
              <a:t>To bring data under one scale.</a:t>
            </a:r>
          </a:p>
          <a:p>
            <a:pPr algn="l"/>
            <a:r>
              <a:rPr lang="en-US" dirty="0" smtClean="0">
                <a:latin typeface="+mj-lt"/>
              </a:rPr>
              <a:t>Compressing and Expanding techniques are</a:t>
            </a:r>
          </a:p>
          <a:p>
            <a:pPr algn="l"/>
            <a:r>
              <a:rPr lang="en-US" dirty="0" smtClean="0">
                <a:latin typeface="+mj-lt"/>
              </a:rPr>
              <a:t>involved in it.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88396"/>
              </p:ext>
            </p:extLst>
          </p:nvPr>
        </p:nvGraphicFramePr>
        <p:xfrm>
          <a:off x="381000" y="48006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(Kgs)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886075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solidFill>
                  <a:srgbClr val="FF9933"/>
                </a:solidFill>
              </a:rPr>
              <a:t>Variance</a:t>
            </a:r>
            <a:r>
              <a:rPr lang="en-US" dirty="0"/>
              <a:t> measures how far a data set is spread out. The technical definition is </a:t>
            </a:r>
            <a:r>
              <a:rPr lang="en-US" i="1" dirty="0" smtClean="0"/>
              <a:t>“The</a:t>
            </a:r>
            <a:r>
              <a:rPr lang="en-US" i="1" dirty="0"/>
              <a:t> </a:t>
            </a:r>
            <a:r>
              <a:rPr lang="en-US" i="1" dirty="0">
                <a:hlinkClick r:id="rId2"/>
              </a:rPr>
              <a:t>average </a:t>
            </a:r>
            <a:r>
              <a:rPr lang="en-US" i="1" dirty="0"/>
              <a:t>of the squared differences from the </a:t>
            </a:r>
            <a:r>
              <a:rPr lang="en-US" i="1" dirty="0" smtClean="0">
                <a:hlinkClick r:id="rId3"/>
              </a:rPr>
              <a:t>mean</a:t>
            </a:r>
            <a:r>
              <a:rPr lang="en-US" i="1" dirty="0" smtClean="0"/>
              <a:t> “</a:t>
            </a:r>
          </a:p>
          <a:p>
            <a:pPr marL="0" indent="0" fontAlgn="base">
              <a:buNone/>
            </a:pPr>
            <a:endParaRPr lang="en-US" dirty="0">
              <a:hlinkClick r:id="rId4"/>
            </a:endParaRPr>
          </a:p>
          <a:p>
            <a:pPr marL="0" indent="0" fontAlgn="base">
              <a:buNone/>
            </a:pPr>
            <a:r>
              <a:rPr lang="en-US" dirty="0" smtClean="0">
                <a:hlinkClick r:id="rId4"/>
              </a:rPr>
              <a:t>Standard </a:t>
            </a:r>
            <a:r>
              <a:rPr lang="en-US" dirty="0">
                <a:hlinkClick r:id="rId4"/>
              </a:rPr>
              <a:t>Deviation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The square root of the variance is the</a:t>
            </a:r>
            <a:r>
              <a:rPr lang="en-US" dirty="0">
                <a:hlinkClick r:id="rId4"/>
              </a:rPr>
              <a:t> standard deviation</a:t>
            </a:r>
            <a:r>
              <a:rPr lang="en-US" dirty="0"/>
              <a:t>. While var. gives you a rough idea of spread, the standard deviation is more concrete, giving you exact distances from the mean.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In normalization we get rid of scales for each features.</a:t>
            </a:r>
          </a:p>
          <a:p>
            <a:endParaRPr lang="en-US" dirty="0" smtClean="0"/>
          </a:p>
          <a:p>
            <a:r>
              <a:rPr lang="en-US" b="1" dirty="0" smtClean="0"/>
              <a:t>In Column Standardization </a:t>
            </a:r>
            <a:r>
              <a:rPr lang="en-US" dirty="0" smtClean="0"/>
              <a:t>we transform data in such a way that the mean is zero and std</a:t>
            </a:r>
            <a:r>
              <a:rPr lang="en-US" dirty="0"/>
              <a:t> </a:t>
            </a:r>
            <a:r>
              <a:rPr lang="en-US" dirty="0" smtClean="0"/>
              <a:t>deviation is One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3352800"/>
            <a:ext cx="78962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6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923</Words>
  <Application>Microsoft Office PowerPoint</Application>
  <PresentationFormat>On-screen Show (4:3)</PresentationFormat>
  <Paragraphs>164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Dimensionality Reduction</vt:lpstr>
      <vt:lpstr>Dimensionality Reduction</vt:lpstr>
      <vt:lpstr>Dimensionality Reduction</vt:lpstr>
      <vt:lpstr>PowerPoint Presentation</vt:lpstr>
      <vt:lpstr>What are the benefits of Dimension Reduction :</vt:lpstr>
      <vt:lpstr>PowerPoint Presentation</vt:lpstr>
      <vt:lpstr>PowerPoint Presentation</vt:lpstr>
      <vt:lpstr>PowerPoint Presentation</vt:lpstr>
      <vt:lpstr>PowerPoint Presentation</vt:lpstr>
      <vt:lpstr>What is Principal Component Analysis PCA ?</vt:lpstr>
      <vt:lpstr>PowerPoint Presentation</vt:lpstr>
      <vt:lpstr>PowerPoint Presentation</vt:lpstr>
      <vt:lpstr>PowerPoint Presentation</vt:lpstr>
      <vt:lpstr>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T-SNE</vt:lpstr>
      <vt:lpstr>PowerPoint Presentation</vt:lpstr>
      <vt:lpstr>PowerPoint Presentation</vt:lpstr>
      <vt:lpstr>PowerPoint Presentation</vt:lpstr>
      <vt:lpstr>Q&amp;A</vt:lpstr>
      <vt:lpstr>Thank You!!!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Nilesh Salunke</dc:creator>
  <cp:lastModifiedBy>Nilesh Salunke</cp:lastModifiedBy>
  <cp:revision>55</cp:revision>
  <dcterms:created xsi:type="dcterms:W3CDTF">2006-08-16T00:00:00Z</dcterms:created>
  <dcterms:modified xsi:type="dcterms:W3CDTF">2018-05-18T16:01:22Z</dcterms:modified>
</cp:coreProperties>
</file>