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5"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350C1-A9FD-2EE0-B465-EE237EFFDE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EE9D28-86CD-732A-A77B-0035321160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6C8F95-BAB6-3595-E501-78CF07444777}"/>
              </a:ext>
            </a:extLst>
          </p:cNvPr>
          <p:cNvSpPr>
            <a:spLocks noGrp="1"/>
          </p:cNvSpPr>
          <p:nvPr>
            <p:ph type="dt" sz="half" idx="10"/>
          </p:nvPr>
        </p:nvSpPr>
        <p:spPr/>
        <p:txBody>
          <a:bodyPr/>
          <a:lstStyle/>
          <a:p>
            <a:fld id="{CC9FB0C0-EA5A-4182-9321-30AE9D556E41}" type="datetimeFigureOut">
              <a:rPr lang="en-IN" smtClean="0"/>
              <a:t>16-03-2023</a:t>
            </a:fld>
            <a:endParaRPr lang="en-IN"/>
          </a:p>
        </p:txBody>
      </p:sp>
      <p:sp>
        <p:nvSpPr>
          <p:cNvPr id="5" name="Footer Placeholder 4">
            <a:extLst>
              <a:ext uri="{FF2B5EF4-FFF2-40B4-BE49-F238E27FC236}">
                <a16:creationId xmlns:a16="http://schemas.microsoft.com/office/drawing/2014/main" id="{37A7A62A-469E-9C13-BDD7-215563E8A5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1E903F-F148-CAF4-8636-0DCBFC85355D}"/>
              </a:ext>
            </a:extLst>
          </p:cNvPr>
          <p:cNvSpPr>
            <a:spLocks noGrp="1"/>
          </p:cNvSpPr>
          <p:nvPr>
            <p:ph type="sldNum" sz="quarter" idx="12"/>
          </p:nvPr>
        </p:nvSpPr>
        <p:spPr/>
        <p:txBody>
          <a:bodyPr/>
          <a:lstStyle/>
          <a:p>
            <a:fld id="{27FBBA82-E070-4D1F-B314-250718CB003A}" type="slidenum">
              <a:rPr lang="en-IN" smtClean="0"/>
              <a:t>‹#›</a:t>
            </a:fld>
            <a:endParaRPr lang="en-IN"/>
          </a:p>
        </p:txBody>
      </p:sp>
    </p:spTree>
    <p:extLst>
      <p:ext uri="{BB962C8B-B14F-4D97-AF65-F5344CB8AC3E}">
        <p14:creationId xmlns:p14="http://schemas.microsoft.com/office/powerpoint/2010/main" val="1126483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C04F7-9F05-8668-B648-232ECDF032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515924-7819-95BE-F1F9-71B796EEA9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AC22E4-B8C6-F3FC-C53E-D1F1A46FCAB2}"/>
              </a:ext>
            </a:extLst>
          </p:cNvPr>
          <p:cNvSpPr>
            <a:spLocks noGrp="1"/>
          </p:cNvSpPr>
          <p:nvPr>
            <p:ph type="dt" sz="half" idx="10"/>
          </p:nvPr>
        </p:nvSpPr>
        <p:spPr/>
        <p:txBody>
          <a:bodyPr/>
          <a:lstStyle/>
          <a:p>
            <a:fld id="{CC9FB0C0-EA5A-4182-9321-30AE9D556E41}" type="datetimeFigureOut">
              <a:rPr lang="en-IN" smtClean="0"/>
              <a:t>16-03-2023</a:t>
            </a:fld>
            <a:endParaRPr lang="en-IN"/>
          </a:p>
        </p:txBody>
      </p:sp>
      <p:sp>
        <p:nvSpPr>
          <p:cNvPr id="5" name="Footer Placeholder 4">
            <a:extLst>
              <a:ext uri="{FF2B5EF4-FFF2-40B4-BE49-F238E27FC236}">
                <a16:creationId xmlns:a16="http://schemas.microsoft.com/office/drawing/2014/main" id="{44EA035E-3948-B5A8-8524-EB59A55059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05A7FE-B630-D2CE-4AC9-5EF586667D66}"/>
              </a:ext>
            </a:extLst>
          </p:cNvPr>
          <p:cNvSpPr>
            <a:spLocks noGrp="1"/>
          </p:cNvSpPr>
          <p:nvPr>
            <p:ph type="sldNum" sz="quarter" idx="12"/>
          </p:nvPr>
        </p:nvSpPr>
        <p:spPr/>
        <p:txBody>
          <a:bodyPr/>
          <a:lstStyle/>
          <a:p>
            <a:fld id="{27FBBA82-E070-4D1F-B314-250718CB003A}" type="slidenum">
              <a:rPr lang="en-IN" smtClean="0"/>
              <a:t>‹#›</a:t>
            </a:fld>
            <a:endParaRPr lang="en-IN"/>
          </a:p>
        </p:txBody>
      </p:sp>
    </p:spTree>
    <p:extLst>
      <p:ext uri="{BB962C8B-B14F-4D97-AF65-F5344CB8AC3E}">
        <p14:creationId xmlns:p14="http://schemas.microsoft.com/office/powerpoint/2010/main" val="148887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F3A204-633A-55FD-2E83-A93569B003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A0DCA4-8E6F-5707-AE6E-852F0AF31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FDBB90-2455-FC0E-DC9B-4B2930E75DE9}"/>
              </a:ext>
            </a:extLst>
          </p:cNvPr>
          <p:cNvSpPr>
            <a:spLocks noGrp="1"/>
          </p:cNvSpPr>
          <p:nvPr>
            <p:ph type="dt" sz="half" idx="10"/>
          </p:nvPr>
        </p:nvSpPr>
        <p:spPr/>
        <p:txBody>
          <a:bodyPr/>
          <a:lstStyle/>
          <a:p>
            <a:fld id="{CC9FB0C0-EA5A-4182-9321-30AE9D556E41}" type="datetimeFigureOut">
              <a:rPr lang="en-IN" smtClean="0"/>
              <a:t>16-03-2023</a:t>
            </a:fld>
            <a:endParaRPr lang="en-IN"/>
          </a:p>
        </p:txBody>
      </p:sp>
      <p:sp>
        <p:nvSpPr>
          <p:cNvPr id="5" name="Footer Placeholder 4">
            <a:extLst>
              <a:ext uri="{FF2B5EF4-FFF2-40B4-BE49-F238E27FC236}">
                <a16:creationId xmlns:a16="http://schemas.microsoft.com/office/drawing/2014/main" id="{DDEBF723-5A7C-C19B-5F07-1832A9424D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C957B1-9BFE-E23B-424B-1C9638602DF5}"/>
              </a:ext>
            </a:extLst>
          </p:cNvPr>
          <p:cNvSpPr>
            <a:spLocks noGrp="1"/>
          </p:cNvSpPr>
          <p:nvPr>
            <p:ph type="sldNum" sz="quarter" idx="12"/>
          </p:nvPr>
        </p:nvSpPr>
        <p:spPr/>
        <p:txBody>
          <a:bodyPr/>
          <a:lstStyle/>
          <a:p>
            <a:fld id="{27FBBA82-E070-4D1F-B314-250718CB003A}" type="slidenum">
              <a:rPr lang="en-IN" smtClean="0"/>
              <a:t>‹#›</a:t>
            </a:fld>
            <a:endParaRPr lang="en-IN"/>
          </a:p>
        </p:txBody>
      </p:sp>
    </p:spTree>
    <p:extLst>
      <p:ext uri="{BB962C8B-B14F-4D97-AF65-F5344CB8AC3E}">
        <p14:creationId xmlns:p14="http://schemas.microsoft.com/office/powerpoint/2010/main" val="316394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B180-E9FA-913D-CBF9-2A344BAA5D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EB7ADE-766B-0ADB-7392-A200B34020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E6D911-EC04-066A-16F8-59D5B79860D7}"/>
              </a:ext>
            </a:extLst>
          </p:cNvPr>
          <p:cNvSpPr>
            <a:spLocks noGrp="1"/>
          </p:cNvSpPr>
          <p:nvPr>
            <p:ph type="dt" sz="half" idx="10"/>
          </p:nvPr>
        </p:nvSpPr>
        <p:spPr/>
        <p:txBody>
          <a:bodyPr/>
          <a:lstStyle/>
          <a:p>
            <a:fld id="{CC9FB0C0-EA5A-4182-9321-30AE9D556E41}" type="datetimeFigureOut">
              <a:rPr lang="en-IN" smtClean="0"/>
              <a:t>16-03-2023</a:t>
            </a:fld>
            <a:endParaRPr lang="en-IN"/>
          </a:p>
        </p:txBody>
      </p:sp>
      <p:sp>
        <p:nvSpPr>
          <p:cNvPr id="5" name="Footer Placeholder 4">
            <a:extLst>
              <a:ext uri="{FF2B5EF4-FFF2-40B4-BE49-F238E27FC236}">
                <a16:creationId xmlns:a16="http://schemas.microsoft.com/office/drawing/2014/main" id="{6CA30FFA-2727-D03A-320E-90D0789D9A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AB0532-5731-7EC2-140A-839DF990302D}"/>
              </a:ext>
            </a:extLst>
          </p:cNvPr>
          <p:cNvSpPr>
            <a:spLocks noGrp="1"/>
          </p:cNvSpPr>
          <p:nvPr>
            <p:ph type="sldNum" sz="quarter" idx="12"/>
          </p:nvPr>
        </p:nvSpPr>
        <p:spPr/>
        <p:txBody>
          <a:bodyPr/>
          <a:lstStyle/>
          <a:p>
            <a:fld id="{27FBBA82-E070-4D1F-B314-250718CB003A}" type="slidenum">
              <a:rPr lang="en-IN" smtClean="0"/>
              <a:t>‹#›</a:t>
            </a:fld>
            <a:endParaRPr lang="en-IN"/>
          </a:p>
        </p:txBody>
      </p:sp>
    </p:spTree>
    <p:extLst>
      <p:ext uri="{BB962C8B-B14F-4D97-AF65-F5344CB8AC3E}">
        <p14:creationId xmlns:p14="http://schemas.microsoft.com/office/powerpoint/2010/main" val="83693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78E9D-AFBF-D6E1-9995-4DD90D4749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3DC51D-BF3C-0415-7617-18D8680590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5C06EF-AF08-91F7-0403-F62285AAD729}"/>
              </a:ext>
            </a:extLst>
          </p:cNvPr>
          <p:cNvSpPr>
            <a:spLocks noGrp="1"/>
          </p:cNvSpPr>
          <p:nvPr>
            <p:ph type="dt" sz="half" idx="10"/>
          </p:nvPr>
        </p:nvSpPr>
        <p:spPr/>
        <p:txBody>
          <a:bodyPr/>
          <a:lstStyle/>
          <a:p>
            <a:fld id="{CC9FB0C0-EA5A-4182-9321-30AE9D556E41}" type="datetimeFigureOut">
              <a:rPr lang="en-IN" smtClean="0"/>
              <a:t>16-03-2023</a:t>
            </a:fld>
            <a:endParaRPr lang="en-IN"/>
          </a:p>
        </p:txBody>
      </p:sp>
      <p:sp>
        <p:nvSpPr>
          <p:cNvPr id="5" name="Footer Placeholder 4">
            <a:extLst>
              <a:ext uri="{FF2B5EF4-FFF2-40B4-BE49-F238E27FC236}">
                <a16:creationId xmlns:a16="http://schemas.microsoft.com/office/drawing/2014/main" id="{E316E947-DF4D-0A35-0ED3-642880C328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458FFA-1785-A4C9-9DB4-2513C276615E}"/>
              </a:ext>
            </a:extLst>
          </p:cNvPr>
          <p:cNvSpPr>
            <a:spLocks noGrp="1"/>
          </p:cNvSpPr>
          <p:nvPr>
            <p:ph type="sldNum" sz="quarter" idx="12"/>
          </p:nvPr>
        </p:nvSpPr>
        <p:spPr/>
        <p:txBody>
          <a:bodyPr/>
          <a:lstStyle/>
          <a:p>
            <a:fld id="{27FBBA82-E070-4D1F-B314-250718CB003A}" type="slidenum">
              <a:rPr lang="en-IN" smtClean="0"/>
              <a:t>‹#›</a:t>
            </a:fld>
            <a:endParaRPr lang="en-IN"/>
          </a:p>
        </p:txBody>
      </p:sp>
    </p:spTree>
    <p:extLst>
      <p:ext uri="{BB962C8B-B14F-4D97-AF65-F5344CB8AC3E}">
        <p14:creationId xmlns:p14="http://schemas.microsoft.com/office/powerpoint/2010/main" val="2776293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ADDFB-F815-3B6A-A37D-1128C65111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B9F93E-AAC3-C569-8C09-F47E043C0D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0039606-5040-8051-DDE4-79242BF278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044EB4-17C4-AB3D-18F8-41E2291F8501}"/>
              </a:ext>
            </a:extLst>
          </p:cNvPr>
          <p:cNvSpPr>
            <a:spLocks noGrp="1"/>
          </p:cNvSpPr>
          <p:nvPr>
            <p:ph type="dt" sz="half" idx="10"/>
          </p:nvPr>
        </p:nvSpPr>
        <p:spPr/>
        <p:txBody>
          <a:bodyPr/>
          <a:lstStyle/>
          <a:p>
            <a:fld id="{CC9FB0C0-EA5A-4182-9321-30AE9D556E41}" type="datetimeFigureOut">
              <a:rPr lang="en-IN" smtClean="0"/>
              <a:t>16-03-2023</a:t>
            </a:fld>
            <a:endParaRPr lang="en-IN"/>
          </a:p>
        </p:txBody>
      </p:sp>
      <p:sp>
        <p:nvSpPr>
          <p:cNvPr id="6" name="Footer Placeholder 5">
            <a:extLst>
              <a:ext uri="{FF2B5EF4-FFF2-40B4-BE49-F238E27FC236}">
                <a16:creationId xmlns:a16="http://schemas.microsoft.com/office/drawing/2014/main" id="{88A88B06-F91A-F9CE-CFD7-E5FECB99C3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C2605C-E1EE-4284-E550-0811EC4C3616}"/>
              </a:ext>
            </a:extLst>
          </p:cNvPr>
          <p:cNvSpPr>
            <a:spLocks noGrp="1"/>
          </p:cNvSpPr>
          <p:nvPr>
            <p:ph type="sldNum" sz="quarter" idx="12"/>
          </p:nvPr>
        </p:nvSpPr>
        <p:spPr/>
        <p:txBody>
          <a:bodyPr/>
          <a:lstStyle/>
          <a:p>
            <a:fld id="{27FBBA82-E070-4D1F-B314-250718CB003A}" type="slidenum">
              <a:rPr lang="en-IN" smtClean="0"/>
              <a:t>‹#›</a:t>
            </a:fld>
            <a:endParaRPr lang="en-IN"/>
          </a:p>
        </p:txBody>
      </p:sp>
    </p:spTree>
    <p:extLst>
      <p:ext uri="{BB962C8B-B14F-4D97-AF65-F5344CB8AC3E}">
        <p14:creationId xmlns:p14="http://schemas.microsoft.com/office/powerpoint/2010/main" val="3690839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08D1F-14FC-BB70-B4AD-5B26E99384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C82D3F-836D-65EE-8CEF-47F449661C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418053-2C11-64DB-58A4-C347C38D94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0451F8-114F-82E3-A513-329E014A3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46EE19-E5CF-51AC-D2AC-7E5EC49673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D66638-6E14-DDCD-4B63-4882059C5E38}"/>
              </a:ext>
            </a:extLst>
          </p:cNvPr>
          <p:cNvSpPr>
            <a:spLocks noGrp="1"/>
          </p:cNvSpPr>
          <p:nvPr>
            <p:ph type="dt" sz="half" idx="10"/>
          </p:nvPr>
        </p:nvSpPr>
        <p:spPr/>
        <p:txBody>
          <a:bodyPr/>
          <a:lstStyle/>
          <a:p>
            <a:fld id="{CC9FB0C0-EA5A-4182-9321-30AE9D556E41}" type="datetimeFigureOut">
              <a:rPr lang="en-IN" smtClean="0"/>
              <a:t>16-03-2023</a:t>
            </a:fld>
            <a:endParaRPr lang="en-IN"/>
          </a:p>
        </p:txBody>
      </p:sp>
      <p:sp>
        <p:nvSpPr>
          <p:cNvPr id="8" name="Footer Placeholder 7">
            <a:extLst>
              <a:ext uri="{FF2B5EF4-FFF2-40B4-BE49-F238E27FC236}">
                <a16:creationId xmlns:a16="http://schemas.microsoft.com/office/drawing/2014/main" id="{06877DAF-FD46-EA2B-1EE5-B54C125842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C594F9-C032-FA96-2234-A656D203B33D}"/>
              </a:ext>
            </a:extLst>
          </p:cNvPr>
          <p:cNvSpPr>
            <a:spLocks noGrp="1"/>
          </p:cNvSpPr>
          <p:nvPr>
            <p:ph type="sldNum" sz="quarter" idx="12"/>
          </p:nvPr>
        </p:nvSpPr>
        <p:spPr/>
        <p:txBody>
          <a:bodyPr/>
          <a:lstStyle/>
          <a:p>
            <a:fld id="{27FBBA82-E070-4D1F-B314-250718CB003A}" type="slidenum">
              <a:rPr lang="en-IN" smtClean="0"/>
              <a:t>‹#›</a:t>
            </a:fld>
            <a:endParaRPr lang="en-IN"/>
          </a:p>
        </p:txBody>
      </p:sp>
    </p:spTree>
    <p:extLst>
      <p:ext uri="{BB962C8B-B14F-4D97-AF65-F5344CB8AC3E}">
        <p14:creationId xmlns:p14="http://schemas.microsoft.com/office/powerpoint/2010/main" val="443310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CB4F3-145A-D736-439A-6D57429619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333823-5BE9-4D28-503C-8EA5FB2A5113}"/>
              </a:ext>
            </a:extLst>
          </p:cNvPr>
          <p:cNvSpPr>
            <a:spLocks noGrp="1"/>
          </p:cNvSpPr>
          <p:nvPr>
            <p:ph type="dt" sz="half" idx="10"/>
          </p:nvPr>
        </p:nvSpPr>
        <p:spPr/>
        <p:txBody>
          <a:bodyPr/>
          <a:lstStyle/>
          <a:p>
            <a:fld id="{CC9FB0C0-EA5A-4182-9321-30AE9D556E41}" type="datetimeFigureOut">
              <a:rPr lang="en-IN" smtClean="0"/>
              <a:t>16-03-2023</a:t>
            </a:fld>
            <a:endParaRPr lang="en-IN"/>
          </a:p>
        </p:txBody>
      </p:sp>
      <p:sp>
        <p:nvSpPr>
          <p:cNvPr id="4" name="Footer Placeholder 3">
            <a:extLst>
              <a:ext uri="{FF2B5EF4-FFF2-40B4-BE49-F238E27FC236}">
                <a16:creationId xmlns:a16="http://schemas.microsoft.com/office/drawing/2014/main" id="{9F126C2F-A246-C11E-CE87-71BA4AFA21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5C3FE4-8534-37BB-5396-17BA83BA2D83}"/>
              </a:ext>
            </a:extLst>
          </p:cNvPr>
          <p:cNvSpPr>
            <a:spLocks noGrp="1"/>
          </p:cNvSpPr>
          <p:nvPr>
            <p:ph type="sldNum" sz="quarter" idx="12"/>
          </p:nvPr>
        </p:nvSpPr>
        <p:spPr/>
        <p:txBody>
          <a:bodyPr/>
          <a:lstStyle/>
          <a:p>
            <a:fld id="{27FBBA82-E070-4D1F-B314-250718CB003A}" type="slidenum">
              <a:rPr lang="en-IN" smtClean="0"/>
              <a:t>‹#›</a:t>
            </a:fld>
            <a:endParaRPr lang="en-IN"/>
          </a:p>
        </p:txBody>
      </p:sp>
    </p:spTree>
    <p:extLst>
      <p:ext uri="{BB962C8B-B14F-4D97-AF65-F5344CB8AC3E}">
        <p14:creationId xmlns:p14="http://schemas.microsoft.com/office/powerpoint/2010/main" val="757176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05F03-9A5F-4D54-E701-F6681EC48068}"/>
              </a:ext>
            </a:extLst>
          </p:cNvPr>
          <p:cNvSpPr>
            <a:spLocks noGrp="1"/>
          </p:cNvSpPr>
          <p:nvPr>
            <p:ph type="dt" sz="half" idx="10"/>
          </p:nvPr>
        </p:nvSpPr>
        <p:spPr/>
        <p:txBody>
          <a:bodyPr/>
          <a:lstStyle/>
          <a:p>
            <a:fld id="{CC9FB0C0-EA5A-4182-9321-30AE9D556E41}" type="datetimeFigureOut">
              <a:rPr lang="en-IN" smtClean="0"/>
              <a:t>16-03-2023</a:t>
            </a:fld>
            <a:endParaRPr lang="en-IN"/>
          </a:p>
        </p:txBody>
      </p:sp>
      <p:sp>
        <p:nvSpPr>
          <p:cNvPr id="3" name="Footer Placeholder 2">
            <a:extLst>
              <a:ext uri="{FF2B5EF4-FFF2-40B4-BE49-F238E27FC236}">
                <a16:creationId xmlns:a16="http://schemas.microsoft.com/office/drawing/2014/main" id="{4E8E8951-4FA6-BC1D-246E-A3FFDBE9F9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023087-737E-0DC2-8A4D-80DF46155A59}"/>
              </a:ext>
            </a:extLst>
          </p:cNvPr>
          <p:cNvSpPr>
            <a:spLocks noGrp="1"/>
          </p:cNvSpPr>
          <p:nvPr>
            <p:ph type="sldNum" sz="quarter" idx="12"/>
          </p:nvPr>
        </p:nvSpPr>
        <p:spPr/>
        <p:txBody>
          <a:bodyPr/>
          <a:lstStyle/>
          <a:p>
            <a:fld id="{27FBBA82-E070-4D1F-B314-250718CB003A}" type="slidenum">
              <a:rPr lang="en-IN" smtClean="0"/>
              <a:t>‹#›</a:t>
            </a:fld>
            <a:endParaRPr lang="en-IN"/>
          </a:p>
        </p:txBody>
      </p:sp>
    </p:spTree>
    <p:extLst>
      <p:ext uri="{BB962C8B-B14F-4D97-AF65-F5344CB8AC3E}">
        <p14:creationId xmlns:p14="http://schemas.microsoft.com/office/powerpoint/2010/main" val="3216845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7D82-55C0-1BBC-D145-C4F9C7C421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E1459E-CC58-4EF4-5444-5016DD3E62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46E2D9-CA4E-0BDC-CFC5-9E818DF11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11D7DA-7E1F-9DDB-BA20-69FC7CF6F533}"/>
              </a:ext>
            </a:extLst>
          </p:cNvPr>
          <p:cNvSpPr>
            <a:spLocks noGrp="1"/>
          </p:cNvSpPr>
          <p:nvPr>
            <p:ph type="dt" sz="half" idx="10"/>
          </p:nvPr>
        </p:nvSpPr>
        <p:spPr/>
        <p:txBody>
          <a:bodyPr/>
          <a:lstStyle/>
          <a:p>
            <a:fld id="{CC9FB0C0-EA5A-4182-9321-30AE9D556E41}" type="datetimeFigureOut">
              <a:rPr lang="en-IN" smtClean="0"/>
              <a:t>16-03-2023</a:t>
            </a:fld>
            <a:endParaRPr lang="en-IN"/>
          </a:p>
        </p:txBody>
      </p:sp>
      <p:sp>
        <p:nvSpPr>
          <p:cNvPr id="6" name="Footer Placeholder 5">
            <a:extLst>
              <a:ext uri="{FF2B5EF4-FFF2-40B4-BE49-F238E27FC236}">
                <a16:creationId xmlns:a16="http://schemas.microsoft.com/office/drawing/2014/main" id="{59DDB0C3-28B3-E80D-CF5A-7347AA0A1D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B00164-1F88-23FC-1964-F408F084F4E3}"/>
              </a:ext>
            </a:extLst>
          </p:cNvPr>
          <p:cNvSpPr>
            <a:spLocks noGrp="1"/>
          </p:cNvSpPr>
          <p:nvPr>
            <p:ph type="sldNum" sz="quarter" idx="12"/>
          </p:nvPr>
        </p:nvSpPr>
        <p:spPr/>
        <p:txBody>
          <a:bodyPr/>
          <a:lstStyle/>
          <a:p>
            <a:fld id="{27FBBA82-E070-4D1F-B314-250718CB003A}" type="slidenum">
              <a:rPr lang="en-IN" smtClean="0"/>
              <a:t>‹#›</a:t>
            </a:fld>
            <a:endParaRPr lang="en-IN"/>
          </a:p>
        </p:txBody>
      </p:sp>
    </p:spTree>
    <p:extLst>
      <p:ext uri="{BB962C8B-B14F-4D97-AF65-F5344CB8AC3E}">
        <p14:creationId xmlns:p14="http://schemas.microsoft.com/office/powerpoint/2010/main" val="4081107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132D-55F2-4FCC-6915-297AFE9CF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FBBBD4-0E56-9E28-B647-6796A1BB31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384DAB-B67A-53E9-5E61-92E8F9369A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2423C8-A748-C574-82E5-0E5596E44B7B}"/>
              </a:ext>
            </a:extLst>
          </p:cNvPr>
          <p:cNvSpPr>
            <a:spLocks noGrp="1"/>
          </p:cNvSpPr>
          <p:nvPr>
            <p:ph type="dt" sz="half" idx="10"/>
          </p:nvPr>
        </p:nvSpPr>
        <p:spPr/>
        <p:txBody>
          <a:bodyPr/>
          <a:lstStyle/>
          <a:p>
            <a:fld id="{CC9FB0C0-EA5A-4182-9321-30AE9D556E41}" type="datetimeFigureOut">
              <a:rPr lang="en-IN" smtClean="0"/>
              <a:t>16-03-2023</a:t>
            </a:fld>
            <a:endParaRPr lang="en-IN"/>
          </a:p>
        </p:txBody>
      </p:sp>
      <p:sp>
        <p:nvSpPr>
          <p:cNvPr id="6" name="Footer Placeholder 5">
            <a:extLst>
              <a:ext uri="{FF2B5EF4-FFF2-40B4-BE49-F238E27FC236}">
                <a16:creationId xmlns:a16="http://schemas.microsoft.com/office/drawing/2014/main" id="{1CC7791F-E742-D29F-2B07-C5359B11CD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BA17E0-8FB9-C516-3BB2-A04645E8C785}"/>
              </a:ext>
            </a:extLst>
          </p:cNvPr>
          <p:cNvSpPr>
            <a:spLocks noGrp="1"/>
          </p:cNvSpPr>
          <p:nvPr>
            <p:ph type="sldNum" sz="quarter" idx="12"/>
          </p:nvPr>
        </p:nvSpPr>
        <p:spPr/>
        <p:txBody>
          <a:bodyPr/>
          <a:lstStyle/>
          <a:p>
            <a:fld id="{27FBBA82-E070-4D1F-B314-250718CB003A}" type="slidenum">
              <a:rPr lang="en-IN" smtClean="0"/>
              <a:t>‹#›</a:t>
            </a:fld>
            <a:endParaRPr lang="en-IN"/>
          </a:p>
        </p:txBody>
      </p:sp>
    </p:spTree>
    <p:extLst>
      <p:ext uri="{BB962C8B-B14F-4D97-AF65-F5344CB8AC3E}">
        <p14:creationId xmlns:p14="http://schemas.microsoft.com/office/powerpoint/2010/main" val="1732788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B6D07B-1728-B414-C28A-D2EC91E119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566985-2FBE-16D4-C46D-BECAF7A941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443CB5-DA02-6CE1-D941-A44EF7445B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9FB0C0-EA5A-4182-9321-30AE9D556E41}" type="datetimeFigureOut">
              <a:rPr lang="en-IN" smtClean="0"/>
              <a:t>16-03-2023</a:t>
            </a:fld>
            <a:endParaRPr lang="en-IN"/>
          </a:p>
        </p:txBody>
      </p:sp>
      <p:sp>
        <p:nvSpPr>
          <p:cNvPr id="5" name="Footer Placeholder 4">
            <a:extLst>
              <a:ext uri="{FF2B5EF4-FFF2-40B4-BE49-F238E27FC236}">
                <a16:creationId xmlns:a16="http://schemas.microsoft.com/office/drawing/2014/main" id="{341D85B0-7529-4F21-AAB0-676859907E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74E96EF-6BBA-DEE2-F7D5-D9E72E3D42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FBBA82-E070-4D1F-B314-250718CB003A}" type="slidenum">
              <a:rPr lang="en-IN" smtClean="0"/>
              <a:t>‹#›</a:t>
            </a:fld>
            <a:endParaRPr lang="en-IN"/>
          </a:p>
        </p:txBody>
      </p:sp>
    </p:spTree>
    <p:extLst>
      <p:ext uri="{BB962C8B-B14F-4D97-AF65-F5344CB8AC3E}">
        <p14:creationId xmlns:p14="http://schemas.microsoft.com/office/powerpoint/2010/main" val="197996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B39A0-0CAE-0179-55AE-4ABDEAA8E99C}"/>
              </a:ext>
            </a:extLst>
          </p:cNvPr>
          <p:cNvSpPr>
            <a:spLocks noGrp="1"/>
          </p:cNvSpPr>
          <p:nvPr>
            <p:ph type="title"/>
          </p:nvPr>
        </p:nvSpPr>
        <p:spPr>
          <a:xfrm>
            <a:off x="762000" y="203199"/>
            <a:ext cx="11430000" cy="6654801"/>
          </a:xfrm>
        </p:spPr>
        <p:txBody>
          <a:bodyPr>
            <a:normAutofit/>
          </a:bodyPr>
          <a:lstStyle/>
          <a:p>
            <a:r>
              <a:rPr lang="en-US" b="1" i="0" dirty="0">
                <a:solidFill>
                  <a:srgbClr val="292929"/>
                </a:solidFill>
                <a:effectLst/>
                <a:latin typeface="sohne"/>
              </a:rPr>
              <a:t>                           </a:t>
            </a:r>
            <a:r>
              <a:rPr lang="en-US" b="1" i="0" dirty="0">
                <a:solidFill>
                  <a:srgbClr val="0070C0"/>
                </a:solidFill>
                <a:effectLst/>
                <a:latin typeface="sohne"/>
              </a:rPr>
              <a:t>Project Title:</a:t>
            </a:r>
            <a:br>
              <a:rPr lang="en-US" b="1" i="0" dirty="0">
                <a:solidFill>
                  <a:srgbClr val="0070C0"/>
                </a:solidFill>
                <a:effectLst/>
                <a:latin typeface="sohne"/>
              </a:rPr>
            </a:br>
            <a:r>
              <a:rPr lang="en-US" b="1" i="0" dirty="0">
                <a:solidFill>
                  <a:srgbClr val="292929"/>
                </a:solidFill>
                <a:effectLst/>
                <a:latin typeface="sohne"/>
              </a:rPr>
              <a:t>Interactive Data Visualization with </a:t>
            </a:r>
            <a:r>
              <a:rPr lang="en-US" b="1" i="0" dirty="0" err="1">
                <a:solidFill>
                  <a:srgbClr val="292929"/>
                </a:solidFill>
                <a:effectLst/>
                <a:latin typeface="sohne"/>
              </a:rPr>
              <a:t>Streamlit</a:t>
            </a:r>
            <a:r>
              <a:rPr lang="en-US" b="1" i="0" dirty="0">
                <a:solidFill>
                  <a:srgbClr val="292929"/>
                </a:solidFill>
                <a:effectLst/>
                <a:latin typeface="sohne"/>
              </a:rPr>
              <a:t>: A Pandas and Matplotlib/</a:t>
            </a:r>
            <a:r>
              <a:rPr lang="en-US" b="1" i="0" dirty="0" err="1">
                <a:solidFill>
                  <a:srgbClr val="292929"/>
                </a:solidFill>
                <a:effectLst/>
                <a:latin typeface="sohne"/>
              </a:rPr>
              <a:t>Plotly</a:t>
            </a:r>
            <a:r>
              <a:rPr lang="en-US" b="1" i="0" dirty="0">
                <a:solidFill>
                  <a:srgbClr val="292929"/>
                </a:solidFill>
                <a:effectLst/>
                <a:latin typeface="sohne"/>
              </a:rPr>
              <a:t> Approach</a:t>
            </a:r>
            <a:br>
              <a:rPr lang="en-US" b="1" i="0" dirty="0">
                <a:solidFill>
                  <a:srgbClr val="292929"/>
                </a:solidFill>
                <a:effectLst/>
                <a:latin typeface="sohne"/>
              </a:rPr>
            </a:br>
            <a:endParaRPr lang="en-IN" dirty="0"/>
          </a:p>
        </p:txBody>
      </p:sp>
    </p:spTree>
    <p:extLst>
      <p:ext uri="{BB962C8B-B14F-4D97-AF65-F5344CB8AC3E}">
        <p14:creationId xmlns:p14="http://schemas.microsoft.com/office/powerpoint/2010/main" val="4222268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23205F-3396-1DF0-3A1C-1AE1407C0AF1}"/>
              </a:ext>
            </a:extLst>
          </p:cNvPr>
          <p:cNvPicPr>
            <a:picLocks noChangeAspect="1"/>
          </p:cNvPicPr>
          <p:nvPr/>
        </p:nvPicPr>
        <p:blipFill>
          <a:blip r:embed="rId2"/>
          <a:stretch>
            <a:fillRect/>
          </a:stretch>
        </p:blipFill>
        <p:spPr>
          <a:xfrm>
            <a:off x="690562" y="871537"/>
            <a:ext cx="10810875" cy="5419725"/>
          </a:xfrm>
          <a:prstGeom prst="rect">
            <a:avLst/>
          </a:prstGeom>
        </p:spPr>
      </p:pic>
      <p:sp>
        <p:nvSpPr>
          <p:cNvPr id="4" name="TextBox 3">
            <a:extLst>
              <a:ext uri="{FF2B5EF4-FFF2-40B4-BE49-F238E27FC236}">
                <a16:creationId xmlns:a16="http://schemas.microsoft.com/office/drawing/2014/main" id="{8D08C6A0-0030-50A3-E9B4-C7D2A3F1DA3F}"/>
              </a:ext>
            </a:extLst>
          </p:cNvPr>
          <p:cNvSpPr txBox="1"/>
          <p:nvPr/>
        </p:nvSpPr>
        <p:spPr>
          <a:xfrm>
            <a:off x="335280" y="308094"/>
            <a:ext cx="6096000" cy="369332"/>
          </a:xfrm>
          <a:prstGeom prst="rect">
            <a:avLst/>
          </a:prstGeom>
          <a:noFill/>
        </p:spPr>
        <p:txBody>
          <a:bodyPr wrap="square">
            <a:spAutoFit/>
          </a:bodyPr>
          <a:lstStyle/>
          <a:p>
            <a:pPr algn="l"/>
            <a:r>
              <a:rPr lang="en-IN" b="1" dirty="0">
                <a:solidFill>
                  <a:srgbClr val="000000"/>
                </a:solidFill>
                <a:latin typeface="Helvetica Neue"/>
              </a:rPr>
              <a:t>Architecture of Project:</a:t>
            </a:r>
            <a:endParaRPr lang="en-IN" b="1" i="0" dirty="0">
              <a:solidFill>
                <a:srgbClr val="000000"/>
              </a:solidFill>
              <a:effectLst/>
              <a:latin typeface="Helvetica Neue"/>
            </a:endParaRPr>
          </a:p>
        </p:txBody>
      </p:sp>
    </p:spTree>
    <p:extLst>
      <p:ext uri="{BB962C8B-B14F-4D97-AF65-F5344CB8AC3E}">
        <p14:creationId xmlns:p14="http://schemas.microsoft.com/office/powerpoint/2010/main" val="1816610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7549FA-D174-4DFC-1563-A2AC2D26826B}"/>
              </a:ext>
            </a:extLst>
          </p:cNvPr>
          <p:cNvSpPr txBox="1"/>
          <p:nvPr/>
        </p:nvSpPr>
        <p:spPr>
          <a:xfrm>
            <a:off x="111760" y="91440"/>
            <a:ext cx="11998960" cy="7294305"/>
          </a:xfrm>
          <a:prstGeom prst="rect">
            <a:avLst/>
          </a:prstGeom>
          <a:noFill/>
        </p:spPr>
        <p:txBody>
          <a:bodyPr wrap="square">
            <a:spAutoFit/>
          </a:bodyPr>
          <a:lstStyle/>
          <a:p>
            <a:r>
              <a:rPr lang="en-US" sz="2400" b="1" i="0" dirty="0">
                <a:solidFill>
                  <a:srgbClr val="0070C0"/>
                </a:solidFill>
                <a:effectLst/>
                <a:latin typeface="sohne"/>
              </a:rPr>
              <a:t>Project </a:t>
            </a:r>
            <a:r>
              <a:rPr lang="en-US" sz="2400" b="1" dirty="0">
                <a:solidFill>
                  <a:srgbClr val="0070C0"/>
                </a:solidFill>
                <a:latin typeface="sohne"/>
              </a:rPr>
              <a:t>Desc</a:t>
            </a:r>
            <a:r>
              <a:rPr lang="en-US" sz="2400" b="1" i="0" dirty="0">
                <a:solidFill>
                  <a:srgbClr val="0070C0"/>
                </a:solidFill>
                <a:effectLst/>
                <a:latin typeface="sohne"/>
              </a:rPr>
              <a:t>:</a:t>
            </a:r>
          </a:p>
          <a:p>
            <a:pPr algn="l"/>
            <a:r>
              <a:rPr lang="en-US" sz="2400" b="0" i="0" dirty="0">
                <a:solidFill>
                  <a:srgbClr val="292929"/>
                </a:solidFill>
                <a:effectLst/>
                <a:latin typeface="source-serif-pro"/>
              </a:rPr>
              <a:t>It outlines information related to a work items management and analysis project. The datasets used in this data analysis project includes the following columns:</a:t>
            </a:r>
          </a:p>
          <a:p>
            <a:pPr algn="l"/>
            <a:endParaRPr lang="en-US" sz="2400" b="0" i="0" dirty="0">
              <a:solidFill>
                <a:srgbClr val="292929"/>
              </a:solidFill>
              <a:effectLst/>
              <a:latin typeface="source-serif-pro"/>
            </a:endParaRPr>
          </a:p>
          <a:p>
            <a:pPr algn="l">
              <a:buFont typeface="Arial" panose="020B0604020202020204" pitchFamily="34" charset="0"/>
              <a:buChar char="•"/>
            </a:pPr>
            <a:r>
              <a:rPr lang="en-US" sz="2400" b="0" i="0" dirty="0">
                <a:solidFill>
                  <a:srgbClr val="292929"/>
                </a:solidFill>
                <a:effectLst/>
                <a:latin typeface="source-serif-pro"/>
              </a:rPr>
              <a:t>Name: The name of the task holders, which is RS,PD,JP in this case.</a:t>
            </a:r>
          </a:p>
          <a:p>
            <a:pPr algn="l">
              <a:buFont typeface="Arial" panose="020B0604020202020204" pitchFamily="34" charset="0"/>
              <a:buChar char="•"/>
            </a:pPr>
            <a:r>
              <a:rPr lang="en-US" sz="2400" b="0" i="0" dirty="0" err="1">
                <a:solidFill>
                  <a:srgbClr val="292929"/>
                </a:solidFill>
                <a:effectLst/>
                <a:latin typeface="source-serif-pro"/>
              </a:rPr>
              <a:t>Story_name</a:t>
            </a:r>
            <a:r>
              <a:rPr lang="en-US" sz="2400" b="0" i="0" dirty="0">
                <a:solidFill>
                  <a:srgbClr val="292929"/>
                </a:solidFill>
                <a:effectLst/>
                <a:latin typeface="source-serif-pro"/>
              </a:rPr>
              <a:t>: The name of the story associated with the data.</a:t>
            </a:r>
          </a:p>
          <a:p>
            <a:pPr algn="l">
              <a:buFont typeface="Arial" panose="020B0604020202020204" pitchFamily="34" charset="0"/>
              <a:buChar char="•"/>
            </a:pPr>
            <a:r>
              <a:rPr lang="en-US" sz="2400" b="0" i="0" dirty="0">
                <a:solidFill>
                  <a:srgbClr val="292929"/>
                </a:solidFill>
                <a:effectLst/>
                <a:latin typeface="source-serif-pro"/>
              </a:rPr>
              <a:t>Dataset: The dataset in which the story is associated. It could be CE, FS, C-Equip, MA, SCA, D, DABE, SABE, ADLAE, PC, ADLE, DDBE, AI, OC, COSCBE, COM, OCT, DSP ORG, or Ind.</a:t>
            </a:r>
          </a:p>
          <a:p>
            <a:pPr algn="l">
              <a:buFont typeface="Arial" panose="020B0604020202020204" pitchFamily="34" charset="0"/>
              <a:buChar char="•"/>
            </a:pPr>
            <a:r>
              <a:rPr lang="en-US" sz="2400" b="0" i="0" dirty="0" err="1">
                <a:solidFill>
                  <a:srgbClr val="292929"/>
                </a:solidFill>
                <a:effectLst/>
                <a:latin typeface="source-serif-pro"/>
              </a:rPr>
              <a:t>Sprint_id</a:t>
            </a:r>
            <a:r>
              <a:rPr lang="en-US" sz="2400" b="0" i="0" dirty="0">
                <a:solidFill>
                  <a:srgbClr val="292929"/>
                </a:solidFill>
                <a:effectLst/>
                <a:latin typeface="source-serif-pro"/>
              </a:rPr>
              <a:t>: The ID of the sprint in which the story was completed.</a:t>
            </a:r>
          </a:p>
          <a:p>
            <a:pPr algn="l">
              <a:buFont typeface="Arial" panose="020B0604020202020204" pitchFamily="34" charset="0"/>
              <a:buChar char="•"/>
            </a:pPr>
            <a:r>
              <a:rPr lang="en-US" sz="2400" b="0" i="0" dirty="0">
                <a:solidFill>
                  <a:srgbClr val="292929"/>
                </a:solidFill>
                <a:effectLst/>
                <a:latin typeface="source-serif-pro"/>
              </a:rPr>
              <a:t>Year: The year in which the sprint was completed, which is 2022 in this case.</a:t>
            </a:r>
          </a:p>
          <a:p>
            <a:pPr algn="l">
              <a:buFont typeface="Arial" panose="020B0604020202020204" pitchFamily="34" charset="0"/>
              <a:buChar char="•"/>
            </a:pPr>
            <a:r>
              <a:rPr lang="en-US" sz="2400" b="0" i="0" dirty="0" err="1">
                <a:solidFill>
                  <a:srgbClr val="292929"/>
                </a:solidFill>
                <a:effectLst/>
                <a:latin typeface="source-serif-pro"/>
              </a:rPr>
              <a:t>Story_points</a:t>
            </a:r>
            <a:r>
              <a:rPr lang="en-US" sz="2400" b="0" i="0" dirty="0">
                <a:solidFill>
                  <a:srgbClr val="292929"/>
                </a:solidFill>
                <a:effectLst/>
                <a:latin typeface="source-serif-pro"/>
              </a:rPr>
              <a:t>: The number of story points assigned to the story. Story points are a measure of the complexity and effort required to complete a story.</a:t>
            </a:r>
          </a:p>
          <a:p>
            <a:pPr algn="l">
              <a:buFont typeface="Arial" panose="020B0604020202020204" pitchFamily="34" charset="0"/>
              <a:buChar char="•"/>
            </a:pPr>
            <a:endParaRPr lang="en-US" sz="2400" dirty="0">
              <a:solidFill>
                <a:srgbClr val="292929"/>
              </a:solidFill>
              <a:latin typeface="source-serif-pro"/>
            </a:endParaRPr>
          </a:p>
          <a:p>
            <a:pPr algn="l"/>
            <a:endParaRPr lang="en-US" sz="2400" b="0" i="0" dirty="0">
              <a:solidFill>
                <a:srgbClr val="292929"/>
              </a:solidFill>
              <a:effectLst/>
              <a:latin typeface="source-serif-pro"/>
            </a:endParaRPr>
          </a:p>
          <a:p>
            <a:pPr algn="l"/>
            <a:r>
              <a:rPr lang="en-US" sz="2400" b="0" i="0" dirty="0">
                <a:solidFill>
                  <a:srgbClr val="292929"/>
                </a:solidFill>
                <a:effectLst/>
                <a:latin typeface="source-serif-pro"/>
              </a:rPr>
              <a:t>The dataset includes information on various stories completed in different sprints, along with their associated story points. The stories include tasks such as creating runbooks, tech specs, monitoring, alerting, alignment, functional, and operational tasks. The dataset also includes information on the various datasets in which the stories were completed.</a:t>
            </a:r>
          </a:p>
          <a:p>
            <a:br>
              <a:rPr lang="en-US" b="1" i="0" dirty="0">
                <a:solidFill>
                  <a:srgbClr val="292929"/>
                </a:solidFill>
                <a:effectLst/>
                <a:latin typeface="sohne"/>
              </a:rPr>
            </a:br>
            <a:endParaRPr lang="en-IN" dirty="0"/>
          </a:p>
        </p:txBody>
      </p:sp>
    </p:spTree>
    <p:extLst>
      <p:ext uri="{BB962C8B-B14F-4D97-AF65-F5344CB8AC3E}">
        <p14:creationId xmlns:p14="http://schemas.microsoft.com/office/powerpoint/2010/main" val="239997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263AED-3339-D50B-F477-6C00552A5163}"/>
              </a:ext>
            </a:extLst>
          </p:cNvPr>
          <p:cNvSpPr txBox="1"/>
          <p:nvPr/>
        </p:nvSpPr>
        <p:spPr>
          <a:xfrm>
            <a:off x="223520" y="223520"/>
            <a:ext cx="11887200" cy="5016758"/>
          </a:xfrm>
          <a:prstGeom prst="rect">
            <a:avLst/>
          </a:prstGeom>
          <a:noFill/>
        </p:spPr>
        <p:txBody>
          <a:bodyPr wrap="square">
            <a:spAutoFit/>
          </a:bodyPr>
          <a:lstStyle/>
          <a:p>
            <a:pPr algn="l"/>
            <a:r>
              <a:rPr lang="en-US" sz="3200" b="1" i="0" dirty="0">
                <a:solidFill>
                  <a:srgbClr val="0070C0"/>
                </a:solidFill>
                <a:effectLst/>
                <a:latin typeface="sohne"/>
              </a:rPr>
              <a:t>Goal of the project:</a:t>
            </a:r>
          </a:p>
          <a:p>
            <a:pPr marL="342900" indent="-342900" algn="l">
              <a:buAutoNum type="arabicPeriod"/>
            </a:pPr>
            <a:r>
              <a:rPr lang="en-US" sz="3200" i="0" dirty="0">
                <a:solidFill>
                  <a:srgbClr val="292929"/>
                </a:solidFill>
                <a:effectLst/>
                <a:latin typeface="sohne"/>
              </a:rPr>
              <a:t>Top employee of 2022 : Total story points obtained by every individuals</a:t>
            </a:r>
          </a:p>
          <a:p>
            <a:pPr marL="342900" indent="-342900" algn="l">
              <a:buAutoNum type="arabicPeriod"/>
            </a:pPr>
            <a:r>
              <a:rPr lang="en-US" sz="3200" i="0" dirty="0">
                <a:solidFill>
                  <a:srgbClr val="292929"/>
                </a:solidFill>
                <a:effectLst/>
                <a:latin typeface="sohne"/>
              </a:rPr>
              <a:t>Grouped Bar Plot Showing Story Points per Sprint for all task holders.</a:t>
            </a:r>
          </a:p>
          <a:p>
            <a:pPr marL="342900" indent="-342900" algn="l">
              <a:buAutoNum type="arabicPeriod"/>
            </a:pPr>
            <a:r>
              <a:rPr lang="en-US" sz="3200" i="0" dirty="0">
                <a:solidFill>
                  <a:srgbClr val="292929"/>
                </a:solidFill>
                <a:effectLst/>
                <a:latin typeface="sohne"/>
              </a:rPr>
              <a:t>Finding Individuals with Highest Story Points in a Single Sprint</a:t>
            </a:r>
          </a:p>
          <a:p>
            <a:pPr marL="342900" indent="-342900" algn="l">
              <a:buAutoNum type="arabicPeriod"/>
            </a:pPr>
            <a:r>
              <a:rPr lang="en-US" sz="3200" i="0" dirty="0">
                <a:solidFill>
                  <a:srgbClr val="292929"/>
                </a:solidFill>
                <a:effectLst/>
                <a:latin typeface="sohne"/>
              </a:rPr>
              <a:t>Show top 2 highest story points for story title for all individuals</a:t>
            </a:r>
          </a:p>
          <a:p>
            <a:pPr marL="342900" indent="-342900" algn="l">
              <a:buAutoNum type="arabicPeriod"/>
            </a:pPr>
            <a:r>
              <a:rPr lang="en-US" sz="3200" i="0" dirty="0">
                <a:solidFill>
                  <a:srgbClr val="292929"/>
                </a:solidFill>
                <a:effectLst/>
                <a:latin typeface="sohne"/>
              </a:rPr>
              <a:t>Show maximum story points in Tech and </a:t>
            </a:r>
            <a:r>
              <a:rPr lang="en-US" sz="3200" i="0" dirty="0" err="1">
                <a:solidFill>
                  <a:srgbClr val="292929"/>
                </a:solidFill>
                <a:effectLst/>
                <a:latin typeface="sohne"/>
              </a:rPr>
              <a:t>func</a:t>
            </a:r>
            <a:r>
              <a:rPr lang="en-US" sz="3200" i="0" dirty="0">
                <a:solidFill>
                  <a:srgbClr val="292929"/>
                </a:solidFill>
                <a:effectLst/>
                <a:latin typeface="sohne"/>
              </a:rPr>
              <a:t> spec for all individuals</a:t>
            </a:r>
          </a:p>
          <a:p>
            <a:pPr marL="342900" indent="-342900" algn="l">
              <a:buAutoNum type="arabicPeriod"/>
            </a:pPr>
            <a:r>
              <a:rPr lang="en-US" sz="3200" i="0" dirty="0">
                <a:solidFill>
                  <a:srgbClr val="292929"/>
                </a:solidFill>
                <a:effectLst/>
                <a:latin typeface="sohne"/>
              </a:rPr>
              <a:t>Show maximum story points for alerting and Monitoring</a:t>
            </a:r>
          </a:p>
          <a:p>
            <a:pPr marL="342900" indent="-342900" algn="l">
              <a:buAutoNum type="arabicPeriod"/>
            </a:pPr>
            <a:r>
              <a:rPr lang="en-US" sz="3200" i="0" dirty="0">
                <a:solidFill>
                  <a:srgbClr val="292929"/>
                </a:solidFill>
                <a:effectLst/>
                <a:latin typeface="sohne"/>
              </a:rPr>
              <a:t>Show all story points in all story title for all individuals</a:t>
            </a:r>
          </a:p>
          <a:p>
            <a:pPr marL="342900" indent="-342900" algn="l">
              <a:buAutoNum type="arabicPeriod"/>
            </a:pPr>
            <a:r>
              <a:rPr lang="en-US" sz="3200" i="0" dirty="0">
                <a:solidFill>
                  <a:srgbClr val="292929"/>
                </a:solidFill>
                <a:effectLst/>
                <a:latin typeface="sohne"/>
              </a:rPr>
              <a:t>Pie chart showing the proportion of story points per individual</a:t>
            </a:r>
            <a:endParaRPr lang="en-US" i="0" dirty="0">
              <a:solidFill>
                <a:srgbClr val="292929"/>
              </a:solidFill>
              <a:effectLst/>
              <a:latin typeface="sohne"/>
            </a:endParaRPr>
          </a:p>
        </p:txBody>
      </p:sp>
    </p:spTree>
    <p:extLst>
      <p:ext uri="{BB962C8B-B14F-4D97-AF65-F5344CB8AC3E}">
        <p14:creationId xmlns:p14="http://schemas.microsoft.com/office/powerpoint/2010/main" val="250065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15573C-8780-98B9-3DAE-9E14D42663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0" y="-3968"/>
            <a:ext cx="5077063" cy="6861968"/>
          </a:xfrm>
          <a:prstGeom prst="rect">
            <a:avLst/>
          </a:prstGeom>
        </p:spPr>
      </p:pic>
    </p:spTree>
    <p:extLst>
      <p:ext uri="{BB962C8B-B14F-4D97-AF65-F5344CB8AC3E}">
        <p14:creationId xmlns:p14="http://schemas.microsoft.com/office/powerpoint/2010/main" val="1885800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1814BA-0EE3-097A-F2CA-08285A5893B0}"/>
              </a:ext>
            </a:extLst>
          </p:cNvPr>
          <p:cNvSpPr txBox="1"/>
          <p:nvPr/>
        </p:nvSpPr>
        <p:spPr>
          <a:xfrm>
            <a:off x="233680" y="172720"/>
            <a:ext cx="8910320" cy="5786199"/>
          </a:xfrm>
          <a:prstGeom prst="rect">
            <a:avLst/>
          </a:prstGeom>
          <a:noFill/>
        </p:spPr>
        <p:txBody>
          <a:bodyPr wrap="square">
            <a:spAutoFit/>
          </a:bodyPr>
          <a:lstStyle/>
          <a:p>
            <a:pPr algn="l"/>
            <a:r>
              <a:rPr lang="en-IN" sz="3200" b="1" dirty="0">
                <a:solidFill>
                  <a:srgbClr val="0070C0"/>
                </a:solidFill>
                <a:latin typeface="sohne"/>
              </a:rPr>
              <a:t>Concepts Used in Projects:</a:t>
            </a:r>
          </a:p>
          <a:p>
            <a:pPr marL="342900" indent="-342900" algn="l">
              <a:buAutoNum type="arabicPeriod"/>
            </a:pPr>
            <a:r>
              <a:rPr lang="en-IN" sz="3200" b="1" dirty="0">
                <a:solidFill>
                  <a:srgbClr val="292929"/>
                </a:solidFill>
                <a:latin typeface="sohne"/>
              </a:rPr>
              <a:t>Pandas</a:t>
            </a:r>
            <a:r>
              <a:rPr lang="en-IN" sz="3200" dirty="0">
                <a:solidFill>
                  <a:srgbClr val="292929"/>
                </a:solidFill>
                <a:latin typeface="sohne"/>
              </a:rPr>
              <a:t> : Data Analysis</a:t>
            </a:r>
          </a:p>
          <a:p>
            <a:pPr marL="342900" indent="-342900" algn="l">
              <a:buAutoNum type="arabicPeriod"/>
            </a:pPr>
            <a:r>
              <a:rPr lang="en-IN" sz="3200" b="1" i="0" dirty="0">
                <a:solidFill>
                  <a:srgbClr val="292929"/>
                </a:solidFill>
                <a:effectLst/>
                <a:latin typeface="sohne"/>
              </a:rPr>
              <a:t>Matplotlib</a:t>
            </a:r>
            <a:r>
              <a:rPr lang="en-IN" sz="3200" i="0" dirty="0">
                <a:solidFill>
                  <a:srgbClr val="292929"/>
                </a:solidFill>
                <a:effectLst/>
                <a:latin typeface="sohne"/>
              </a:rPr>
              <a:t> : Data </a:t>
            </a:r>
            <a:r>
              <a:rPr lang="en-IN" sz="3200" i="0" dirty="0" err="1">
                <a:solidFill>
                  <a:srgbClr val="292929"/>
                </a:solidFill>
                <a:effectLst/>
                <a:latin typeface="sohne"/>
              </a:rPr>
              <a:t>Vizualization</a:t>
            </a:r>
            <a:endParaRPr lang="en-IN" sz="3200" i="0" dirty="0">
              <a:solidFill>
                <a:srgbClr val="292929"/>
              </a:solidFill>
              <a:effectLst/>
              <a:latin typeface="sohne"/>
            </a:endParaRPr>
          </a:p>
          <a:p>
            <a:pPr marL="342900" indent="-342900" algn="l">
              <a:buAutoNum type="arabicPeriod"/>
            </a:pPr>
            <a:r>
              <a:rPr lang="en-IN" sz="3200" b="1" dirty="0" err="1">
                <a:solidFill>
                  <a:srgbClr val="292929"/>
                </a:solidFill>
                <a:latin typeface="sohne"/>
              </a:rPr>
              <a:t>Plotly</a:t>
            </a:r>
            <a:r>
              <a:rPr lang="en-IN" sz="3200" dirty="0">
                <a:solidFill>
                  <a:srgbClr val="292929"/>
                </a:solidFill>
                <a:latin typeface="sohne"/>
              </a:rPr>
              <a:t> : </a:t>
            </a:r>
            <a:r>
              <a:rPr lang="en-IN" sz="3200" i="0" dirty="0">
                <a:solidFill>
                  <a:srgbClr val="292929"/>
                </a:solidFill>
                <a:effectLst/>
                <a:latin typeface="sohne"/>
              </a:rPr>
              <a:t>Data </a:t>
            </a:r>
            <a:r>
              <a:rPr lang="en-IN" sz="3200" i="0" dirty="0" err="1">
                <a:solidFill>
                  <a:srgbClr val="292929"/>
                </a:solidFill>
                <a:effectLst/>
                <a:latin typeface="sohne"/>
              </a:rPr>
              <a:t>Vizualization</a:t>
            </a:r>
            <a:endParaRPr lang="en-IN" sz="3200" dirty="0">
              <a:solidFill>
                <a:srgbClr val="292929"/>
              </a:solidFill>
              <a:latin typeface="sohne"/>
            </a:endParaRPr>
          </a:p>
          <a:p>
            <a:pPr marL="342900" indent="-342900" algn="l">
              <a:buAutoNum type="arabicPeriod"/>
            </a:pPr>
            <a:r>
              <a:rPr lang="en-IN" sz="3200" b="1" dirty="0" err="1">
                <a:solidFill>
                  <a:srgbClr val="292929"/>
                </a:solidFill>
                <a:latin typeface="sohne"/>
              </a:rPr>
              <a:t>Streamlit</a:t>
            </a:r>
            <a:r>
              <a:rPr lang="en-IN" sz="3200" dirty="0">
                <a:solidFill>
                  <a:srgbClr val="292929"/>
                </a:solidFill>
                <a:latin typeface="sohne"/>
              </a:rPr>
              <a:t> : Interactive Website</a:t>
            </a:r>
          </a:p>
          <a:p>
            <a:pPr marL="342900" indent="-342900" algn="l">
              <a:buAutoNum type="arabicPeriod"/>
            </a:pPr>
            <a:r>
              <a:rPr lang="en-IN" sz="3200" b="1" dirty="0">
                <a:solidFill>
                  <a:srgbClr val="292929"/>
                </a:solidFill>
                <a:latin typeface="sohne"/>
              </a:rPr>
              <a:t>Git</a:t>
            </a:r>
            <a:r>
              <a:rPr lang="en-IN" sz="3200" dirty="0">
                <a:solidFill>
                  <a:srgbClr val="292929"/>
                </a:solidFill>
                <a:latin typeface="sohne"/>
              </a:rPr>
              <a:t> : Management of multiple versions of the code</a:t>
            </a:r>
          </a:p>
          <a:p>
            <a:pPr marL="342900" indent="-342900" algn="l">
              <a:buAutoNum type="arabicPeriod"/>
            </a:pPr>
            <a:endParaRPr lang="en-IN" sz="3200" b="1" dirty="0">
              <a:solidFill>
                <a:srgbClr val="292929"/>
              </a:solidFill>
              <a:latin typeface="sohne"/>
            </a:endParaRPr>
          </a:p>
          <a:p>
            <a:pPr algn="l"/>
            <a:r>
              <a:rPr lang="en-IN" sz="3200" b="1" dirty="0">
                <a:solidFill>
                  <a:srgbClr val="0070C0"/>
                </a:solidFill>
                <a:latin typeface="sohne"/>
              </a:rPr>
              <a:t>3</a:t>
            </a:r>
            <a:r>
              <a:rPr lang="en-IN" sz="3200" b="1" baseline="30000" dirty="0">
                <a:solidFill>
                  <a:srgbClr val="0070C0"/>
                </a:solidFill>
                <a:latin typeface="sohne"/>
              </a:rPr>
              <a:t>rd</a:t>
            </a:r>
            <a:r>
              <a:rPr lang="en-IN" sz="3200" b="1" dirty="0">
                <a:solidFill>
                  <a:srgbClr val="0070C0"/>
                </a:solidFill>
                <a:latin typeface="sohne"/>
              </a:rPr>
              <a:t> Party </a:t>
            </a:r>
            <a:r>
              <a:rPr lang="en-IN" sz="3200" b="1" dirty="0" err="1">
                <a:solidFill>
                  <a:srgbClr val="0070C0"/>
                </a:solidFill>
                <a:latin typeface="sohne"/>
              </a:rPr>
              <a:t>Softwares</a:t>
            </a:r>
            <a:r>
              <a:rPr lang="en-IN" sz="3200" b="1" dirty="0">
                <a:solidFill>
                  <a:srgbClr val="0070C0"/>
                </a:solidFill>
                <a:latin typeface="sohne"/>
              </a:rPr>
              <a:t>/Tools used:</a:t>
            </a:r>
          </a:p>
          <a:p>
            <a:pPr marL="342900" indent="-342900" algn="l">
              <a:buAutoNum type="arabicPeriod"/>
            </a:pPr>
            <a:r>
              <a:rPr lang="en-IN" sz="3200" dirty="0">
                <a:solidFill>
                  <a:srgbClr val="292929"/>
                </a:solidFill>
                <a:latin typeface="sohne"/>
              </a:rPr>
              <a:t>Git Bash</a:t>
            </a:r>
          </a:p>
          <a:p>
            <a:pPr marL="342900" indent="-342900" algn="l">
              <a:buAutoNum type="arabicPeriod"/>
            </a:pPr>
            <a:r>
              <a:rPr lang="en-IN" sz="3200" dirty="0">
                <a:solidFill>
                  <a:srgbClr val="292929"/>
                </a:solidFill>
                <a:latin typeface="sohne"/>
              </a:rPr>
              <a:t>PyCharm</a:t>
            </a:r>
          </a:p>
          <a:p>
            <a:pPr marL="342900" indent="-342900" algn="l">
              <a:buAutoNum type="arabicPeriod"/>
            </a:pPr>
            <a:r>
              <a:rPr lang="en-IN" sz="3200" dirty="0" err="1">
                <a:solidFill>
                  <a:srgbClr val="292929"/>
                </a:solidFill>
                <a:latin typeface="sohne"/>
              </a:rPr>
              <a:t>Jupyter</a:t>
            </a:r>
            <a:r>
              <a:rPr lang="en-IN" sz="3200" dirty="0">
                <a:solidFill>
                  <a:srgbClr val="292929"/>
                </a:solidFill>
                <a:latin typeface="sohne"/>
              </a:rPr>
              <a:t> Notebook</a:t>
            </a:r>
          </a:p>
          <a:p>
            <a:pPr marL="342900" indent="-342900" algn="l">
              <a:buAutoNum type="arabicPeriod"/>
            </a:pPr>
            <a:endParaRPr lang="en-IN" b="1" i="0" dirty="0">
              <a:solidFill>
                <a:srgbClr val="292929"/>
              </a:solidFill>
              <a:effectLst/>
              <a:latin typeface="sohne"/>
            </a:endParaRPr>
          </a:p>
        </p:txBody>
      </p:sp>
    </p:spTree>
    <p:extLst>
      <p:ext uri="{BB962C8B-B14F-4D97-AF65-F5344CB8AC3E}">
        <p14:creationId xmlns:p14="http://schemas.microsoft.com/office/powerpoint/2010/main" val="464832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20837A-89D3-539F-A171-AA1D2EA29425}"/>
              </a:ext>
            </a:extLst>
          </p:cNvPr>
          <p:cNvSpPr txBox="1"/>
          <p:nvPr/>
        </p:nvSpPr>
        <p:spPr>
          <a:xfrm>
            <a:off x="508000" y="182880"/>
            <a:ext cx="8636000" cy="6740307"/>
          </a:xfrm>
          <a:prstGeom prst="rect">
            <a:avLst/>
          </a:prstGeom>
          <a:noFill/>
        </p:spPr>
        <p:txBody>
          <a:bodyPr wrap="square">
            <a:spAutoFit/>
          </a:bodyPr>
          <a:lstStyle/>
          <a:p>
            <a:r>
              <a:rPr lang="en-IN" b="1" dirty="0">
                <a:solidFill>
                  <a:srgbClr val="0070C0"/>
                </a:solidFill>
                <a:latin typeface="sohne"/>
              </a:rPr>
              <a:t>Concepts to be covered in Pandas:</a:t>
            </a:r>
          </a:p>
          <a:p>
            <a:pPr marL="342900" indent="-342900">
              <a:buAutoNum type="arabicPeriod"/>
            </a:pPr>
            <a:r>
              <a:rPr lang="en-IN" dirty="0" err="1">
                <a:solidFill>
                  <a:srgbClr val="292929"/>
                </a:solidFill>
                <a:latin typeface="sohne"/>
              </a:rPr>
              <a:t>read_csv</a:t>
            </a:r>
            <a:endParaRPr lang="en-IN" dirty="0">
              <a:solidFill>
                <a:srgbClr val="292929"/>
              </a:solidFill>
              <a:latin typeface="sohne"/>
            </a:endParaRPr>
          </a:p>
          <a:p>
            <a:pPr marL="342900" indent="-342900">
              <a:buAutoNum type="arabicPeriod"/>
            </a:pPr>
            <a:r>
              <a:rPr lang="en-IN" dirty="0">
                <a:solidFill>
                  <a:srgbClr val="292929"/>
                </a:solidFill>
                <a:latin typeface="sohne"/>
              </a:rPr>
              <a:t>head()</a:t>
            </a:r>
          </a:p>
          <a:p>
            <a:pPr marL="342900" indent="-342900">
              <a:buAutoNum type="arabicPeriod"/>
            </a:pPr>
            <a:r>
              <a:rPr lang="en-IN" dirty="0">
                <a:solidFill>
                  <a:srgbClr val="292929"/>
                </a:solidFill>
                <a:latin typeface="sohne"/>
              </a:rPr>
              <a:t>Sample()</a:t>
            </a:r>
          </a:p>
          <a:p>
            <a:pPr marL="342900" indent="-342900">
              <a:buAutoNum type="arabicPeriod"/>
            </a:pPr>
            <a:r>
              <a:rPr lang="en-IN" dirty="0" err="1">
                <a:solidFill>
                  <a:srgbClr val="292929"/>
                </a:solidFill>
                <a:latin typeface="sohne"/>
              </a:rPr>
              <a:t>groupby</a:t>
            </a:r>
            <a:r>
              <a:rPr lang="en-IN" dirty="0">
                <a:solidFill>
                  <a:srgbClr val="292929"/>
                </a:solidFill>
                <a:latin typeface="sohne"/>
              </a:rPr>
              <a:t>()</a:t>
            </a:r>
          </a:p>
          <a:p>
            <a:pPr marL="342900" indent="-342900">
              <a:buAutoNum type="arabicPeriod"/>
            </a:pPr>
            <a:r>
              <a:rPr lang="en-IN" dirty="0" err="1">
                <a:solidFill>
                  <a:srgbClr val="292929"/>
                </a:solidFill>
                <a:latin typeface="sohne"/>
              </a:rPr>
              <a:t>Isin</a:t>
            </a:r>
            <a:r>
              <a:rPr lang="en-IN" dirty="0">
                <a:solidFill>
                  <a:srgbClr val="292929"/>
                </a:solidFill>
                <a:latin typeface="sohne"/>
              </a:rPr>
              <a:t>()</a:t>
            </a:r>
          </a:p>
          <a:p>
            <a:pPr marL="342900" indent="-342900">
              <a:buAutoNum type="arabicPeriod"/>
            </a:pPr>
            <a:r>
              <a:rPr lang="en-IN" dirty="0">
                <a:solidFill>
                  <a:srgbClr val="292929"/>
                </a:solidFill>
                <a:latin typeface="sohne"/>
              </a:rPr>
              <a:t>Pivot()</a:t>
            </a:r>
          </a:p>
          <a:p>
            <a:pPr marL="342900" indent="-342900">
              <a:buAutoNum type="arabicPeriod"/>
            </a:pPr>
            <a:r>
              <a:rPr lang="en-IN" dirty="0">
                <a:solidFill>
                  <a:srgbClr val="292929"/>
                </a:solidFill>
                <a:latin typeface="sohne"/>
              </a:rPr>
              <a:t>Max()</a:t>
            </a:r>
          </a:p>
          <a:p>
            <a:pPr marL="342900" indent="-342900">
              <a:buAutoNum type="arabicPeriod"/>
            </a:pPr>
            <a:r>
              <a:rPr lang="en-IN" dirty="0">
                <a:solidFill>
                  <a:srgbClr val="292929"/>
                </a:solidFill>
                <a:latin typeface="sohne"/>
              </a:rPr>
              <a:t>Sum()</a:t>
            </a:r>
          </a:p>
          <a:p>
            <a:pPr marL="342900" indent="-342900">
              <a:buAutoNum type="arabicPeriod"/>
            </a:pPr>
            <a:r>
              <a:rPr lang="en-IN" dirty="0" err="1">
                <a:solidFill>
                  <a:srgbClr val="292929"/>
                </a:solidFill>
                <a:latin typeface="sohne"/>
              </a:rPr>
              <a:t>ignore_index</a:t>
            </a:r>
            <a:r>
              <a:rPr lang="en-IN" dirty="0">
                <a:solidFill>
                  <a:srgbClr val="292929"/>
                </a:solidFill>
                <a:latin typeface="sohne"/>
              </a:rPr>
              <a:t>()</a:t>
            </a:r>
          </a:p>
          <a:p>
            <a:pPr marL="342900" indent="-342900">
              <a:buAutoNum type="arabicPeriod"/>
            </a:pPr>
            <a:r>
              <a:rPr lang="en-IN" dirty="0" err="1">
                <a:solidFill>
                  <a:srgbClr val="292929"/>
                </a:solidFill>
                <a:latin typeface="sohne"/>
              </a:rPr>
              <a:t>Sort_values</a:t>
            </a:r>
            <a:r>
              <a:rPr lang="en-IN" dirty="0">
                <a:solidFill>
                  <a:srgbClr val="292929"/>
                </a:solidFill>
                <a:latin typeface="sohne"/>
              </a:rPr>
              <a:t>()</a:t>
            </a:r>
          </a:p>
          <a:p>
            <a:pPr marL="342900" indent="-342900">
              <a:buAutoNum type="arabicPeriod"/>
            </a:pPr>
            <a:r>
              <a:rPr lang="en-IN" dirty="0" err="1">
                <a:solidFill>
                  <a:srgbClr val="292929"/>
                </a:solidFill>
                <a:latin typeface="sohne"/>
              </a:rPr>
              <a:t>Reset_index</a:t>
            </a:r>
            <a:r>
              <a:rPr lang="en-IN" dirty="0">
                <a:solidFill>
                  <a:srgbClr val="292929"/>
                </a:solidFill>
                <a:latin typeface="sohne"/>
              </a:rPr>
              <a:t>() </a:t>
            </a:r>
          </a:p>
          <a:p>
            <a:pPr marL="342900" indent="-342900">
              <a:buAutoNum type="arabicPeriod"/>
            </a:pPr>
            <a:r>
              <a:rPr lang="en-IN" dirty="0" err="1">
                <a:solidFill>
                  <a:srgbClr val="292929"/>
                </a:solidFill>
                <a:latin typeface="sohne"/>
              </a:rPr>
              <a:t>Pivot_table</a:t>
            </a:r>
            <a:r>
              <a:rPr lang="en-IN" dirty="0">
                <a:solidFill>
                  <a:srgbClr val="292929"/>
                </a:solidFill>
                <a:latin typeface="sohne"/>
              </a:rPr>
              <a:t>()</a:t>
            </a:r>
          </a:p>
          <a:p>
            <a:pPr marL="342900" indent="-342900">
              <a:buAutoNum type="arabicPeriod"/>
            </a:pPr>
            <a:endParaRPr lang="en-IN" b="1" dirty="0">
              <a:solidFill>
                <a:srgbClr val="292929"/>
              </a:solidFill>
              <a:latin typeface="sohne"/>
            </a:endParaRPr>
          </a:p>
          <a:p>
            <a:r>
              <a:rPr lang="en-IN" b="1" dirty="0">
                <a:solidFill>
                  <a:srgbClr val="0070C0"/>
                </a:solidFill>
                <a:latin typeface="sohne"/>
              </a:rPr>
              <a:t>Concepts to be covered in Matplotlib:</a:t>
            </a:r>
          </a:p>
          <a:p>
            <a:pPr marL="342900" indent="-342900">
              <a:buAutoNum type="arabicPeriod"/>
            </a:pPr>
            <a:r>
              <a:rPr lang="en-IN" dirty="0">
                <a:solidFill>
                  <a:srgbClr val="292929"/>
                </a:solidFill>
                <a:latin typeface="sohne"/>
              </a:rPr>
              <a:t>Bar plot</a:t>
            </a:r>
          </a:p>
          <a:p>
            <a:pPr marL="342900" indent="-342900">
              <a:buAutoNum type="arabicPeriod"/>
            </a:pPr>
            <a:r>
              <a:rPr lang="en-IN" dirty="0">
                <a:solidFill>
                  <a:srgbClr val="292929"/>
                </a:solidFill>
                <a:latin typeface="sohne"/>
              </a:rPr>
              <a:t>Pie Plot</a:t>
            </a:r>
          </a:p>
          <a:p>
            <a:pPr marL="342900" indent="-342900">
              <a:buAutoNum type="arabicPeriod"/>
            </a:pPr>
            <a:endParaRPr lang="en-IN" b="1" dirty="0">
              <a:solidFill>
                <a:srgbClr val="292929"/>
              </a:solidFill>
              <a:latin typeface="sohne"/>
            </a:endParaRPr>
          </a:p>
          <a:p>
            <a:r>
              <a:rPr lang="en-IN" b="1" dirty="0">
                <a:solidFill>
                  <a:srgbClr val="0070C0"/>
                </a:solidFill>
                <a:latin typeface="sohne"/>
              </a:rPr>
              <a:t>Concepts to be covered in </a:t>
            </a:r>
            <a:r>
              <a:rPr lang="en-IN" b="1" dirty="0" err="1">
                <a:solidFill>
                  <a:srgbClr val="0070C0"/>
                </a:solidFill>
                <a:latin typeface="sohne"/>
              </a:rPr>
              <a:t>Plotly</a:t>
            </a:r>
            <a:r>
              <a:rPr lang="en-IN" b="1" dirty="0">
                <a:solidFill>
                  <a:srgbClr val="0070C0"/>
                </a:solidFill>
                <a:latin typeface="sohne"/>
              </a:rPr>
              <a:t>:</a:t>
            </a:r>
          </a:p>
          <a:p>
            <a:pPr marL="342900" indent="-342900">
              <a:buAutoNum type="arabicPeriod"/>
            </a:pPr>
            <a:r>
              <a:rPr lang="en-IN" dirty="0">
                <a:solidFill>
                  <a:srgbClr val="292929"/>
                </a:solidFill>
                <a:latin typeface="sohne"/>
              </a:rPr>
              <a:t>Bar plot</a:t>
            </a:r>
          </a:p>
          <a:p>
            <a:pPr marL="342900" indent="-342900">
              <a:buAutoNum type="arabicPeriod"/>
            </a:pPr>
            <a:r>
              <a:rPr lang="en-IN" dirty="0">
                <a:solidFill>
                  <a:srgbClr val="292929"/>
                </a:solidFill>
                <a:latin typeface="sohne"/>
              </a:rPr>
              <a:t>Pie Plot</a:t>
            </a:r>
          </a:p>
          <a:p>
            <a:pPr marL="342900" indent="-342900">
              <a:buAutoNum type="arabicPeriod"/>
            </a:pPr>
            <a:r>
              <a:rPr lang="en-IN" dirty="0">
                <a:solidFill>
                  <a:srgbClr val="292929"/>
                </a:solidFill>
                <a:latin typeface="sohne"/>
              </a:rPr>
              <a:t>Heatmap</a:t>
            </a:r>
          </a:p>
          <a:p>
            <a:endParaRPr lang="en-IN" b="1" dirty="0">
              <a:solidFill>
                <a:srgbClr val="292929"/>
              </a:solidFill>
              <a:latin typeface="sohne"/>
            </a:endParaRPr>
          </a:p>
          <a:p>
            <a:endParaRPr lang="en-IN" dirty="0"/>
          </a:p>
        </p:txBody>
      </p:sp>
    </p:spTree>
    <p:extLst>
      <p:ext uri="{BB962C8B-B14F-4D97-AF65-F5344CB8AC3E}">
        <p14:creationId xmlns:p14="http://schemas.microsoft.com/office/powerpoint/2010/main" val="4197669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F0EE89-6767-7BE8-9320-DCB979073AE5}"/>
              </a:ext>
            </a:extLst>
          </p:cNvPr>
          <p:cNvSpPr txBox="1"/>
          <p:nvPr/>
        </p:nvSpPr>
        <p:spPr>
          <a:xfrm>
            <a:off x="264160" y="203201"/>
            <a:ext cx="8879840" cy="6740307"/>
          </a:xfrm>
          <a:prstGeom prst="rect">
            <a:avLst/>
          </a:prstGeom>
          <a:noFill/>
        </p:spPr>
        <p:txBody>
          <a:bodyPr wrap="square">
            <a:spAutoFit/>
          </a:bodyPr>
          <a:lstStyle/>
          <a:p>
            <a:r>
              <a:rPr lang="en-IN" b="1" dirty="0">
                <a:solidFill>
                  <a:srgbClr val="0070C0"/>
                </a:solidFill>
                <a:latin typeface="sohne"/>
              </a:rPr>
              <a:t>Concepts to be covered in </a:t>
            </a:r>
            <a:r>
              <a:rPr lang="en-IN" b="1" dirty="0" err="1">
                <a:solidFill>
                  <a:srgbClr val="0070C0"/>
                </a:solidFill>
                <a:latin typeface="sohne"/>
              </a:rPr>
              <a:t>Streamlit</a:t>
            </a:r>
            <a:r>
              <a:rPr lang="en-IN" b="1" dirty="0">
                <a:solidFill>
                  <a:srgbClr val="0070C0"/>
                </a:solidFill>
                <a:latin typeface="sohne"/>
              </a:rPr>
              <a:t>:</a:t>
            </a:r>
          </a:p>
          <a:p>
            <a:pPr marL="342900" indent="-342900">
              <a:buAutoNum type="arabicPeriod"/>
            </a:pPr>
            <a:r>
              <a:rPr lang="en-IN" dirty="0" err="1">
                <a:solidFill>
                  <a:srgbClr val="292929"/>
                </a:solidFill>
                <a:latin typeface="sohne"/>
              </a:rPr>
              <a:t>sidebar.title</a:t>
            </a:r>
            <a:r>
              <a:rPr lang="en-IN" dirty="0">
                <a:solidFill>
                  <a:srgbClr val="292929"/>
                </a:solidFill>
                <a:latin typeface="sohne"/>
              </a:rPr>
              <a:t>()</a:t>
            </a:r>
          </a:p>
          <a:p>
            <a:pPr marL="342900" indent="-342900">
              <a:buAutoNum type="arabicPeriod"/>
            </a:pPr>
            <a:r>
              <a:rPr lang="en-IN" dirty="0" err="1">
                <a:solidFill>
                  <a:srgbClr val="292929"/>
                </a:solidFill>
                <a:latin typeface="sohne"/>
              </a:rPr>
              <a:t>sidebar.selectbox</a:t>
            </a:r>
            <a:r>
              <a:rPr lang="en-IN" dirty="0">
                <a:solidFill>
                  <a:srgbClr val="292929"/>
                </a:solidFill>
                <a:latin typeface="sohne"/>
              </a:rPr>
              <a:t>()</a:t>
            </a:r>
          </a:p>
          <a:p>
            <a:pPr marL="342900" indent="-342900">
              <a:buAutoNum type="arabicPeriod"/>
            </a:pPr>
            <a:r>
              <a:rPr lang="en-IN" dirty="0" err="1">
                <a:solidFill>
                  <a:srgbClr val="292929"/>
                </a:solidFill>
                <a:latin typeface="sohne"/>
              </a:rPr>
              <a:t>Sidebar.button</a:t>
            </a:r>
            <a:r>
              <a:rPr lang="en-IN" dirty="0">
                <a:solidFill>
                  <a:srgbClr val="292929"/>
                </a:solidFill>
                <a:latin typeface="sohne"/>
              </a:rPr>
              <a:t>()</a:t>
            </a:r>
          </a:p>
          <a:p>
            <a:pPr marL="342900" indent="-342900">
              <a:buAutoNum type="arabicPeriod"/>
            </a:pPr>
            <a:r>
              <a:rPr lang="en-IN" dirty="0">
                <a:solidFill>
                  <a:srgbClr val="292929"/>
                </a:solidFill>
                <a:latin typeface="sohne"/>
              </a:rPr>
              <a:t>Title()</a:t>
            </a:r>
          </a:p>
          <a:p>
            <a:pPr marL="342900" indent="-342900">
              <a:buAutoNum type="arabicPeriod"/>
            </a:pPr>
            <a:r>
              <a:rPr lang="en-IN" dirty="0" err="1">
                <a:solidFill>
                  <a:srgbClr val="292929"/>
                </a:solidFill>
                <a:latin typeface="sohne"/>
              </a:rPr>
              <a:t>Pyplot</a:t>
            </a:r>
            <a:r>
              <a:rPr lang="en-IN" dirty="0">
                <a:solidFill>
                  <a:srgbClr val="292929"/>
                </a:solidFill>
                <a:latin typeface="sohne"/>
              </a:rPr>
              <a:t>()</a:t>
            </a:r>
          </a:p>
          <a:p>
            <a:pPr marL="342900" indent="-342900">
              <a:buAutoNum type="arabicPeriod"/>
            </a:pPr>
            <a:r>
              <a:rPr lang="en-IN" dirty="0" err="1">
                <a:solidFill>
                  <a:srgbClr val="292929"/>
                </a:solidFill>
                <a:latin typeface="sohne"/>
              </a:rPr>
              <a:t>Bar_chart</a:t>
            </a:r>
            <a:r>
              <a:rPr lang="en-IN" dirty="0">
                <a:solidFill>
                  <a:srgbClr val="292929"/>
                </a:solidFill>
                <a:latin typeface="sohne"/>
              </a:rPr>
              <a:t>()</a:t>
            </a:r>
          </a:p>
          <a:p>
            <a:pPr marL="342900" indent="-342900">
              <a:buAutoNum type="arabicPeriod"/>
            </a:pPr>
            <a:r>
              <a:rPr lang="en-IN" dirty="0">
                <a:solidFill>
                  <a:srgbClr val="292929"/>
                </a:solidFill>
                <a:latin typeface="sohne"/>
              </a:rPr>
              <a:t>Write()</a:t>
            </a:r>
          </a:p>
          <a:p>
            <a:pPr marL="342900" indent="-342900">
              <a:buAutoNum type="arabicPeriod"/>
            </a:pPr>
            <a:r>
              <a:rPr lang="en-IN" dirty="0" err="1">
                <a:solidFill>
                  <a:srgbClr val="292929"/>
                </a:solidFill>
                <a:latin typeface="sohne"/>
              </a:rPr>
              <a:t>Plotly_chart</a:t>
            </a:r>
            <a:r>
              <a:rPr lang="en-IN" dirty="0">
                <a:solidFill>
                  <a:srgbClr val="292929"/>
                </a:solidFill>
                <a:latin typeface="sohne"/>
              </a:rPr>
              <a:t>()</a:t>
            </a:r>
          </a:p>
          <a:p>
            <a:pPr marL="342900" indent="-342900">
              <a:buAutoNum type="arabicPeriod"/>
            </a:pPr>
            <a:endParaRPr lang="en-IN" dirty="0">
              <a:solidFill>
                <a:srgbClr val="292929"/>
              </a:solidFill>
              <a:latin typeface="sohne"/>
            </a:endParaRPr>
          </a:p>
          <a:p>
            <a:r>
              <a:rPr lang="en-IN" b="1" dirty="0">
                <a:solidFill>
                  <a:srgbClr val="0070C0"/>
                </a:solidFill>
                <a:latin typeface="sohne"/>
              </a:rPr>
              <a:t>Concepts to be covered in Git:</a:t>
            </a:r>
          </a:p>
          <a:p>
            <a:r>
              <a:rPr lang="en-IN" dirty="0">
                <a:solidFill>
                  <a:srgbClr val="292929"/>
                </a:solidFill>
                <a:latin typeface="sohne"/>
              </a:rPr>
              <a:t>1.git </a:t>
            </a:r>
            <a:r>
              <a:rPr lang="en-IN" dirty="0" err="1">
                <a:solidFill>
                  <a:srgbClr val="292929"/>
                </a:solidFill>
                <a:latin typeface="sohne"/>
              </a:rPr>
              <a:t>init</a:t>
            </a:r>
            <a:endParaRPr lang="en-IN" dirty="0">
              <a:solidFill>
                <a:srgbClr val="292929"/>
              </a:solidFill>
              <a:latin typeface="sohne"/>
            </a:endParaRPr>
          </a:p>
          <a:p>
            <a:r>
              <a:rPr lang="en-IN" dirty="0">
                <a:solidFill>
                  <a:srgbClr val="292929"/>
                </a:solidFill>
                <a:latin typeface="sohne"/>
              </a:rPr>
              <a:t>2.git status</a:t>
            </a:r>
          </a:p>
          <a:p>
            <a:r>
              <a:rPr lang="en-IN" dirty="0">
                <a:solidFill>
                  <a:srgbClr val="292929"/>
                </a:solidFill>
                <a:latin typeface="sohne"/>
              </a:rPr>
              <a:t>3.git add</a:t>
            </a:r>
          </a:p>
          <a:p>
            <a:r>
              <a:rPr lang="en-IN" dirty="0">
                <a:solidFill>
                  <a:srgbClr val="292929"/>
                </a:solidFill>
                <a:latin typeface="sohne"/>
              </a:rPr>
              <a:t>4..gitignore</a:t>
            </a:r>
          </a:p>
          <a:p>
            <a:r>
              <a:rPr lang="en-IN" dirty="0">
                <a:solidFill>
                  <a:srgbClr val="292929"/>
                </a:solidFill>
                <a:latin typeface="sohne"/>
              </a:rPr>
              <a:t>5.git log/--</a:t>
            </a:r>
            <a:r>
              <a:rPr lang="en-IN" dirty="0" err="1">
                <a:solidFill>
                  <a:srgbClr val="292929"/>
                </a:solidFill>
                <a:latin typeface="sohne"/>
              </a:rPr>
              <a:t>oneline</a:t>
            </a:r>
            <a:r>
              <a:rPr lang="en-IN" dirty="0">
                <a:solidFill>
                  <a:srgbClr val="292929"/>
                </a:solidFill>
                <a:latin typeface="sohne"/>
              </a:rPr>
              <a:t>/--stat/--p</a:t>
            </a:r>
          </a:p>
          <a:p>
            <a:r>
              <a:rPr lang="en-IN" dirty="0">
                <a:solidFill>
                  <a:srgbClr val="292929"/>
                </a:solidFill>
                <a:latin typeface="sohne"/>
              </a:rPr>
              <a:t>6. git show commit-</a:t>
            </a:r>
            <a:r>
              <a:rPr lang="en-IN" dirty="0" err="1">
                <a:solidFill>
                  <a:srgbClr val="292929"/>
                </a:solidFill>
                <a:latin typeface="sohne"/>
              </a:rPr>
              <a:t>num</a:t>
            </a:r>
            <a:endParaRPr lang="en-IN" dirty="0">
              <a:solidFill>
                <a:srgbClr val="292929"/>
              </a:solidFill>
              <a:latin typeface="sohne"/>
            </a:endParaRPr>
          </a:p>
          <a:p>
            <a:r>
              <a:rPr lang="en-IN" dirty="0">
                <a:solidFill>
                  <a:srgbClr val="292929"/>
                </a:solidFill>
                <a:latin typeface="sohne"/>
              </a:rPr>
              <a:t>7. git tag -a </a:t>
            </a:r>
            <a:r>
              <a:rPr lang="en-IN" dirty="0" err="1">
                <a:solidFill>
                  <a:srgbClr val="292929"/>
                </a:solidFill>
                <a:latin typeface="sohne"/>
              </a:rPr>
              <a:t>tag_name</a:t>
            </a:r>
            <a:r>
              <a:rPr lang="en-IN" dirty="0">
                <a:solidFill>
                  <a:srgbClr val="292929"/>
                </a:solidFill>
                <a:latin typeface="sohne"/>
              </a:rPr>
              <a:t>(v1.0.0)</a:t>
            </a:r>
          </a:p>
          <a:p>
            <a:r>
              <a:rPr lang="en-IN" dirty="0">
                <a:solidFill>
                  <a:srgbClr val="292929"/>
                </a:solidFill>
                <a:latin typeface="sohne"/>
              </a:rPr>
              <a:t>8. git tag -d </a:t>
            </a:r>
            <a:r>
              <a:rPr lang="en-IN" dirty="0" err="1">
                <a:solidFill>
                  <a:srgbClr val="292929"/>
                </a:solidFill>
                <a:latin typeface="sohne"/>
              </a:rPr>
              <a:t>tag_name</a:t>
            </a:r>
            <a:endParaRPr lang="en-IN" dirty="0">
              <a:solidFill>
                <a:srgbClr val="292929"/>
              </a:solidFill>
              <a:latin typeface="sohne"/>
            </a:endParaRPr>
          </a:p>
          <a:p>
            <a:r>
              <a:rPr lang="en-IN" dirty="0">
                <a:solidFill>
                  <a:srgbClr val="292929"/>
                </a:solidFill>
                <a:latin typeface="sohne"/>
              </a:rPr>
              <a:t>9. git tag -a </a:t>
            </a:r>
            <a:r>
              <a:rPr lang="en-IN" dirty="0" err="1">
                <a:solidFill>
                  <a:srgbClr val="292929"/>
                </a:solidFill>
                <a:latin typeface="sohne"/>
              </a:rPr>
              <a:t>tag_name</a:t>
            </a:r>
            <a:r>
              <a:rPr lang="en-IN" dirty="0">
                <a:solidFill>
                  <a:srgbClr val="292929"/>
                </a:solidFill>
                <a:latin typeface="sohne"/>
              </a:rPr>
              <a:t>(v1.0.0) commit-</a:t>
            </a:r>
            <a:r>
              <a:rPr lang="en-IN" dirty="0" err="1">
                <a:solidFill>
                  <a:srgbClr val="292929"/>
                </a:solidFill>
                <a:latin typeface="sohne"/>
              </a:rPr>
              <a:t>num</a:t>
            </a:r>
            <a:endParaRPr lang="en-IN" dirty="0">
              <a:solidFill>
                <a:srgbClr val="292929"/>
              </a:solidFill>
              <a:latin typeface="sohne"/>
            </a:endParaRPr>
          </a:p>
          <a:p>
            <a:r>
              <a:rPr lang="en-IN" dirty="0">
                <a:solidFill>
                  <a:srgbClr val="292929"/>
                </a:solidFill>
                <a:latin typeface="sohne"/>
              </a:rPr>
              <a:t>10. git branch</a:t>
            </a:r>
          </a:p>
          <a:p>
            <a:r>
              <a:rPr lang="en-IN" dirty="0">
                <a:solidFill>
                  <a:srgbClr val="292929"/>
                </a:solidFill>
                <a:latin typeface="sohne"/>
              </a:rPr>
              <a:t>    git branch error-fix commit-</a:t>
            </a:r>
            <a:r>
              <a:rPr lang="en-IN" dirty="0" err="1">
                <a:solidFill>
                  <a:srgbClr val="292929"/>
                </a:solidFill>
                <a:latin typeface="sohne"/>
              </a:rPr>
              <a:t>num</a:t>
            </a:r>
            <a:endParaRPr lang="en-IN" dirty="0">
              <a:solidFill>
                <a:srgbClr val="292929"/>
              </a:solidFill>
              <a:latin typeface="sohne"/>
            </a:endParaRPr>
          </a:p>
          <a:p>
            <a:endParaRPr lang="en-IN" dirty="0">
              <a:solidFill>
                <a:srgbClr val="292929"/>
              </a:solidFill>
              <a:latin typeface="sohne"/>
            </a:endParaRPr>
          </a:p>
          <a:p>
            <a:endParaRPr lang="en-IN" dirty="0">
              <a:solidFill>
                <a:srgbClr val="292929"/>
              </a:solidFill>
              <a:latin typeface="sohne"/>
            </a:endParaRPr>
          </a:p>
        </p:txBody>
      </p:sp>
    </p:spTree>
    <p:extLst>
      <p:ext uri="{BB962C8B-B14F-4D97-AF65-F5344CB8AC3E}">
        <p14:creationId xmlns:p14="http://schemas.microsoft.com/office/powerpoint/2010/main" val="2854171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8C3CAA-14A1-34B2-9081-CFBAFD802B45}"/>
              </a:ext>
            </a:extLst>
          </p:cNvPr>
          <p:cNvSpPr txBox="1"/>
          <p:nvPr/>
        </p:nvSpPr>
        <p:spPr>
          <a:xfrm>
            <a:off x="314960" y="406401"/>
            <a:ext cx="8829040" cy="3416320"/>
          </a:xfrm>
          <a:prstGeom prst="rect">
            <a:avLst/>
          </a:prstGeom>
          <a:noFill/>
        </p:spPr>
        <p:txBody>
          <a:bodyPr wrap="square">
            <a:spAutoFit/>
          </a:bodyPr>
          <a:lstStyle/>
          <a:p>
            <a:r>
              <a:rPr lang="en-IN" dirty="0">
                <a:solidFill>
                  <a:srgbClr val="292929"/>
                </a:solidFill>
                <a:latin typeface="sohne"/>
              </a:rPr>
              <a:t>11. git checkout</a:t>
            </a:r>
          </a:p>
          <a:p>
            <a:r>
              <a:rPr lang="en-IN" dirty="0">
                <a:solidFill>
                  <a:srgbClr val="292929"/>
                </a:solidFill>
                <a:latin typeface="sohne"/>
              </a:rPr>
              <a:t>12. git log --</a:t>
            </a:r>
            <a:r>
              <a:rPr lang="en-IN" dirty="0" err="1">
                <a:solidFill>
                  <a:srgbClr val="292929"/>
                </a:solidFill>
                <a:latin typeface="sohne"/>
              </a:rPr>
              <a:t>oneline</a:t>
            </a:r>
            <a:r>
              <a:rPr lang="en-IN" dirty="0">
                <a:solidFill>
                  <a:srgbClr val="292929"/>
                </a:solidFill>
                <a:latin typeface="sohne"/>
              </a:rPr>
              <a:t> --all</a:t>
            </a:r>
          </a:p>
          <a:p>
            <a:r>
              <a:rPr lang="en-IN" dirty="0">
                <a:solidFill>
                  <a:srgbClr val="292929"/>
                </a:solidFill>
                <a:latin typeface="sohne"/>
              </a:rPr>
              <a:t>    git log --</a:t>
            </a:r>
            <a:r>
              <a:rPr lang="en-IN" dirty="0" err="1">
                <a:solidFill>
                  <a:srgbClr val="292929"/>
                </a:solidFill>
                <a:latin typeface="sohne"/>
              </a:rPr>
              <a:t>oneline</a:t>
            </a:r>
            <a:r>
              <a:rPr lang="en-IN" dirty="0">
                <a:solidFill>
                  <a:srgbClr val="292929"/>
                </a:solidFill>
                <a:latin typeface="sohne"/>
              </a:rPr>
              <a:t> --all --graph</a:t>
            </a:r>
          </a:p>
          <a:p>
            <a:r>
              <a:rPr lang="en-IN" dirty="0">
                <a:solidFill>
                  <a:srgbClr val="292929"/>
                </a:solidFill>
                <a:latin typeface="sohne"/>
              </a:rPr>
              <a:t>13. git branch -d name (error if not merged)</a:t>
            </a:r>
          </a:p>
          <a:p>
            <a:r>
              <a:rPr lang="en-IN" dirty="0">
                <a:solidFill>
                  <a:srgbClr val="292929"/>
                </a:solidFill>
                <a:latin typeface="sohne"/>
              </a:rPr>
              <a:t>    git branch -D name</a:t>
            </a:r>
          </a:p>
          <a:p>
            <a:r>
              <a:rPr lang="en-IN" dirty="0">
                <a:solidFill>
                  <a:srgbClr val="292929"/>
                </a:solidFill>
                <a:latin typeface="sohne"/>
              </a:rPr>
              <a:t>14. git merge </a:t>
            </a:r>
            <a:r>
              <a:rPr lang="en-IN" dirty="0" err="1">
                <a:solidFill>
                  <a:srgbClr val="292929"/>
                </a:solidFill>
                <a:latin typeface="sohne"/>
              </a:rPr>
              <a:t>branch_name</a:t>
            </a:r>
            <a:endParaRPr lang="en-IN" dirty="0">
              <a:solidFill>
                <a:srgbClr val="292929"/>
              </a:solidFill>
              <a:latin typeface="sohne"/>
            </a:endParaRPr>
          </a:p>
          <a:p>
            <a:endParaRPr lang="en-IN" dirty="0">
              <a:solidFill>
                <a:srgbClr val="292929"/>
              </a:solidFill>
              <a:latin typeface="sohne"/>
            </a:endParaRPr>
          </a:p>
          <a:p>
            <a:r>
              <a:rPr lang="en-IN" dirty="0">
                <a:solidFill>
                  <a:srgbClr val="292929"/>
                </a:solidFill>
                <a:latin typeface="sohne"/>
              </a:rPr>
              <a:t>15. git remote or -v</a:t>
            </a:r>
          </a:p>
          <a:p>
            <a:r>
              <a:rPr lang="en-IN" dirty="0">
                <a:solidFill>
                  <a:srgbClr val="292929"/>
                </a:solidFill>
                <a:latin typeface="sohne"/>
              </a:rPr>
              <a:t>16. git push</a:t>
            </a:r>
          </a:p>
          <a:p>
            <a:r>
              <a:rPr lang="en-IN" dirty="0">
                <a:solidFill>
                  <a:srgbClr val="292929"/>
                </a:solidFill>
                <a:latin typeface="sohne"/>
              </a:rPr>
              <a:t>17. Git reset</a:t>
            </a:r>
          </a:p>
          <a:p>
            <a:endParaRPr lang="en-IN" dirty="0">
              <a:solidFill>
                <a:srgbClr val="292929"/>
              </a:solidFill>
              <a:latin typeface="sohne"/>
            </a:endParaRPr>
          </a:p>
          <a:p>
            <a:endParaRPr lang="en-IN" dirty="0">
              <a:solidFill>
                <a:srgbClr val="292929"/>
              </a:solidFill>
              <a:latin typeface="sohne"/>
            </a:endParaRPr>
          </a:p>
        </p:txBody>
      </p:sp>
      <p:pic>
        <p:nvPicPr>
          <p:cNvPr id="5" name="Picture 4">
            <a:extLst>
              <a:ext uri="{FF2B5EF4-FFF2-40B4-BE49-F238E27FC236}">
                <a16:creationId xmlns:a16="http://schemas.microsoft.com/office/drawing/2014/main" id="{76C8251E-1471-5FB0-F733-D5CBE131F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0841" y="0"/>
            <a:ext cx="8109358" cy="6858000"/>
          </a:xfrm>
          <a:prstGeom prst="rect">
            <a:avLst/>
          </a:prstGeom>
        </p:spPr>
      </p:pic>
    </p:spTree>
    <p:extLst>
      <p:ext uri="{BB962C8B-B14F-4D97-AF65-F5344CB8AC3E}">
        <p14:creationId xmlns:p14="http://schemas.microsoft.com/office/powerpoint/2010/main" val="3157746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637</Words>
  <Application>Microsoft Office PowerPoint</Application>
  <PresentationFormat>Widescreen</PresentationFormat>
  <Paragraphs>89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Helvetica Neue</vt:lpstr>
      <vt:lpstr>sohne</vt:lpstr>
      <vt:lpstr>source-serif-pro</vt:lpstr>
      <vt:lpstr>Office Theme</vt:lpstr>
      <vt:lpstr>                           Project Title: Interactive Data Visualization with Streamlit: A Pandas and Matplotlib/Plotly Approach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Title: Interactive Data Visualization with Streamlit: A Pandas and Matplotlib/Plotly Approach </dc:title>
  <dc:creator>Rajan Kumar Seth</dc:creator>
  <cp:lastModifiedBy>Rajan Kumar Seth</cp:lastModifiedBy>
  <cp:revision>3</cp:revision>
  <dcterms:created xsi:type="dcterms:W3CDTF">2023-03-14T02:46:45Z</dcterms:created>
  <dcterms:modified xsi:type="dcterms:W3CDTF">2023-03-16T06:54:45Z</dcterms:modified>
</cp:coreProperties>
</file>