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as a tool to transform technology with multiple domain possibility that transform world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Environment. The context . Must be defined with the actions and the time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videogames are great environments?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purpose learning . Behind videogames there are systems that are capable of learning how to adapt in the real world 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how to design an environment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Learner . Decision maker.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the agent is to learn a policy (control strategy) that maximizes the expected return ( cumulative, discounted reward)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agent uses knowledge of state transitions, of the form (st, at, st+1, rt+1) in order to learn and improve its policy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Learner . Decision maker.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the agent is to learn a policy (control strategy) that maximizes the expected return ( cumulative, discounted reward)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agent uses knowledge of state transitions, of the form (st, at, st+1, rt+1) in order to learn and improve its policy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of reinforce learning,sufficient to determine behaviour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 defines behaviour, the way of behaving at a given time.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RL is to find an optimal policy which achieves the maximum expected return from all states . maximize the reward.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get into how the feedback works for learning the policy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 described key formalism used in RL.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about the environment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of the environments.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Videogame are good RL learning environments that are goal-reward directed environments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classic control to complex videogames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Input and Architecture Output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Input and Architecture Output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: click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learning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based on tagged data .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 knowledge external supervisor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how the data works and tag new coming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CLASSIFY, PREDICT with LINEAR REGRESSION, NAIVE BAYES,RANDOM FOREST or SUPPORT VECTOR MACHINES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as a tool to transform technology with multiple domain possibility that transform world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 described key formalism used in RL.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optimal policy must be inferred by trial-and-error interaction with the environment.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learning signal the agent receives is the reward.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 must deal with long-range time dependencies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consequences of an action only materialize after many transitions of the environment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to learn that there are different rewards in different times with different consecuences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should the agent try out (percieved) non-optimal actions in order to explore the environment (and potentially improve the model)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when should it explot the optimal action in order to make useful progress 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Learner . Decision maker.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the agent is to learn a policy (control strategy) that maximizes the expected return ( cumulative, discounted reward)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agent uses knowledge of state transitions, of the form (st, at, st+1, rt+1) in order to learn and improve its policy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Alphago zero. Two Networks: policy and value net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learning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based on tagged data .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 knowledge external supervisor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how the data works and tag new coming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CLASSIFY, PREDICT with LINEAR REGRESSION, NAIVE BAYES,RANDOM FOREST or SUPPORT VECTOR MACHINES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unsupervised learning we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with not tagged data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find patterns in data. Finding structures hidden in collections of unlabeled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CLASSIFY, DISCOVER.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KMEANS , NEURAL NETWORKS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unsupervised learning we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with not tagged data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find patterns in data. Finding structures hidden in collections of unlabeled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CLASSIFY, DISCOVER.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KMEANS , NEURAL NETWORKS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Learning based on giving a goal –goaloriented learning- . Systems that are capable of LEARNING how to adapt in the real world 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: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systems that are capable of LEARNING How to adapt in real world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from experience and with interaction with the environment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RL is to find an optimal policy which achieves the maximum expected return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Goal-oriented learning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the differences between the three types of machine learning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Learning based on giving a goal . Systems that are capable of LEARNING how to adapt in the real world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Perception-action-learning-loop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Defined environment in wich we identify a set of states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The agent recieves state St from the environment and uses its policy to choose an action 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Once the action is executed the environment transitions a step, providing st+1 (next step) and feedback in a form of reward.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11560" y="627534"/>
            <a:ext cx="216024" cy="3888432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11560" y="4299942"/>
            <a:ext cx="2952328" cy="216024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67544" y="2139702"/>
            <a:ext cx="8136904" cy="792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" sz="2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TALLER VIDEOJUEGOS</a:t>
            </a:r>
            <a:endParaRPr sz="28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" sz="28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Reinforcement Learning </a:t>
            </a: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563888" y="4299942"/>
            <a:ext cx="2952328" cy="21602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witter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3651870"/>
            <a:ext cx="526668" cy="438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in.png"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3651870"/>
            <a:ext cx="412352" cy="37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79512" y="3291830"/>
            <a:ext cx="5580112" cy="43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5200">
              <a:solidFill>
                <a:srgbClr val="D9D9D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Gema Parreño Piqueras</a:t>
            </a:r>
            <a:br>
              <a:rPr b="0" i="0" lang="en" sz="2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707904" y="3291830"/>
            <a:ext cx="3888432" cy="43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@SoyGema</a:t>
            </a:r>
            <a:br>
              <a:rPr b="0" i="0" lang="en" sz="2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-github-512.png"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200" y="3651870"/>
            <a:ext cx="504056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652120" y="3291830"/>
            <a:ext cx="3888432" cy="43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SoyGema</a:t>
            </a:r>
            <a:br>
              <a:rPr b="0" i="0" lang="en" sz="2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191672" y="4299942"/>
            <a:ext cx="2952328" cy="216024"/>
          </a:xfrm>
          <a:prstGeom prst="rect">
            <a:avLst/>
          </a:prstGeom>
          <a:solidFill>
            <a:srgbClr val="3B3B3B"/>
          </a:solidFill>
          <a:ln cap="flat" cmpd="sng" w="254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9601" y="411500"/>
            <a:ext cx="3952800" cy="2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endParaRPr b="0" i="0" sz="2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laying_space_invaders.gif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771550"/>
            <a:ext cx="2699792" cy="354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game atari.jpg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1131590"/>
            <a:ext cx="4392488" cy="29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11560" y="627534"/>
            <a:ext cx="216000" cy="129600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27584" y="411510"/>
            <a:ext cx="590700" cy="20580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11560" y="411510"/>
            <a:ext cx="216000" cy="21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58825" y="2815625"/>
            <a:ext cx="7470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0" i="0" lang="en" sz="8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Agent</a:t>
            </a:r>
            <a:endParaRPr sz="8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INCLUDES :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 FUNCTION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051720" y="2355726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0" i="0" lang="en" sz="8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Agent</a:t>
            </a:r>
            <a:endParaRPr b="0" i="0" sz="8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>
            <p:ph type="ctrTitle"/>
          </p:nvPr>
        </p:nvSpPr>
        <p:spPr>
          <a:xfrm>
            <a:off x="2051720" y="2355726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0" i="0" lang="en" sz="8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States / Actions </a:t>
            </a:r>
            <a:endParaRPr/>
          </a:p>
        </p:txBody>
      </p:sp>
      <p:pic>
        <p:nvPicPr>
          <p:cNvPr descr="Reinforced_Learning.gif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35" y="0"/>
            <a:ext cx="70321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11560" y="627534"/>
            <a:ext cx="216024" cy="3888432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11560" y="4299942"/>
            <a:ext cx="2952328" cy="216024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563888" y="4299942"/>
            <a:ext cx="2952328" cy="21602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>
            <p:ph type="ctrTitle"/>
          </p:nvPr>
        </p:nvSpPr>
        <p:spPr>
          <a:xfrm>
            <a:off x="1403648" y="2211710"/>
            <a:ext cx="624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urier New"/>
              <a:buNone/>
            </a:pPr>
            <a:r>
              <a:rPr b="0" i="0" lang="en" sz="48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b="1" i="0" lang="en" sz="48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ATARI</a:t>
            </a:r>
            <a:r>
              <a:rPr b="0" i="0" lang="en" sz="48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Environment description</a:t>
            </a:r>
            <a:endParaRPr/>
          </a:p>
        </p:txBody>
      </p:sp>
      <p:pic>
        <p:nvPicPr>
          <p:cNvPr descr="PongDeterministic.gif"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411510"/>
            <a:ext cx="2952328" cy="387493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419872" y="2211710"/>
            <a:ext cx="5400600" cy="2931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0" i="0" lang="en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2600</a:t>
            </a:r>
            <a:b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Policy Architecture 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07504" y="483518"/>
            <a:ext cx="8856984" cy="46599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ourier New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ourier New"/>
              <a:buNone/>
            </a:pPr>
            <a:r>
              <a:rPr b="1" i="0" lang="en" sz="6600" u="none" cap="none" strike="noStrike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SPATIAL/ NON SPATIAL </a:t>
            </a:r>
            <a:r>
              <a:rPr b="0" i="0" lang="en" sz="6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  <a:b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Policy Architecture 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79512" y="843558"/>
            <a:ext cx="8856984" cy="46599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ourier New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ourier New"/>
              <a:buNone/>
            </a:pPr>
            <a:r>
              <a:rPr b="1" i="0" lang="en" sz="6600" u="none" cap="none" strike="noStrike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SPATIAL/ NON SPATIAL </a:t>
            </a:r>
            <a:r>
              <a:rPr b="0" i="0" lang="en" sz="6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ACTION POLICY </a:t>
            </a:r>
            <a:b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0"/>
            <a:ext cx="6885384" cy="516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pervised_learning.gif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-164554"/>
            <a:ext cx="5112568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ctrTitle"/>
          </p:nvPr>
        </p:nvSpPr>
        <p:spPr>
          <a:xfrm>
            <a:off x="5292080" y="4491600"/>
            <a:ext cx="40680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Supervised Learning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11560" y="627534"/>
            <a:ext cx="216024" cy="3888432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-1" y="411510"/>
            <a:ext cx="590843" cy="216024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580112" y="4299942"/>
            <a:ext cx="3563888" cy="21602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11560" y="411510"/>
            <a:ext cx="216000" cy="21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11560" y="627534"/>
            <a:ext cx="216000" cy="388830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11560" y="4299942"/>
            <a:ext cx="2952300" cy="21600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249474" y="1635273"/>
            <a:ext cx="70101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1" i="0" lang="en" sz="4800" u="none" cap="none" strike="noStrike">
                <a:solidFill>
                  <a:srgbClr val="D9D9D9"/>
                </a:solidFill>
              </a:rPr>
            </a:br>
            <a:r>
              <a:rPr b="1" lang="en" sz="24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The goal of RL is to find a policy π such that V π (s) is maximized </a:t>
            </a:r>
            <a:r>
              <a:rPr lang="en" sz="4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8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ourier New"/>
              <a:buNone/>
            </a:pPr>
            <a:r>
              <a:rPr b="0" i="0" lang="en" sz="28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563888" y="4299942"/>
            <a:ext cx="2952300" cy="216000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191672" y="4299942"/>
            <a:ext cx="2952300" cy="216000"/>
          </a:xfrm>
          <a:prstGeom prst="rect">
            <a:avLst/>
          </a:prstGeom>
          <a:solidFill>
            <a:srgbClr val="3B3B3B"/>
          </a:solidFill>
          <a:ln cap="flat" cmpd="sng" w="254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11560" y="627534"/>
            <a:ext cx="216024" cy="3888432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11560" y="4299942"/>
            <a:ext cx="2952328" cy="216024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563888" y="4299942"/>
            <a:ext cx="2952328" cy="21602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type="ctrTitle"/>
          </p:nvPr>
        </p:nvSpPr>
        <p:spPr>
          <a:xfrm>
            <a:off x="899592" y="3795886"/>
            <a:ext cx="624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0" i="0" lang="en" sz="6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Challenges</a:t>
            </a:r>
            <a:endParaRPr b="0" i="0" sz="6000" u="none" cap="none" strike="noStrike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>
            <p:ph type="ctrTitle"/>
          </p:nvPr>
        </p:nvSpPr>
        <p:spPr>
          <a:xfrm>
            <a:off x="1447050" y="2965100"/>
            <a:ext cx="624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TRIAL 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>
            <p:ph type="ctrTitle"/>
          </p:nvPr>
        </p:nvSpPr>
        <p:spPr>
          <a:xfrm>
            <a:off x="1447050" y="3414650"/>
            <a:ext cx="624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CREDIT</a:t>
            </a:r>
            <a:b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  <a:b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PROBLEM</a:t>
            </a:r>
            <a:endParaRPr b="1" i="0" sz="6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>
            <p:ph type="ctrTitle"/>
          </p:nvPr>
        </p:nvSpPr>
        <p:spPr>
          <a:xfrm>
            <a:off x="1447050" y="3414650"/>
            <a:ext cx="624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EXPLORATION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1" i="0" lang="en" sz="60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EXPLOTATION </a:t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11560" y="627534"/>
            <a:ext cx="216000" cy="129600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827584" y="411510"/>
            <a:ext cx="590700" cy="20580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11560" y="411510"/>
            <a:ext cx="216000" cy="21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954025" y="2815625"/>
            <a:ext cx="7470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0" i="0" lang="en" sz="8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Agent</a:t>
            </a:r>
            <a:endParaRPr sz="8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INCLUDES :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 FUNCTION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ourier New"/>
              <a:buNone/>
            </a:pP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611560" y="411510"/>
            <a:ext cx="216000" cy="21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11560" y="627534"/>
            <a:ext cx="216000" cy="388830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611560" y="4299942"/>
            <a:ext cx="2952300" cy="21600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563888" y="4299942"/>
            <a:ext cx="2952300" cy="216000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witter.png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3651870"/>
            <a:ext cx="525825" cy="43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1331640" y="3291830"/>
            <a:ext cx="388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@SoyGema</a:t>
            </a:r>
            <a:br>
              <a:rPr b="0" i="0" lang="en" sz="2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-github-512.png" id="340" name="Shape 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3651870"/>
            <a:ext cx="503250" cy="5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4211960" y="3291830"/>
            <a:ext cx="388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SoyGema</a:t>
            </a:r>
            <a:br>
              <a:rPr b="0" i="0" lang="en" sz="2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191672" y="4299942"/>
            <a:ext cx="2952300" cy="216000"/>
          </a:xfrm>
          <a:prstGeom prst="rect">
            <a:avLst/>
          </a:prstGeom>
          <a:solidFill>
            <a:srgbClr val="3B3B3B"/>
          </a:solidFill>
          <a:ln cap="flat" cmpd="sng" w="254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Shape 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9601" y="411500"/>
            <a:ext cx="3952800" cy="2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ctrTitle"/>
          </p:nvPr>
        </p:nvSpPr>
        <p:spPr>
          <a:xfrm>
            <a:off x="1399375" y="2909325"/>
            <a:ext cx="681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1" lang="en" sz="6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Let´s code!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0" y="1995686"/>
            <a:ext cx="8640960" cy="34049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urier New"/>
              <a:buNone/>
            </a:pPr>
            <a: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b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8000" u="none" cap="none" strike="noStrike">
                <a:solidFill>
                  <a:srgbClr val="BCBCBC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known</a:t>
            </a:r>
            <a:b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b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Unsupervised Learning</a:t>
            </a:r>
            <a:endParaRPr/>
          </a:p>
        </p:txBody>
      </p:sp>
      <p:pic>
        <p:nvPicPr>
          <p:cNvPr descr="Unsupervised_learning.gif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971600" y="627534"/>
            <a:ext cx="216024" cy="4032448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" y="411510"/>
            <a:ext cx="950882" cy="216024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164288" y="4299942"/>
            <a:ext cx="1979712" cy="21602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97160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652120" y="4587974"/>
            <a:ext cx="3491880" cy="5555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Unsupervised Learning</a:t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type="ctrTitle"/>
          </p:nvPr>
        </p:nvSpPr>
        <p:spPr>
          <a:xfrm>
            <a:off x="323528" y="2211710"/>
            <a:ext cx="8640960" cy="34049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urier New"/>
              <a:buNone/>
            </a:pPr>
            <a: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  <a:b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8000" u="none" cap="none" strike="noStrike">
                <a:solidFill>
                  <a:srgbClr val="BCBCBC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b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8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b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27584" y="411510"/>
            <a:ext cx="590843" cy="20591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Reinforce Learning</a:t>
            </a:r>
            <a:endParaRPr/>
          </a:p>
        </p:txBody>
      </p:sp>
      <p:pic>
        <p:nvPicPr>
          <p:cNvPr descr="Reinforced_learning_paradigma.gif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971600" y="627534"/>
            <a:ext cx="216024" cy="4032448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" y="411510"/>
            <a:ext cx="950882" cy="216024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7164288" y="4299942"/>
            <a:ext cx="1979712" cy="21602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97160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type="ctrTitle"/>
          </p:nvPr>
        </p:nvSpPr>
        <p:spPr>
          <a:xfrm>
            <a:off x="323528" y="27877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b="0" i="0" lang="en" sz="4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Reinforcement Learning</a:t>
            </a:r>
            <a:br>
              <a:rPr b="0" i="0" lang="en" sz="52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52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52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LEARNING WHILE </a:t>
            </a:r>
            <a:r>
              <a:rPr b="1" i="0" lang="en" sz="52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INTERACTING</a:t>
            </a:r>
            <a:r>
              <a:rPr b="0" i="0" lang="en" sz="52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WITH </a:t>
            </a:r>
            <a:br>
              <a:rPr b="0" i="0" lang="en" sz="52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52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endParaRPr b="1" i="0" sz="5200" u="none" cap="none" strike="noStrike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11560" y="627534"/>
            <a:ext cx="216024" cy="129614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11560" y="411510"/>
            <a:ext cx="216024" cy="216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827584" y="1707654"/>
            <a:ext cx="7272808" cy="21602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100392" y="1707654"/>
            <a:ext cx="216024" cy="3435846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type="ctrTitle"/>
          </p:nvPr>
        </p:nvSpPr>
        <p:spPr>
          <a:xfrm>
            <a:off x="1043608" y="267494"/>
            <a:ext cx="7056784" cy="43204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Classify Machine Learning by </a:t>
            </a:r>
            <a:r>
              <a:rPr b="1" i="0" lang="en" sz="6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learning method</a:t>
            </a:r>
            <a:endParaRPr b="1" i="0" sz="6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type="ctrTitle"/>
          </p:nvPr>
        </p:nvSpPr>
        <p:spPr>
          <a:xfrm>
            <a:off x="2161228" y="4409225"/>
            <a:ext cx="4985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States / Actions </a:t>
            </a:r>
            <a:endParaRPr/>
          </a:p>
        </p:txBody>
      </p:sp>
      <p:pic>
        <p:nvPicPr>
          <p:cNvPr descr="Reinforced_Learning_environment.gif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35" y="0"/>
            <a:ext cx="70321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