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66" r:id="rId8"/>
    <p:sldId id="264" r:id="rId9"/>
    <p:sldId id="262" r:id="rId10"/>
    <p:sldId id="261" r:id="rId11"/>
    <p:sldId id="265" r:id="rId12"/>
    <p:sldId id="263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8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98624D31-43A5-475A-80CF-332C9F6DCF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33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</p:sldLayoutIdLst>
  <p:transition>
    <p:fade/>
  </p:transition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Δομή Επιλογής</a:t>
            </a:r>
          </a:p>
        </p:txBody>
      </p:sp>
      <p:sp>
        <p:nvSpPr>
          <p:cNvPr id="2" name="Υπότιτλος 1">
            <a:extLst>
              <a:ext uri="{FF2B5EF4-FFF2-40B4-BE49-F238E27FC236}">
                <a16:creationId xmlns:a16="http://schemas.microsoft.com/office/drawing/2014/main" id="{BEE87B94-9246-4989-81F0-77BC6F4B0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l-GR" sz="2000" dirty="0"/>
              <a:t>Αν έχουμε </a:t>
            </a:r>
            <a:r>
              <a:rPr lang="en-US" sz="2000" dirty="0"/>
              <a:t>k </a:t>
            </a:r>
            <a:r>
              <a:rPr lang="el-GR" sz="2000" dirty="0"/>
              <a:t>διαφορετικές περιπτώσεις  τοτε χρησιμοποιούμε την δομη </a:t>
            </a:r>
            <a:r>
              <a:rPr lang="en-US" sz="2000" dirty="0"/>
              <a:t>if</a:t>
            </a:r>
            <a:r>
              <a:rPr lang="el-GR" sz="2000" dirty="0"/>
              <a:t>-</a:t>
            </a:r>
            <a:r>
              <a:rPr lang="en-US" sz="2000" dirty="0" err="1"/>
              <a:t>elif</a:t>
            </a:r>
            <a:r>
              <a:rPr lang="el-GR" sz="2000" dirty="0"/>
              <a:t>-</a:t>
            </a:r>
            <a:r>
              <a:rPr lang="en-US" sz="2000" dirty="0"/>
              <a:t>else</a:t>
            </a:r>
            <a:endParaRPr lang="el-G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</p:spPr>
        <p:txBody>
          <a:bodyPr>
            <a:normAutofit/>
          </a:bodyPr>
          <a:lstStyle/>
          <a:p>
            <a:r>
              <a:rPr lang="el-GR" dirty="0"/>
              <a:t>Δομή Επιλογής </a:t>
            </a: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Ροής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36096" y="6028134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0072" y="5596086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FlowChartIfEl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3" y="1516404"/>
            <a:ext cx="5472603" cy="36713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If – </a:t>
            </a:r>
            <a:r>
              <a:rPr lang="en-US" dirty="0" err="1"/>
              <a:t>elif</a:t>
            </a:r>
            <a:r>
              <a:rPr lang="en-US" dirty="0"/>
              <a:t> – else - 1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851670"/>
            <a:ext cx="5616624" cy="3095418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Εμφώλευμένες δομές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 Ονομάζονται οι δομές στις οποίες περιέχονται άλλες δομές. 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50" dirty="0"/>
              <a:t>Π.χ. Μια δομή </a:t>
            </a:r>
            <a:r>
              <a:rPr lang="en-US" sz="1850" dirty="0"/>
              <a:t>if </a:t>
            </a:r>
            <a:r>
              <a:rPr lang="el-GR" sz="1850" dirty="0"/>
              <a:t>μέσα σε μια άλλη δομή </a:t>
            </a:r>
            <a:r>
              <a:rPr lang="en-US" sz="1850" dirty="0"/>
              <a:t>if</a:t>
            </a:r>
            <a:endParaRPr lang="el-GR" sz="18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/>
              <a:t>Παράδειγμα</a:t>
            </a:r>
            <a:endParaRPr lang="el-GR" b="1" dirty="0"/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CE86B781-F082-4DDD-8D3F-FCCE3BD8F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513388"/>
            <a:ext cx="5378882" cy="393057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Οι δομές επιλογής ονομάζονται και δομές ελέγχου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Δομή Ελέγχου </a:t>
            </a:r>
            <a:r>
              <a:rPr lang="en-US" b="1" i="1" dirty="0"/>
              <a:t>if</a:t>
            </a:r>
            <a:endParaRPr lang="el-GR" b="1" i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l-GR" sz="2000" dirty="0"/>
              <a:t>Αν επιθυμούμε την εκτέλεση μιας ακολουθίας εντολών μόνο εφόσον πληρείται μια συγκεκριμένη συνθήκη, τότε χρησιμοποιούμε την δομή </a:t>
            </a:r>
            <a:r>
              <a:rPr lang="en-US" sz="2000" dirty="0"/>
              <a:t>if </a:t>
            </a:r>
            <a:r>
              <a:rPr lang="el-GR" sz="2000" dirty="0"/>
              <a:t>και στην συνέχεια την συνθήκη την οποία θέλουμε να ελέγξουμε.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Διαδικασία Ελέγχου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sz="1800" dirty="0"/>
              <a:t> Αν αυτή η συνθήκη αποτιµάται ως αληθής, τότε το σύνολο των εντολών που περιέχονται στην εντολή if θα εκτελεστούν, αλλιώς η ροή του προγράµµατος θα συνεχίσει από το τέλος της if.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l-GR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Τα είδη των </a:t>
            </a:r>
            <a:r>
              <a:rPr lang="en-US" dirty="0"/>
              <a:t>if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l-GR" sz="2800" dirty="0"/>
              <a:t>Απλό </a:t>
            </a:r>
            <a:r>
              <a:rPr lang="en-US" sz="2800" dirty="0"/>
              <a:t>if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if – 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if – </a:t>
            </a:r>
            <a:r>
              <a:rPr lang="en-US" sz="2800" dirty="0" err="1"/>
              <a:t>elif</a:t>
            </a:r>
            <a:r>
              <a:rPr lang="en-US" sz="2800" dirty="0"/>
              <a:t> – 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Nested if (</a:t>
            </a:r>
            <a:r>
              <a:rPr lang="el-GR" sz="2800" dirty="0"/>
              <a:t>Εμφωλευμένα </a:t>
            </a:r>
            <a:r>
              <a:rPr lang="en-US" sz="2800" dirty="0"/>
              <a:t>if)</a:t>
            </a:r>
            <a:endParaRPr lang="el-G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Ροής</a:t>
            </a:r>
            <a:r>
              <a:rPr lang="en-US" dirty="0"/>
              <a:t> </a:t>
            </a:r>
            <a:r>
              <a:rPr lang="el-GR" dirty="0"/>
              <a:t>απλής </a:t>
            </a:r>
            <a:r>
              <a:rPr lang="en-US" dirty="0"/>
              <a:t>if</a:t>
            </a:r>
            <a:endParaRPr lang="el-GR" dirty="0"/>
          </a:p>
        </p:txBody>
      </p: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3EEDC9EE-E93E-45B8-8BD7-F7A386DBF262}"/>
              </a:ext>
            </a:extLst>
          </p:cNvPr>
          <p:cNvGrpSpPr/>
          <p:nvPr/>
        </p:nvGrpSpPr>
        <p:grpSpPr>
          <a:xfrm>
            <a:off x="758417" y="1620837"/>
            <a:ext cx="7269967" cy="3096344"/>
            <a:chOff x="758417" y="1620837"/>
            <a:chExt cx="7269967" cy="3096344"/>
          </a:xfrm>
        </p:grpSpPr>
        <p:cxnSp>
          <p:nvCxnSpPr>
            <p:cNvPr id="12" name="Elbow Connector 11"/>
            <p:cNvCxnSpPr>
              <a:cxnSpLocks/>
            </p:cNvCxnSpPr>
            <p:nvPr/>
          </p:nvCxnSpPr>
          <p:spPr>
            <a:xfrm rot="16200000" flipH="1">
              <a:off x="3563888" y="3277021"/>
              <a:ext cx="792088" cy="1368152"/>
            </a:xfrm>
            <a:prstGeom prst="bentConnector2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020272" y="4285133"/>
              <a:ext cx="1008112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372200" y="2844973"/>
              <a:ext cx="0" cy="100811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139952" y="2571750"/>
              <a:ext cx="1368152" cy="1800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58417" y="2571750"/>
              <a:ext cx="1653343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339752" y="1620837"/>
              <a:ext cx="1872208" cy="1944216"/>
            </a:xfrm>
            <a:prstGeom prst="flowChartDecision">
              <a:avLst/>
            </a:prstGeom>
            <a:solidFill>
              <a:srgbClr val="0070C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8572" y="2147540"/>
              <a:ext cx="147736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if</a:t>
              </a:r>
              <a:endParaRPr lang="el-GR" sz="4400" b="1" i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864" y="399710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</a:rPr>
                <a:t>FALSE</a:t>
              </a:r>
              <a:endParaRPr lang="el-GR" b="1" i="1" dirty="0">
                <a:solidFill>
                  <a:srgbClr val="FFFF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7944" y="219690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TRUE</a:t>
              </a:r>
              <a:endParaRPr lang="el-GR" b="1" i="1" dirty="0">
                <a:solidFill>
                  <a:srgbClr val="92D050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4644008" y="3853085"/>
              <a:ext cx="2448272" cy="864096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508104" y="2340917"/>
              <a:ext cx="1872208" cy="504056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0112" y="2355726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Εντολές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3853085"/>
              <a:ext cx="2520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Συνέχεια Προγράμματος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απλού </a:t>
            </a:r>
            <a:r>
              <a:rPr lang="en-US" dirty="0"/>
              <a:t>if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1851670"/>
            <a:ext cx="6120680" cy="300905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Ροής </a:t>
            </a:r>
            <a:r>
              <a:rPr lang="en-US" dirty="0"/>
              <a:t>if-else</a:t>
            </a:r>
            <a:r>
              <a:rPr lang="el-GR" dirty="0"/>
              <a:t> </a:t>
            </a:r>
          </a:p>
        </p:txBody>
      </p: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473462E7-F3B5-4288-8CA4-48B6BBB54F54}"/>
              </a:ext>
            </a:extLst>
          </p:cNvPr>
          <p:cNvGrpSpPr/>
          <p:nvPr/>
        </p:nvGrpSpPr>
        <p:grpSpPr>
          <a:xfrm>
            <a:off x="827583" y="1491630"/>
            <a:ext cx="7488832" cy="3435058"/>
            <a:chOff x="935596" y="1276619"/>
            <a:chExt cx="7488832" cy="3435058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6408204" y="3302135"/>
              <a:ext cx="0" cy="905486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552220" y="2294023"/>
              <a:ext cx="0" cy="1008112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35596" y="2816081"/>
              <a:ext cx="1653343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11"/>
            <p:cNvCxnSpPr/>
            <p:nvPr/>
          </p:nvCxnSpPr>
          <p:spPr>
            <a:xfrm rot="16200000" flipH="1">
              <a:off x="3743908" y="3388951"/>
              <a:ext cx="792088" cy="1368152"/>
            </a:xfrm>
            <a:prstGeom prst="bentConnector2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14733" y="409031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</a:rPr>
                <a:t>FALSE</a:t>
              </a:r>
              <a:endParaRPr lang="el-GR" b="1" i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3868" y="127661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TRUE</a:t>
              </a:r>
              <a:endParaRPr lang="el-GR" b="1" i="1" dirty="0">
                <a:solidFill>
                  <a:srgbClr val="92D050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809190" y="4207621"/>
              <a:ext cx="1728192" cy="504056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652120" y="1799389"/>
              <a:ext cx="1872208" cy="504056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4624" y="1820585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ΕΝΤΟΛΕΣ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238239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ΕΝΤΟΛΕΣ</a:t>
              </a:r>
            </a:p>
          </p:txBody>
        </p:sp>
        <p:sp>
          <p:nvSpPr>
            <p:cNvPr id="15" name="Flowchart: Decision 14"/>
            <p:cNvSpPr/>
            <p:nvPr/>
          </p:nvSpPr>
          <p:spPr>
            <a:xfrm>
              <a:off x="2519772" y="1851670"/>
              <a:ext cx="1872208" cy="1944216"/>
            </a:xfrm>
            <a:prstGeom prst="flowChartDecision">
              <a:avLst/>
            </a:prstGeom>
            <a:solidFill>
              <a:srgbClr val="0070C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98593" y="2585248"/>
              <a:ext cx="147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Συνθήκη</a:t>
              </a:r>
            </a:p>
          </p:txBody>
        </p:sp>
        <p:cxnSp>
          <p:nvCxnSpPr>
            <p:cNvPr id="16" name="Elbow Connector 11"/>
            <p:cNvCxnSpPr>
              <a:cxnSpLocks/>
            </p:cNvCxnSpPr>
            <p:nvPr/>
          </p:nvCxnSpPr>
          <p:spPr>
            <a:xfrm rot="16200000" flipH="1">
              <a:off x="4454124" y="869698"/>
              <a:ext cx="199747" cy="2196244"/>
            </a:xfrm>
            <a:prstGeom prst="bentConnector4">
              <a:avLst>
                <a:gd name="adj1" fmla="val -114445"/>
                <a:gd name="adj2" fmla="val 71311"/>
              </a:avLst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552220" y="3302135"/>
              <a:ext cx="1872208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/>
            <p:cNvSpPr/>
            <p:nvPr/>
          </p:nvSpPr>
          <p:spPr>
            <a:xfrm>
              <a:off x="5400092" y="3158119"/>
              <a:ext cx="2232248" cy="288032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1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0093" y="3138774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i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Συνέχεια Προγράμματος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if - else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779516"/>
            <a:ext cx="5760640" cy="3055367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ξιομνημόνευτο">
  <a:themeElements>
    <a:clrScheme name="Αξιομνημόνευτο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Αξιομνημόνευτο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Αξιομνημόνευτο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Αξιομνημόνευτο</Template>
  <TotalTime>0</TotalTime>
  <Words>186</Words>
  <Application>Microsoft Office PowerPoint</Application>
  <PresentationFormat>Προβολή στην οθόνη (16:9)</PresentationFormat>
  <Paragraphs>35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Century Gothic</vt:lpstr>
      <vt:lpstr>Nixie One</vt:lpstr>
      <vt:lpstr>Wingdings</vt:lpstr>
      <vt:lpstr>Wingdings 2</vt:lpstr>
      <vt:lpstr>Αξιομνημόνευτο</vt:lpstr>
      <vt:lpstr>Δομή Επιλογής</vt:lpstr>
      <vt:lpstr>Παρουσίαση του PowerPoint</vt:lpstr>
      <vt:lpstr>Δομή Ελέγχου if</vt:lpstr>
      <vt:lpstr>Διαδικασία Ελέγχου</vt:lpstr>
      <vt:lpstr>Τα είδη των if</vt:lpstr>
      <vt:lpstr>Διάγραμμα Ροής απλής if</vt:lpstr>
      <vt:lpstr>Κώδικας απλού if</vt:lpstr>
      <vt:lpstr>Διάγραμμα Ροής if-else </vt:lpstr>
      <vt:lpstr>Κώδικας if - else</vt:lpstr>
      <vt:lpstr>Δομή Επιλογής if-elif-else</vt:lpstr>
      <vt:lpstr>Διάγραμμα Ροής</vt:lpstr>
      <vt:lpstr>Κώδικας If – elif – else - 1</vt:lpstr>
      <vt:lpstr>Εμφώλευμένες δομές</vt:lpstr>
      <vt:lpstr>Παράδειγμα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KARAMPELAS-TIMOTIEVITS ARISTOS</cp:lastModifiedBy>
  <cp:revision>53</cp:revision>
  <dcterms:created xsi:type="dcterms:W3CDTF">2017-10-27T12:15:45Z</dcterms:created>
  <dcterms:modified xsi:type="dcterms:W3CDTF">2018-11-21T13:03:19Z</dcterms:modified>
</cp:coreProperties>
</file>