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6" r:id="rId2"/>
    <p:sldId id="257" r:id="rId3"/>
    <p:sldId id="258" r:id="rId4"/>
    <p:sldId id="272" r:id="rId5"/>
    <p:sldId id="274" r:id="rId6"/>
    <p:sldId id="275" r:id="rId7"/>
    <p:sldId id="259" r:id="rId8"/>
    <p:sldId id="260" r:id="rId9"/>
    <p:sldId id="264" r:id="rId10"/>
    <p:sldId id="261" r:id="rId11"/>
    <p:sldId id="262" r:id="rId12"/>
    <p:sldId id="263" r:id="rId13"/>
    <p:sldId id="265" r:id="rId14"/>
    <p:sldId id="267" r:id="rId15"/>
    <p:sldId id="268" r:id="rId16"/>
    <p:sldId id="273" r:id="rId17"/>
    <p:sldId id="269" r:id="rId18"/>
    <p:sldId id="270" r:id="rId19"/>
    <p:sldId id="271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932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0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525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4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5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5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7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8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18"/>
            <a:ext cx="1767506" cy="5139822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000" dirty="0"/>
              <a:t>Λίστες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sz="1800" cap="none" dirty="0"/>
              <a:t>Σε αυτό το σημείο θα μάθουμε τι είναι οι λίστες, πώς ορίζονται, πως χρησιμοποιούνται και </a:t>
            </a:r>
            <a:r>
              <a:rPr lang="el-GR" sz="1800" dirty="0"/>
              <a:t>μερικά χρήσιμα </a:t>
            </a:r>
            <a:r>
              <a:rPr lang="en-US" sz="1800" dirty="0"/>
              <a:t>tips</a:t>
            </a:r>
            <a:r>
              <a:rPr lang="el-GR" sz="1800" cap="none" dirty="0"/>
              <a:t>!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l-GR" dirty="0"/>
              <a:t> </a:t>
            </a:r>
            <a:r>
              <a:rPr lang="el-GR" b="1" dirty="0">
                <a:solidFill>
                  <a:srgbClr val="C00000"/>
                </a:solidFill>
              </a:rPr>
              <a:t>Προσοχή:</a:t>
            </a:r>
            <a:r>
              <a:rPr lang="el-GR" dirty="0"/>
              <a:t> Ένα συχνό λάθος που γίνεται είναι ότι όταν θέλουμε να αναφερθούμε στο τελευταίο στοιχείο της λίστας βάζουμε το πλήθος των στοιχείων του πίνακα</a:t>
            </a:r>
          </a:p>
          <a:p>
            <a:pPr algn="just"/>
            <a:endParaRPr lang="el-GR" dirty="0"/>
          </a:p>
          <a:p>
            <a:pPr algn="just"/>
            <a:r>
              <a:rPr lang="el-GR" dirty="0"/>
              <a:t>Ακουλουθεί παράδειγμα με την λίστα </a:t>
            </a:r>
            <a:r>
              <a:rPr lang="en-US" b="1" dirty="0" err="1"/>
              <a:t>my_list</a:t>
            </a:r>
            <a:endParaRPr lang="el-GR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 Θέλουμε να αναφερθούμε στο τελευταίο στοιχείο της λίστας δηλαδή στον αριθμό 60!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1840" y="2211710"/>
            <a:ext cx="3888432" cy="275989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91680" y="1615430"/>
            <a:ext cx="3235398" cy="2833217"/>
          </a:xfrm>
        </p:spPr>
        <p:txBody>
          <a:bodyPr>
            <a:normAutofit/>
          </a:bodyPr>
          <a:lstStyle/>
          <a:p>
            <a:pPr algn="just"/>
            <a:r>
              <a:rPr lang="el-GR" dirty="0"/>
              <a:t> Η πρώτη αναφορά είναι λάθος γιατί ναι μεν θέλουμε να αναφερθούμε  στο 4</a:t>
            </a:r>
            <a:r>
              <a:rPr lang="el-GR" baseline="30000" dirty="0"/>
              <a:t>ο</a:t>
            </a:r>
            <a:r>
              <a:rPr lang="el-GR" dirty="0"/>
              <a:t> στοιχείο της λίστας</a:t>
            </a:r>
            <a:r>
              <a:rPr lang="en-US" dirty="0"/>
              <a:t>,</a:t>
            </a:r>
            <a:r>
              <a:rPr lang="el-GR" dirty="0"/>
              <a:t> αλλά χρησιμοποιούμε τον αριθμό 3 καθώς η αρίθμηση ξεκινά από το 0.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076C10-30D4-4464-A557-0F0F8F7E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504" y="1730451"/>
            <a:ext cx="3667628" cy="2603174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l-GR" dirty="0"/>
              <a:t> Μπορούμε να διατρέξουμε όλα τα στοιχεία της λίστας χρησιμοποιώντας μια επαναληπτική δομή. Ως επαναληπτική δομή μπορούμε να χρησιμοποιήσουμε την </a:t>
            </a:r>
            <a:r>
              <a:rPr lang="en-US" dirty="0"/>
              <a:t>for loop.</a:t>
            </a:r>
            <a:endParaRPr lang="el-G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D3C1865-3ED3-4434-8AF5-A7F24055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7784" y="2427734"/>
            <a:ext cx="5184576" cy="2467046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 </a:t>
            </a:r>
            <a:r>
              <a:rPr lang="el-GR" b="1" dirty="0"/>
              <a:t>Γιατί συντάσσεται έτσι η </a:t>
            </a:r>
            <a:r>
              <a:rPr lang="en-US" b="1" dirty="0"/>
              <a:t>for;</a:t>
            </a:r>
          </a:p>
          <a:p>
            <a:pPr lvl="1"/>
            <a:r>
              <a:rPr lang="el-GR" dirty="0"/>
              <a:t>Ο λόγος είναι ότι χρειαζόμαστε έναν μετρητή για να μπορούμε να αν</a:t>
            </a:r>
            <a:r>
              <a:rPr lang="en-US" dirty="0"/>
              <a:t>a</a:t>
            </a:r>
            <a:r>
              <a:rPr lang="el-GR" dirty="0"/>
              <a:t>φερθούμε κάθε φορά σε ένα μόνο στοιχείο στην λίστα.</a:t>
            </a:r>
          </a:p>
          <a:p>
            <a:pPr>
              <a:buNone/>
            </a:pPr>
            <a:endParaRPr lang="el-GR" dirty="0"/>
          </a:p>
          <a:p>
            <a:pPr>
              <a:buNone/>
            </a:pPr>
            <a:r>
              <a:rPr lang="el-GR" dirty="0"/>
              <a:t>Έτσι, ο προηγούμενος αλγόριθμος θα εμφανίσει τ</a:t>
            </a:r>
            <a:r>
              <a:rPr lang="en-US" dirty="0"/>
              <a:t>a</a:t>
            </a:r>
            <a:r>
              <a:rPr lang="el-GR" dirty="0"/>
              <a:t> εξής: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- 3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232" y="1428750"/>
            <a:ext cx="6192688" cy="335014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6CC8252-41AD-4BB7-A886-2E6BDE71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Εναλλακτική Προσπέλαση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A91BE75D-1430-40C3-BF99-3FCFE0A5E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428749"/>
            <a:ext cx="6120680" cy="3175391"/>
          </a:xfr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3742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Εισαγωγή Στοιχείων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 Θα χρειαστούμε την μέθοδος </a:t>
            </a:r>
            <a:r>
              <a:rPr lang="en-US" b="1" dirty="0"/>
              <a:t>append()</a:t>
            </a:r>
            <a:r>
              <a:rPr lang="el-GR" dirty="0"/>
              <a:t>.</a:t>
            </a:r>
          </a:p>
          <a:p>
            <a:r>
              <a:rPr lang="el-GR" dirty="0"/>
              <a:t>Παράδειγμα: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1705AD1D-4CDE-4BFF-A84A-9A95ADBAC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08" y="2373970"/>
            <a:ext cx="6806555" cy="215120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Εισαγωγή Στοιχείων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 Η λίστα μετα την κλήση της συνάρτησης </a:t>
            </a:r>
            <a:r>
              <a:rPr lang="en-US" dirty="0"/>
              <a:t>append() </a:t>
            </a:r>
            <a:r>
              <a:rPr lang="el-GR" dirty="0"/>
              <a:t>θα είναι:</a:t>
            </a:r>
            <a:endParaRPr lang="en-US" sz="1350" dirty="0">
              <a:sym typeface="Wingdings" pitchFamily="2" charset="2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EC324049-AE51-480E-9DB5-5EA12334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355726"/>
            <a:ext cx="4968552" cy="1250588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Αφαίρεση Στοιχείων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3491830"/>
          </a:xfrm>
        </p:spPr>
        <p:txBody>
          <a:bodyPr>
            <a:normAutofit/>
          </a:bodyPr>
          <a:lstStyle/>
          <a:p>
            <a:r>
              <a:rPr lang="el-GR" dirty="0"/>
              <a:t> Αντίστοιχα υπάρχει η συνάρτηση </a:t>
            </a:r>
            <a:r>
              <a:rPr lang="en-US" b="1" dirty="0"/>
              <a:t>remove()</a:t>
            </a:r>
          </a:p>
          <a:p>
            <a:r>
              <a:rPr lang="el-GR" dirty="0"/>
              <a:t> Παράδειγμα: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350" dirty="0"/>
          </a:p>
          <a:p>
            <a:endParaRPr lang="en-US" dirty="0"/>
          </a:p>
          <a:p>
            <a:r>
              <a:rPr lang="el-GR" sz="1350" dirty="0"/>
              <a:t>Οπότε το </a:t>
            </a:r>
            <a:r>
              <a:rPr lang="en-US" sz="1350" dirty="0"/>
              <a:t>60</a:t>
            </a:r>
            <a:r>
              <a:rPr lang="el-GR" sz="1350" dirty="0"/>
              <a:t> έχει αφαιρεθεί από την λίστα</a:t>
            </a:r>
            <a:endParaRPr lang="en-US" sz="1350" dirty="0"/>
          </a:p>
          <a:p>
            <a:r>
              <a:rPr lang="el-GR" b="1" dirty="0">
                <a:solidFill>
                  <a:srgbClr val="C00000"/>
                </a:solidFill>
              </a:rPr>
              <a:t>Προσοχή:</a:t>
            </a:r>
            <a:r>
              <a:rPr lang="el-GR" dirty="0"/>
              <a:t> </a:t>
            </a:r>
            <a:r>
              <a:rPr lang="el-GR" sz="1350" dirty="0"/>
              <a:t>Δεν αναφερόμαστε στο στοιχείο που βρίσκεται στην 17</a:t>
            </a:r>
            <a:r>
              <a:rPr lang="el-GR" sz="1350" baseline="30000" dirty="0"/>
              <a:t>η</a:t>
            </a:r>
            <a:r>
              <a:rPr lang="el-GR" sz="1350" dirty="0"/>
              <a:t> θέση του πίνακα αλλά στο στοιχείο ίσο με 17</a:t>
            </a:r>
            <a:endParaRPr lang="en-US" sz="135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C573A09E-4B75-49F6-8109-9C3E620813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23678"/>
            <a:ext cx="4037046" cy="2064926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Τι είναι οι λίστες;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l-GR" sz="2000" dirty="0"/>
              <a:t>Η λίστα είναι μια δομή δεδομένων η οποία περιέχει μια σειρά από δεδομένα.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l-GR" dirty="0"/>
              <a:t>Σύνταξη - 1</a:t>
            </a:r>
          </a:p>
        </p:txBody>
      </p:sp>
      <p:sp>
        <p:nvSpPr>
          <p:cNvPr id="5" name="Θέση περιεχομένου 4">
            <a:extLst>
              <a:ext uri="{FF2B5EF4-FFF2-40B4-BE49-F238E27FC236}">
                <a16:creationId xmlns:a16="http://schemas.microsoft.com/office/drawing/2014/main" id="{B67C18B5-73F3-4008-B823-2E1CE00C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τρόπος σύνταξης και δημιουργίας μιας νέας</a:t>
            </a:r>
            <a:r>
              <a:rPr lang="en-US" dirty="0"/>
              <a:t>, </a:t>
            </a:r>
            <a:r>
              <a:rPr lang="el-GR" dirty="0"/>
              <a:t>κενής λίστας είναι: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76D97198-FADB-429D-8707-7F1E29C9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139702"/>
            <a:ext cx="6806230" cy="207769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0C75DB-5FFA-46ED-9C98-6CCF21A7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Σύνταξη - 2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83063A3-8A33-4EA2-BAC2-5E1D5F31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Μπορούμε να </a:t>
            </a:r>
            <a:r>
              <a:rPr lang="el-GR" dirty="0" err="1"/>
              <a:t>αρχικοποιήσουμε</a:t>
            </a:r>
            <a:r>
              <a:rPr lang="el-GR" dirty="0"/>
              <a:t> μια λίστα και ταυτόχρονα να τις προσθέσουμε περιεχόμενο!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2709E61E-403C-4B19-A5D4-D9DB57413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457700"/>
            <a:ext cx="6806230" cy="2017759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1448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3C8548-0733-4514-AA22-F46F5DC61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Σημείωση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3A187E-7CC4-42A7-9638-F2BCB0443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/>
              <a:t>Οι λίστες μπορούν να περιέχουμε οποιοδήποτε τύπο δεδομένων.</a:t>
            </a:r>
          </a:p>
          <a:p>
            <a:r>
              <a:rPr lang="el-GR" dirty="0"/>
              <a:t>Μπορούμε να εισάγουμε ένα στοιχείο σε μια λίστα ακόμη και αν είναι τύπου </a:t>
            </a:r>
            <a:r>
              <a:rPr lang="en-US" dirty="0"/>
              <a:t>string, </a:t>
            </a:r>
            <a:r>
              <a:rPr lang="en-US" dirty="0" err="1"/>
              <a:t>boolen</a:t>
            </a:r>
            <a:r>
              <a:rPr lang="en-US" dirty="0"/>
              <a:t>, float </a:t>
            </a:r>
            <a:r>
              <a:rPr lang="el-GR" dirty="0"/>
              <a:t>κτλ.</a:t>
            </a:r>
          </a:p>
        </p:txBody>
      </p:sp>
    </p:spTree>
    <p:extLst>
      <p:ext uri="{BB962C8B-B14F-4D97-AF65-F5344CB8AC3E}">
        <p14:creationId xmlns:p14="http://schemas.microsoft.com/office/powerpoint/2010/main" val="308552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>
            <a:extLst>
              <a:ext uri="{FF2B5EF4-FFF2-40B4-BE49-F238E27FC236}">
                <a16:creationId xmlns:a16="http://schemas.microsoft.com/office/drawing/2014/main" id="{3DAC4596-32A0-49F7-AB2E-A3EF4378C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52370"/>
            <a:ext cx="5686736" cy="483876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028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 Αρχικά πρέπει να πούμε πως η αρίθμηση των στοιχείων σε μια λίστα ξεκινά από το </a:t>
            </a:r>
            <a:r>
              <a:rPr lang="el-GR" b="1" dirty="0"/>
              <a:t>0</a:t>
            </a:r>
            <a:r>
              <a:rPr lang="el-GR" dirty="0"/>
              <a:t> και όχι το 1!</a:t>
            </a:r>
          </a:p>
          <a:p>
            <a:r>
              <a:rPr lang="el-GR" dirty="0"/>
              <a:t> Η σύνταξη που χρησιμοποιούμε για να αναφερθούμε σε ένα συγκεκριμένο στοιχείο στην λίστα είναι η εξής: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Προσπέλαση Στοιχείων - </a:t>
            </a:r>
            <a:r>
              <a:rPr lang="en-US" dirty="0"/>
              <a:t>1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5776" y="1347614"/>
            <a:ext cx="5616624" cy="3549069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/>
              <a:t>Απεικόνιση Λιστών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356260"/>
              </p:ext>
            </p:extLst>
          </p:nvPr>
        </p:nvGraphicFramePr>
        <p:xfrm>
          <a:off x="1944694" y="2139702"/>
          <a:ext cx="6853236" cy="209153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13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3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3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i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376"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/>
                        <a:t>20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/>
                        <a:t>50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4800" b="1" dirty="0"/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ρόισμα">
  <a:themeElements>
    <a:clrScheme name="Θρόισμα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Θρόισμα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Θρόισμα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399</Words>
  <Application>Microsoft Office PowerPoint</Application>
  <PresentationFormat>Προβολή στην οθόνη (16:9)</PresentationFormat>
  <Paragraphs>57</Paragraphs>
  <Slides>19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Θρόισμα</vt:lpstr>
      <vt:lpstr>Λίστες</vt:lpstr>
      <vt:lpstr>Τι είναι οι λίστες;</vt:lpstr>
      <vt:lpstr>Σύνταξη - 1</vt:lpstr>
      <vt:lpstr>Σύνταξη - 2</vt:lpstr>
      <vt:lpstr>Σημείωση</vt:lpstr>
      <vt:lpstr>Παρουσίαση του PowerPoint</vt:lpstr>
      <vt:lpstr>Προσπέλαση Στοιχείων - 1</vt:lpstr>
      <vt:lpstr>Προσπέλαση Στοιχείων - 1</vt:lpstr>
      <vt:lpstr>Απεικόνιση Λιστών</vt:lpstr>
      <vt:lpstr>Προσπέλαση Στοιχείων - 2</vt:lpstr>
      <vt:lpstr>Προσπέλαση Στοιχείων - 2</vt:lpstr>
      <vt:lpstr>Προσπέλαση Στοιχείων - 2</vt:lpstr>
      <vt:lpstr>Προσπέλαση Στοιχείων - 3</vt:lpstr>
      <vt:lpstr>Προσπέλαση Στοιχείων - 3</vt:lpstr>
      <vt:lpstr>Προσπέλαση Στοιχείων - 3</vt:lpstr>
      <vt:lpstr>Εναλλακτική Προσπέλαση</vt:lpstr>
      <vt:lpstr>Εισαγωγή Στοιχείων - 1</vt:lpstr>
      <vt:lpstr>Εισαγωγή Στοιχείων - 2</vt:lpstr>
      <vt:lpstr>Αφαίρεση Στοιχείων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PyLam Team</dc:creator>
  <cp:lastModifiedBy>KARAMPELAS-TIMOTIEVITS ARISTOS</cp:lastModifiedBy>
  <cp:revision>108</cp:revision>
  <dcterms:created xsi:type="dcterms:W3CDTF">2017-10-27T12:15:45Z</dcterms:created>
  <dcterms:modified xsi:type="dcterms:W3CDTF">2018-11-21T15:06:24Z</dcterms:modified>
</cp:coreProperties>
</file>