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86" r:id="rId4"/>
    <p:sldId id="282" r:id="rId5"/>
    <p:sldId id="281" r:id="rId6"/>
    <p:sldId id="290" r:id="rId7"/>
    <p:sldId id="283" r:id="rId8"/>
    <p:sldId id="291" r:id="rId9"/>
    <p:sldId id="284" r:id="rId10"/>
    <p:sldId id="287" r:id="rId11"/>
    <p:sldId id="288" r:id="rId12"/>
    <p:sldId id="280" r:id="rId13"/>
    <p:sldId id="289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8462" autoAdjust="0"/>
  </p:normalViewPr>
  <p:slideViewPr>
    <p:cSldViewPr snapToGrid="0">
      <p:cViewPr varScale="1">
        <p:scale>
          <a:sx n="104" d="100"/>
          <a:sy n="104" d="100"/>
        </p:scale>
        <p:origin x="72" y="9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E3B02-3757-458B-B5B1-5D00F60C71F5}" type="datetimeFigureOut">
              <a:rPr lang="en-US" smtClean="0"/>
              <a:pPr/>
              <a:t>11/18 Sat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8D2C-AC1B-4433-ACA3-63CA25833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ECF0-659C-40EC-A85E-68423826DEDE}" type="datetimeFigureOut">
              <a:rPr lang="en-US" smtClean="0"/>
              <a:pPr/>
              <a:t>11/18 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DF79A-2C8A-491B-860A-C22C8F5A3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learning. Python never stops amazing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reuse!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 In python, Everything Is An Object...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 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class A(object):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print("Class invoked: A")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class B(A):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print("Class invoked: B")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class C(B):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print("Class invoked: C")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# if you do not define foo in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# return super().foo()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C,A,B is the base classes of K1. The order is important.</a:t>
            </a:r>
          </a:p>
          <a:p>
            <a:endParaRPr lang="en-US" dirty="0"/>
          </a:p>
          <a:p>
            <a:r>
              <a:rPr lang="en-US" dirty="0"/>
              <a:t>Especially tricky situation: the same method appearing on the two different sides of a Dimond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(O) is called last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/>
              <a:t>Python takes care of it and you need not to know.</a:t>
            </a:r>
          </a:p>
          <a:p>
            <a:r>
              <a:rPr lang="en-US" dirty="0"/>
              <a:t>What’s the algorithm?    C3 linearization</a:t>
            </a:r>
          </a:p>
          <a:p>
            <a:endParaRPr lang="en-US" dirty="0"/>
          </a:p>
          <a:p>
            <a:r>
              <a:rPr lang="en-US" dirty="0"/>
              <a:t>The order cannot be known in advance for K1, K3, K2.</a:t>
            </a:r>
          </a:p>
          <a:p>
            <a:r>
              <a:rPr lang="en-US" dirty="0"/>
              <a:t>The children determine where to go up in the chain.</a:t>
            </a:r>
          </a:p>
          <a:p>
            <a:endParaRPr lang="en-US" dirty="0"/>
          </a:p>
          <a:p>
            <a:r>
              <a:rPr lang="en-US" dirty="0"/>
              <a:t>The bottom</a:t>
            </a:r>
            <a:r>
              <a:rPr lang="en-US" baseline="0" dirty="0"/>
              <a:t> class Z is called first.</a:t>
            </a:r>
            <a:endParaRPr lang="en-US" dirty="0"/>
          </a:p>
          <a:p>
            <a:r>
              <a:rPr lang="en-US" dirty="0"/>
              <a:t>The top class “object” is called</a:t>
            </a:r>
            <a:r>
              <a:rPr lang="en-US" baseline="0" dirty="0"/>
              <a:t> last.</a:t>
            </a:r>
          </a:p>
          <a:p>
            <a:endParaRPr lang="en-US" baseline="0" dirty="0"/>
          </a:p>
          <a:p>
            <a:r>
              <a:rPr lang="en-US" baseline="0" dirty="0"/>
              <a:t>DI feature enabler.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DF79A-2C8A-491B-860A-C22C8F5A3A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11/09/17 Thu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1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93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2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7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11/09/17 Thu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11/09/17 Thu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11/09/17 Thu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1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4/13/17 Thu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273172"/>
            <a:ext cx="7765321" cy="90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40611"/>
            <a:ext cx="7765322" cy="47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3268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11/09/17 Thu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6492875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841" y="6492875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03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</a:rPr>
              <a:t>method resolution order</a:t>
            </a:r>
            <a:endParaRPr lang="en-US" sz="8000" b="0" dirty="0"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7747" y="3509963"/>
            <a:ext cx="777330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David Xu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In Python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70390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E44B-4B41-4B3F-9654-DF2D8ED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resolution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3CC2-78BB-4DAB-A80D-BBC7090B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4886178"/>
            <a:ext cx="7765322" cy="1645920"/>
          </a:xfrm>
        </p:spPr>
        <p:txBody>
          <a:bodyPr>
            <a:normAutofit/>
          </a:bodyPr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>
                <a:effectLst/>
              </a:rPr>
              <a:t>Children are called before their parents</a:t>
            </a:r>
          </a:p>
          <a:p>
            <a:pPr lvl="1"/>
            <a:r>
              <a:rPr lang="en-US" dirty="0">
                <a:effectLst/>
              </a:rPr>
              <a:t>Parents get called in the order listed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9FDA-3AAB-476B-9DAC-B1026522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9751-86BF-4A9D-B52B-66A61843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https://upload.wikimedia.org/wikipedia/commons/thumb/4/47/C3_linearization_example.svg/1280px-C3_linearization_example.svg.png">
            <a:extLst>
              <a:ext uri="{FF2B5EF4-FFF2-40B4-BE49-F238E27FC236}">
                <a16:creationId xmlns:a16="http://schemas.microsoft.com/office/drawing/2014/main" id="{CED1625E-588E-4C3F-8F73-51A6D8E4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06" y="1166123"/>
            <a:ext cx="5486400" cy="19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86D8F71-39CD-444C-A522-9C03D6B1C94E}"/>
              </a:ext>
            </a:extLst>
          </p:cNvPr>
          <p:cNvSpPr/>
          <p:nvPr/>
        </p:nvSpPr>
        <p:spPr>
          <a:xfrm>
            <a:off x="572802" y="1758463"/>
            <a:ext cx="1147450" cy="2602522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06" y="3365490"/>
            <a:ext cx="5486400" cy="13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E44B-4B41-4B3F-9654-DF2D8ED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linearizED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3CC2-78BB-4DAB-A80D-BBC7090B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4886178"/>
            <a:ext cx="7765322" cy="164592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youngest child (bottommost node) in the line determines the order</a:t>
            </a:r>
          </a:p>
          <a:p>
            <a:pPr lvl="1"/>
            <a:r>
              <a:rPr lang="en-US" dirty="0">
                <a:effectLst/>
              </a:rPr>
              <a:t>The ONLY such order matters for 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9FDA-3AAB-476B-9DAC-B1026522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9751-86BF-4A9D-B52B-66A61843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 descr="https://upload.wikimedia.org/wikipedia/commons/thumb/4/47/C3_linearization_example.svg/1280px-C3_linearization_example.svg.png">
            <a:extLst>
              <a:ext uri="{FF2B5EF4-FFF2-40B4-BE49-F238E27FC236}">
                <a16:creationId xmlns:a16="http://schemas.microsoft.com/office/drawing/2014/main" id="{CED1625E-588E-4C3F-8F73-51A6D8E4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06" y="1166123"/>
            <a:ext cx="5486400" cy="19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86D8F71-39CD-444C-A522-9C03D6B1C94E}"/>
              </a:ext>
            </a:extLst>
          </p:cNvPr>
          <p:cNvSpPr/>
          <p:nvPr/>
        </p:nvSpPr>
        <p:spPr>
          <a:xfrm>
            <a:off x="572802" y="1758463"/>
            <a:ext cx="1147450" cy="2602522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364992"/>
            <a:ext cx="5486400" cy="13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7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F690-4569-4536-A648-51189434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B155-97D8-499E-A601-E12253DC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Wikipedia:</a:t>
            </a:r>
          </a:p>
          <a:p>
            <a:pPr marL="0" indent="0">
              <a:buNone/>
            </a:pPr>
            <a:r>
              <a:rPr lang="en-US" dirty="0"/>
              <a:t>	“… </a:t>
            </a:r>
            <a:r>
              <a:rPr lang="en-US" dirty="0">
                <a:effectLst/>
              </a:rPr>
              <a:t>in </a:t>
            </a:r>
            <a:r>
              <a:rPr lang="en-US" b="1" dirty="0">
                <a:effectLst/>
                <a:latin typeface="Arial Black" panose="020B0A04020102020204" pitchFamily="34" charset="0"/>
              </a:rPr>
              <a:t>MOST</a:t>
            </a:r>
            <a:r>
              <a:rPr lang="en-US" dirty="0">
                <a:effectLst/>
              </a:rPr>
              <a:t> class-based object oriented languages is a mechanism in which one object acquires all the properties and behaviors of </a:t>
            </a:r>
            <a:r>
              <a:rPr lang="en-US" b="1" dirty="0">
                <a:effectLst/>
                <a:latin typeface="Arial Black" panose="020B0A04020102020204" pitchFamily="34" charset="0"/>
              </a:rPr>
              <a:t>PARENT</a:t>
            </a:r>
            <a:r>
              <a:rPr lang="en-US" dirty="0">
                <a:effectLst/>
              </a:rPr>
              <a:t> object. 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461963" indent="-461963">
              <a:tabLst>
                <a:tab pos="398463" algn="l"/>
              </a:tabLst>
            </a:pPr>
            <a:r>
              <a:rPr lang="en-US" sz="5400" dirty="0"/>
              <a:t>Not TURE for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CFD-EC07-435D-B29C-D5765E8A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06ED5-2C96-4432-8549-2158FFA2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1548"/>
            <a:ext cx="66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https://en.wikipedia.org/wiki/Inheritance_(object-oriented_programming)</a:t>
            </a:r>
          </a:p>
        </p:txBody>
      </p:sp>
    </p:spTree>
    <p:extLst>
      <p:ext uri="{BB962C8B-B14F-4D97-AF65-F5344CB8AC3E}">
        <p14:creationId xmlns:p14="http://schemas.microsoft.com/office/powerpoint/2010/main" val="276196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B36B-CB54-4720-9CE0-E8A85EB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call </a:t>
            </a:r>
            <a:r>
              <a:rPr lang="en-US" strike="dblStrike" dirty="0"/>
              <a:t>parent</a:t>
            </a:r>
            <a:r>
              <a:rPr lang="en-US" dirty="0"/>
              <a:t>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1038-BFBB-4116-87FC-AE19BF90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super()</a:t>
            </a:r>
          </a:p>
          <a:p>
            <a:r>
              <a:rPr lang="en-US" dirty="0"/>
              <a:t>But super() does not always call the parents</a:t>
            </a:r>
          </a:p>
          <a:p>
            <a:r>
              <a:rPr lang="en-US" dirty="0"/>
              <a:t>To call supper() is to call the next one in line</a:t>
            </a:r>
          </a:p>
          <a:p>
            <a:pPr lvl="1"/>
            <a:r>
              <a:rPr lang="en-US" dirty="0"/>
              <a:t>A parent class cannot call its own parent class</a:t>
            </a:r>
          </a:p>
          <a:p>
            <a:pPr lvl="1"/>
            <a:r>
              <a:rPr lang="en-US" dirty="0"/>
              <a:t>It can only call next in line in the youngest child’s ancestors</a:t>
            </a:r>
          </a:p>
          <a:p>
            <a:pPr lvl="1"/>
            <a:r>
              <a:rPr lang="en-US" dirty="0"/>
              <a:t>Such line is determined by MRO</a:t>
            </a:r>
          </a:p>
          <a:p>
            <a:pPr lvl="1"/>
            <a:r>
              <a:rPr lang="en-US" dirty="0"/>
              <a:t>Works for all inheritance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A0D1-34F6-4D35-B076-5B7D3F01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11/09/17 Thu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70A77-288D-4A78-85FF-9354A243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method resolution order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David Xu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engineer</a:t>
            </a:r>
          </a:p>
          <a:p>
            <a:r>
              <a:rPr lang="en-US" dirty="0"/>
              <a:t>Inquisitive software and data science enthusiasts</a:t>
            </a:r>
          </a:p>
          <a:p>
            <a:r>
              <a:rPr lang="en-US" dirty="0"/>
              <a:t>Intermediate Python </a:t>
            </a:r>
            <a:r>
              <a:rPr lang="en-US" altLang="zh-CN" dirty="0"/>
              <a:t>learner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Twitter, @</a:t>
            </a:r>
            <a:r>
              <a:rPr lang="en-US" dirty="0" err="1"/>
              <a:t>davidwcx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david-wx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73BE-161F-4A64-843C-B5CD7FF1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Tough crowd?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778E-51F8-448F-A1E9-E5BFA6D2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 Python?</a:t>
            </a:r>
          </a:p>
          <a:p>
            <a:r>
              <a:rPr lang="en-US" dirty="0"/>
              <a:t>Use OOP in Python?</a:t>
            </a:r>
          </a:p>
          <a:p>
            <a:r>
              <a:rPr lang="en-US" dirty="0"/>
              <a:t>Use OOP in C++?</a:t>
            </a:r>
          </a:p>
          <a:p>
            <a:r>
              <a:rPr lang="en-US" dirty="0"/>
              <a:t>Define and use multiple inheritance?</a:t>
            </a:r>
          </a:p>
          <a:p>
            <a:r>
              <a:rPr lang="en-US" dirty="0"/>
              <a:t>Define and use metaclass?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References:</a:t>
            </a:r>
          </a:p>
          <a:p>
            <a:pPr lvl="1"/>
            <a:r>
              <a:rPr lang="en-US" sz="1400" b="1" dirty="0">
                <a:effectLst/>
              </a:rPr>
              <a:t>Python’s super() considered super! by Raymond Hettinger</a:t>
            </a:r>
          </a:p>
          <a:p>
            <a:pPr lvl="1"/>
            <a:r>
              <a:rPr lang="en-US" sz="1400" b="1" dirty="0">
                <a:effectLst/>
              </a:rPr>
              <a:t>https://en.wikipedia.org/wiki/C3_linearization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F6D4-F1C1-46AA-BDC6-B2960D09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88CF-33F1-4BCF-AFF3-3E4B5CB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620B-ACDC-4AC7-97FF-90D998F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7F7F-BA64-4E78-8624-9ACAD454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Multiple</a:t>
            </a:r>
          </a:p>
          <a:p>
            <a:r>
              <a:rPr lang="en-US" dirty="0"/>
              <a:t>The solution</a:t>
            </a:r>
          </a:p>
          <a:p>
            <a:pPr lvl="1"/>
            <a:r>
              <a:rPr lang="en-US" dirty="0"/>
              <a:t>Method resolution order (MRO)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98E0-2D65-4B3D-A245-FB5F6AC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F427-1F18-421F-A893-3DF99F98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6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F690-4569-4536-A648-51189434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B155-97D8-499E-A601-E12253DC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Wikipedia:</a:t>
            </a:r>
          </a:p>
          <a:p>
            <a:pPr marL="0" indent="0">
              <a:buNone/>
            </a:pPr>
            <a:r>
              <a:rPr lang="en-US" dirty="0"/>
              <a:t>	“… </a:t>
            </a:r>
            <a:r>
              <a:rPr lang="en-US" dirty="0">
                <a:effectLst/>
              </a:rPr>
              <a:t>in </a:t>
            </a:r>
            <a:r>
              <a:rPr lang="en-US" b="1" dirty="0">
                <a:effectLst/>
                <a:latin typeface="Arial Black" panose="020B0A04020102020204" pitchFamily="34" charset="0"/>
              </a:rPr>
              <a:t>MOST</a:t>
            </a:r>
            <a:r>
              <a:rPr lang="en-US" dirty="0">
                <a:effectLst/>
              </a:rPr>
              <a:t> class-based object oriented languages is a mechanism in which one object acquires all the properties and behaviors of </a:t>
            </a:r>
            <a:r>
              <a:rPr lang="en-US" b="1" dirty="0">
                <a:effectLst/>
                <a:latin typeface="Arial Black" panose="020B0A04020102020204" pitchFamily="34" charset="0"/>
              </a:rPr>
              <a:t>PARENT</a:t>
            </a:r>
            <a:r>
              <a:rPr lang="en-US" dirty="0">
                <a:effectLst/>
              </a:rPr>
              <a:t> object. ”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 tool for code reuse</a:t>
            </a:r>
          </a:p>
          <a:p>
            <a:r>
              <a:rPr lang="en-US" dirty="0">
                <a:effectLst/>
              </a:rPr>
              <a:t>To call parent is to call super()*</a:t>
            </a:r>
          </a:p>
          <a:p>
            <a:pPr lvl="1"/>
            <a:r>
              <a:rPr lang="en-US" dirty="0">
                <a:effectLst/>
              </a:rPr>
              <a:t>As in Java or C++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CFD-EC07-435D-B29C-D5765E8A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06ED5-2C96-4432-8549-2158FFA2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1548"/>
            <a:ext cx="66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https://en.wikipedia.org/wiki/Inheritance_(object-oriented_programming)</a:t>
            </a:r>
          </a:p>
        </p:txBody>
      </p:sp>
    </p:spTree>
    <p:extLst>
      <p:ext uri="{BB962C8B-B14F-4D97-AF65-F5344CB8AC3E}">
        <p14:creationId xmlns:p14="http://schemas.microsoft.com/office/powerpoint/2010/main" val="388699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Super()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super([type[, object-or-type]])</a:t>
            </a:r>
          </a:p>
          <a:p>
            <a:pPr marL="457200" lvl="1" indent="0">
              <a:buNone/>
            </a:pPr>
            <a:r>
              <a:rPr lang="en-US" dirty="0"/>
              <a:t>Return a proxy object that delegates method calls to a </a:t>
            </a:r>
            <a:r>
              <a:rPr lang="en-US" sz="3600" b="1" dirty="0">
                <a:effectLst/>
                <a:latin typeface="Arial Black" panose="020B0A04020102020204" pitchFamily="34" charset="0"/>
              </a:rPr>
              <a:t>parent</a:t>
            </a:r>
            <a:r>
              <a:rPr lang="en-US" dirty="0"/>
              <a:t> or sibling class of type. This is useful for </a:t>
            </a:r>
            <a:r>
              <a:rPr lang="en-US" sz="3600" b="1" dirty="0">
                <a:effectLst/>
                <a:latin typeface="Arial Black" panose="020B0A04020102020204" pitchFamily="34" charset="0"/>
              </a:rPr>
              <a:t>accessing inherited methods</a:t>
            </a:r>
            <a:r>
              <a:rPr lang="en-US" sz="2600" b="1" dirty="0">
                <a:effectLst/>
                <a:latin typeface="Arial Black" panose="020B0A04020102020204" pitchFamily="34" charset="0"/>
              </a:rPr>
              <a:t> </a:t>
            </a:r>
            <a:r>
              <a:rPr lang="en-US" dirty="0"/>
              <a:t>that have been overridden in a class.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11/09/17 Thu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521548"/>
            <a:ext cx="66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https://docs.python.org/3/library/functions.html#super</a:t>
            </a:r>
          </a:p>
        </p:txBody>
      </p:sp>
    </p:spTree>
    <p:extLst>
      <p:ext uri="{BB962C8B-B14F-4D97-AF65-F5344CB8AC3E}">
        <p14:creationId xmlns:p14="http://schemas.microsoft.com/office/powerpoint/2010/main" val="12818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7413-9892-4831-A29C-B8634977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Inheritance, single &amp;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24C-7641-4F2F-94F5-9F42F1B7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764" y="1548792"/>
            <a:ext cx="4071582" cy="467663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 In python, Everything Is An Object...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 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class A(object):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def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print("Class invoked: A")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class B(A):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def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print("Class invoked: B")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class C(B):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def foo(self):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print("Class invoked: C")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# if you do not define foo in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# return super().foo()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198D-0B71-4E6E-9D71-9827F000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6025E-3E4A-4A1F-AEDC-A004CDD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EA8E8A-D1EA-44B3-8A0A-DDE006E1B9F2}"/>
              </a:ext>
            </a:extLst>
          </p:cNvPr>
          <p:cNvSpPr txBox="1">
            <a:spLocks/>
          </p:cNvSpPr>
          <p:nvPr/>
        </p:nvSpPr>
        <p:spPr>
          <a:xfrm>
            <a:off x="6978555" y="1548793"/>
            <a:ext cx="2006221" cy="452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 Instantiation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xa</a:t>
            </a:r>
            <a:r>
              <a:rPr lang="en-US" sz="1400" dirty="0">
                <a:latin typeface="Consolas" panose="020B0609020204030204" pitchFamily="49" charset="0"/>
              </a:rPr>
              <a:t>=A()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xb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latin typeface="Consolas" panose="020B0609020204030204" pitchFamily="49" charset="0"/>
              </a:rPr>
              <a:t>B()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xc=C()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# Method call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xa.foo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xb.foo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xc.foo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AD17FB-32A6-4045-940F-DD4F2326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3" y="1236836"/>
            <a:ext cx="1771875" cy="45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4322619"/>
            <a:ext cx="7765322" cy="1914280"/>
          </a:xfrm>
        </p:spPr>
        <p:txBody>
          <a:bodyPr>
            <a:normAutofit/>
          </a:bodyPr>
          <a:lstStyle/>
          <a:p>
            <a:r>
              <a:rPr lang="en-US" dirty="0"/>
              <a:t>Merge-split-merge diamonds</a:t>
            </a:r>
          </a:p>
          <a:p>
            <a:r>
              <a:rPr lang="en-US" dirty="0"/>
              <a:t>Same method defined on two opposite sides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11/09/17 Thu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 descr="https://upload.wikimedia.org/wikipedia/commons/thumb/4/47/C3_linearization_example.svg/1280px-C3_linearization_example.svg.png">
            <a:extLst>
              <a:ext uri="{FF2B5EF4-FFF2-40B4-BE49-F238E27FC236}">
                <a16:creationId xmlns:a16="http://schemas.microsoft.com/office/drawing/2014/main" id="{D950E2FE-21F6-4D85-9133-1FFF13DC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7" y="1181820"/>
            <a:ext cx="8229600" cy="299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2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CB36-A135-455B-BA6F-D5C73484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B2F4-F0D2-4C20-8A22-0B026FBD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09" y="1440611"/>
            <a:ext cx="7765322" cy="479885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Type(type):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def __</a:t>
            </a:r>
            <a:r>
              <a:rPr lang="en-US" sz="1800" dirty="0" err="1">
                <a:latin typeface="Consolas" panose="020B0609020204030204" pitchFamily="49" charset="0"/>
              </a:rPr>
              <a:t>repr</a:t>
            </a:r>
            <a:r>
              <a:rPr lang="en-US" sz="1800" dirty="0">
                <a:latin typeface="Consolas" panose="020B0609020204030204" pitchFamily="49" charset="0"/>
              </a:rPr>
              <a:t>__(</a:t>
            </a:r>
            <a:r>
              <a:rPr lang="en-US" sz="1800" dirty="0" err="1">
                <a:latin typeface="Consolas" panose="020B0609020204030204" pitchFamily="49" charset="0"/>
              </a:rPr>
              <a:t>cls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</a:rPr>
              <a:t>cls</a:t>
            </a:r>
            <a:r>
              <a:rPr lang="en-US" sz="1800" dirty="0">
                <a:latin typeface="Consolas" panose="020B0609020204030204" pitchFamily="49" charset="0"/>
              </a:rPr>
              <a:t>.__name__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 = Type('A', (object,),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 = Type('B', (object,),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 = Type('C', (object,),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 = Type('D', (object,),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= Type('E', (object,),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K1 = Type('K1', (C, A, B),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K3 = Type('K3', (A, D),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K2 = Type('K2', (B, D, E), {})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Z = Type('Z', (K1, K3, K2), {})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 Ref: https://en.wikipedia.org/wiki/C3_linearization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F376-AC9C-4DB4-88DC-92BD0FC1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11/09/17 Thu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3A0D9-9484-434F-B50D-AD10046D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s://upload.wikimedia.org/wikipedia/commons/thumb/4/47/C3_linearization_example.svg/1280px-C3_linearization_example.svg.png">
            <a:extLst>
              <a:ext uri="{FF2B5EF4-FFF2-40B4-BE49-F238E27FC236}">
                <a16:creationId xmlns:a16="http://schemas.microsoft.com/office/drawing/2014/main" id="{D950E2FE-21F6-4D85-9133-1FFF13DC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1570014"/>
            <a:ext cx="4788184" cy="173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9C11A-4C70-4948-BADF-8C47042EC7AB}"/>
              </a:ext>
            </a:extLst>
          </p:cNvPr>
          <p:cNvSpPr txBox="1"/>
          <p:nvPr/>
        </p:nvSpPr>
        <p:spPr>
          <a:xfrm>
            <a:off x="4722055" y="4023614"/>
            <a:ext cx="4206240" cy="144655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K1 = Type('K1',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(C, A, B)</a:t>
            </a:r>
            <a:r>
              <a:rPr lang="en-US" sz="1600" dirty="0">
                <a:latin typeface="Consolas" panose="020B0609020204030204" pitchFamily="49" charset="0"/>
              </a:rPr>
              <a:t>, {})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The above is equivalent to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K1(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C, A, B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metaclass</a:t>
            </a:r>
            <a:r>
              <a:rPr lang="en-US" sz="1600" dirty="0">
                <a:latin typeface="Consolas" panose="020B0609020204030204" pitchFamily="49" charset="0"/>
              </a:rPr>
              <a:t>=Type):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277647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575</TotalTime>
  <Words>857</Words>
  <Application>Microsoft Office PowerPoint</Application>
  <PresentationFormat>On-screen Show (4:3)</PresentationFormat>
  <Paragraphs>184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Arial Black</vt:lpstr>
      <vt:lpstr>Bookman Old Style</vt:lpstr>
      <vt:lpstr>Calibri</vt:lpstr>
      <vt:lpstr>Consolas</vt:lpstr>
      <vt:lpstr>Rockwell</vt:lpstr>
      <vt:lpstr>Damask</vt:lpstr>
      <vt:lpstr>method resolution order</vt:lpstr>
      <vt:lpstr>David Xu</vt:lpstr>
      <vt:lpstr>Tough crowd?</vt:lpstr>
      <vt:lpstr>Overview</vt:lpstr>
      <vt:lpstr>inheritance</vt:lpstr>
      <vt:lpstr>Python Super() function</vt:lpstr>
      <vt:lpstr>Inheritance, single &amp; linear</vt:lpstr>
      <vt:lpstr>Multiple inheritance</vt:lpstr>
      <vt:lpstr>Multiple inheritance</vt:lpstr>
      <vt:lpstr>Method resolution order</vt:lpstr>
      <vt:lpstr>Graph linearizED</vt:lpstr>
      <vt:lpstr>Inheritance (revised)</vt:lpstr>
      <vt:lpstr>want to call parent class?</vt:lpstr>
      <vt:lpstr>method resolution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Hellow  world Hellow Python</dc:title>
  <dc:creator>AK47</dc:creator>
  <cp:lastModifiedBy>David</cp:lastModifiedBy>
  <cp:revision>446</cp:revision>
  <dcterms:created xsi:type="dcterms:W3CDTF">2017-04-11T02:06:51Z</dcterms:created>
  <dcterms:modified xsi:type="dcterms:W3CDTF">2017-11-19T03:28:56Z</dcterms:modified>
</cp:coreProperties>
</file>