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DBC87-CC2C-45C8-AAB4-CF56A7E69B58}" v="7203" dt="2023-05-13T18:50:09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3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9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8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2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5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30788" y="-567971"/>
            <a:ext cx="5127674" cy="2129129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rgbClr val="FFFFFF"/>
                </a:solidFill>
              </a:rPr>
              <a:t>Ransomware</a:t>
            </a:r>
            <a:endParaRPr lang="pt-B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733777" y="4666074"/>
            <a:ext cx="708001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Aluno: Marcus Vinícius Ribeiro Andrade</a:t>
            </a:r>
          </a:p>
          <a:p>
            <a:r>
              <a:rPr lang="pt-BR" sz="2000" dirty="0">
                <a:solidFill>
                  <a:schemeClr val="bg1"/>
                </a:solidFill>
              </a:rPr>
              <a:t>Professor: Charles Garrocho</a:t>
            </a:r>
          </a:p>
          <a:p>
            <a:r>
              <a:rPr lang="pt-BR" sz="2000" dirty="0">
                <a:solidFill>
                  <a:schemeClr val="bg1"/>
                </a:solidFill>
              </a:rPr>
              <a:t>Disciplina: Tópicos avançados em redes de computadores</a:t>
            </a:r>
          </a:p>
          <a:p>
            <a:r>
              <a:rPr lang="pt-BR" sz="2000" dirty="0">
                <a:solidFill>
                  <a:schemeClr val="bg1"/>
                </a:solidFill>
              </a:rPr>
              <a:t>Instituto Federal de Minas Gerais </a:t>
            </a:r>
          </a:p>
        </p:txBody>
      </p:sp>
      <p:pic>
        <p:nvPicPr>
          <p:cNvPr id="6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33C09583-18A9-D86B-4869-D74C71F2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96" y="804224"/>
            <a:ext cx="1369719" cy="169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5310" y="4422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b="1" dirty="0">
                <a:solidFill>
                  <a:schemeClr val="bg1"/>
                </a:solidFill>
                <a:latin typeface="Univers Light"/>
                <a:cs typeface="Arial"/>
              </a:rPr>
              <a:t>Como funciona?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1147703" y="1618074"/>
            <a:ext cx="1030675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Encontra arquivos com as extensões determinadas;</a:t>
            </a:r>
          </a:p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Cria threads para tratar cada arquivo encontrado;</a:t>
            </a:r>
          </a:p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Criptografa estes arquivos;</a:t>
            </a:r>
          </a:p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Muda a extensão dos arquivos para .666;</a:t>
            </a:r>
          </a:p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Envia informações pessoais, como nome do host, </a:t>
            </a:r>
            <a:r>
              <a:rPr lang="pt-BR" sz="2400" dirty="0" err="1">
                <a:solidFill>
                  <a:schemeClr val="bg1"/>
                </a:solidFill>
              </a:rPr>
              <a:t>user</a:t>
            </a:r>
            <a:r>
              <a:rPr lang="pt-BR" sz="2400" dirty="0">
                <a:solidFill>
                  <a:schemeClr val="bg1"/>
                </a:solidFill>
              </a:rPr>
              <a:t>, </a:t>
            </a:r>
            <a:r>
              <a:rPr lang="pt-BR" sz="2400" dirty="0" err="1">
                <a:solidFill>
                  <a:schemeClr val="bg1"/>
                </a:solidFill>
              </a:rPr>
              <a:t>historico</a:t>
            </a:r>
            <a:r>
              <a:rPr lang="pt-BR" sz="2400" dirty="0">
                <a:solidFill>
                  <a:schemeClr val="bg1"/>
                </a:solidFill>
              </a:rPr>
              <a:t> da internet para a API escrita em fast api (</a:t>
            </a:r>
            <a:r>
              <a:rPr lang="pt-BR" sz="2400" dirty="0" err="1">
                <a:solidFill>
                  <a:schemeClr val="bg1"/>
                </a:solidFill>
              </a:rPr>
              <a:t>python</a:t>
            </a:r>
            <a:r>
              <a:rPr lang="pt-BR" sz="2400" dirty="0">
                <a:solidFill>
                  <a:schemeClr val="bg1"/>
                </a:solidFill>
              </a:rPr>
              <a:t>)</a:t>
            </a:r>
          </a:p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Troca o papel de parede;</a:t>
            </a:r>
          </a:p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Deixa pedido de resgate na área de trabalho;</a:t>
            </a:r>
          </a:p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Tenta se espalhar pela rede via SSH;</a:t>
            </a:r>
          </a:p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Os dados obtidos podem ser visualizados pela painel feito em </a:t>
            </a:r>
            <a:r>
              <a:rPr lang="pt-BR" sz="2400" dirty="0" err="1">
                <a:solidFill>
                  <a:schemeClr val="bg1"/>
                </a:solidFill>
              </a:rPr>
              <a:t>django</a:t>
            </a:r>
            <a:r>
              <a:rPr lang="pt-BR" sz="2400" dirty="0">
                <a:solidFill>
                  <a:schemeClr val="bg1"/>
                </a:solidFill>
              </a:rPr>
              <a:t> , framework </a:t>
            </a:r>
            <a:r>
              <a:rPr lang="pt-BR" sz="2400" dirty="0" err="1">
                <a:solidFill>
                  <a:schemeClr val="bg1"/>
                </a:solidFill>
              </a:rPr>
              <a:t>python</a:t>
            </a:r>
            <a:r>
              <a:rPr lang="pt-BR" sz="2400" dirty="0">
                <a:solidFill>
                  <a:schemeClr val="bg1"/>
                </a:solidFill>
              </a:rPr>
              <a:t> para web.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7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5310" y="4422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b="1" dirty="0">
                <a:solidFill>
                  <a:schemeClr val="bg1"/>
                </a:solidFill>
                <a:latin typeface="Univers Light"/>
                <a:cs typeface="Arial"/>
              </a:rPr>
              <a:t>Como funciona?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1504589" y="1859213"/>
            <a:ext cx="103067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Definição de variáveis e do local onde está a chave pública.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3" name="Imagem 5" descr="Texto&#10;&#10;Descrição gerada automaticamente">
            <a:extLst>
              <a:ext uri="{FF2B5EF4-FFF2-40B4-BE49-F238E27FC236}">
                <a16:creationId xmlns:a16="http://schemas.microsoft.com/office/drawing/2014/main" id="{300D2948-5EB5-1B38-05CD-67435800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96" y="2572555"/>
            <a:ext cx="7855350" cy="25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9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5310" y="4422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b="1" dirty="0">
                <a:solidFill>
                  <a:schemeClr val="bg1"/>
                </a:solidFill>
                <a:latin typeface="Univers Light"/>
                <a:cs typeface="Arial"/>
              </a:rPr>
              <a:t>Como funciona?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829399" y="1897795"/>
            <a:ext cx="103067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Busca pelos arquivos com threads para o diretório especificado.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0DCFBE9E-35DC-964D-01AB-2FE64B095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38" y="2381100"/>
            <a:ext cx="11173426" cy="27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6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5310" y="4422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b="1" dirty="0">
                <a:solidFill>
                  <a:schemeClr val="bg1"/>
                </a:solidFill>
                <a:latin typeface="Univers Light"/>
                <a:cs typeface="Arial"/>
              </a:rPr>
              <a:t>Como funciona?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829399" y="1897795"/>
            <a:ext cx="103067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Criptografa os arquivos com o tamanho do bloco e com a chave pública.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3" name="Imagem 6" descr="Texto&#10;&#10;Descrição gerada automaticamente">
            <a:extLst>
              <a:ext uri="{FF2B5EF4-FFF2-40B4-BE49-F238E27FC236}">
                <a16:creationId xmlns:a16="http://schemas.microsoft.com/office/drawing/2014/main" id="{E0AF6486-C7E2-A78D-FB72-8EA0B5FD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27" y="2266409"/>
            <a:ext cx="6736464" cy="38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6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5310" y="4422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b="1" dirty="0">
                <a:solidFill>
                  <a:schemeClr val="bg1"/>
                </a:solidFill>
                <a:latin typeface="Univers Light"/>
                <a:cs typeface="Arial"/>
              </a:rPr>
              <a:t>Como funciona?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829399" y="1897795"/>
            <a:ext cx="103067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45BB6041-901B-2877-ED9B-6831198F5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60" y="1468312"/>
            <a:ext cx="9321477" cy="45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4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5310" y="4422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b="1" dirty="0">
                <a:solidFill>
                  <a:schemeClr val="bg1"/>
                </a:solidFill>
                <a:latin typeface="Univers Light"/>
                <a:cs typeface="Arial"/>
              </a:rPr>
              <a:t>Como funciona?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829399" y="1897795"/>
            <a:ext cx="103067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3" name="Imagem 5" descr="Texto&#10;&#10;Descrição gerada automaticamente">
            <a:extLst>
              <a:ext uri="{FF2B5EF4-FFF2-40B4-BE49-F238E27FC236}">
                <a16:creationId xmlns:a16="http://schemas.microsoft.com/office/drawing/2014/main" id="{6F2AB9AD-816A-0DB8-428E-39D6AAE4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62" y="2441483"/>
            <a:ext cx="10855124" cy="18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9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5310" y="4422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b="1" dirty="0">
                <a:solidFill>
                  <a:schemeClr val="bg1"/>
                </a:solidFill>
                <a:latin typeface="Univers Light"/>
                <a:cs typeface="Arial"/>
              </a:rPr>
              <a:t>Como funciona?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829399" y="1897795"/>
            <a:ext cx="103067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AE598A97-0C5E-A2FC-47B8-39B5B490A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7" y="1709778"/>
            <a:ext cx="9909856" cy="37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3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57586" y="70499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b="1" dirty="0">
                <a:solidFill>
                  <a:schemeClr val="bg1"/>
                </a:solidFill>
                <a:latin typeface="Univers Light"/>
                <a:cs typeface="Arial"/>
              </a:rPr>
              <a:t>Atividade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829399" y="1897795"/>
            <a:ext cx="10306755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Buscar do meu </a:t>
            </a:r>
            <a:r>
              <a:rPr lang="pt-BR" sz="2400" err="1">
                <a:solidFill>
                  <a:schemeClr val="bg1"/>
                </a:solidFill>
              </a:rPr>
              <a:t>github</a:t>
            </a:r>
            <a:r>
              <a:rPr lang="pt-BR" sz="2400" dirty="0">
                <a:solidFill>
                  <a:schemeClr val="bg1"/>
                </a:solidFill>
              </a:rPr>
              <a:t> a frase: "</a:t>
            </a:r>
            <a:r>
              <a:rPr lang="pt-BR" sz="2400" b="1" dirty="0">
                <a:solidFill>
                  <a:schemeClr val="bg1"/>
                </a:solidFill>
                <a:ea typeface="+mn-lt"/>
                <a:cs typeface="+mn-lt"/>
              </a:rPr>
              <a:t>ZXAI: P RDHIJBT HDBTIXBTH LDGC QN HRDIRWBTC XC PBTGXRP PCS PBTGXRPCH XC HRDIAPCS.</a:t>
            </a:r>
            <a:r>
              <a:rPr lang="pt-BR" sz="2400" b="1" dirty="0">
                <a:solidFill>
                  <a:schemeClr val="bg1"/>
                </a:solidFill>
              </a:rPr>
              <a:t>"</a:t>
            </a:r>
          </a:p>
          <a:p>
            <a:pPr marL="342900" indent="-342900" algn="just">
              <a:buFont typeface="Arial"/>
              <a:buChar char="•"/>
            </a:pPr>
            <a:endParaRPr lang="pt-BR" sz="1200" dirty="0">
              <a:solidFill>
                <a:srgbClr val="C9D1D9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pt-BR" sz="2400" dirty="0" err="1">
                <a:solidFill>
                  <a:schemeClr val="bg1"/>
                </a:solidFill>
              </a:rPr>
              <a:t>Descriptografar</a:t>
            </a:r>
            <a:r>
              <a:rPr lang="pt-BR" sz="2400" dirty="0">
                <a:solidFill>
                  <a:schemeClr val="bg1"/>
                </a:solidFill>
              </a:rPr>
              <a:t>, conforme a cifra de césar, para ler o que está escrito.</a:t>
            </a:r>
            <a:endParaRPr lang="pt-BR" sz="1200" dirty="0">
              <a:solidFill>
                <a:schemeClr val="bg1"/>
              </a:solidFill>
            </a:endParaRPr>
          </a:p>
          <a:p>
            <a:pPr marL="342900" indent="-342900" algn="just">
              <a:buFont typeface="Arial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OBS: A frase está em inglês.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9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15310" y="4422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Univers Light"/>
                <a:cs typeface="Arial"/>
              </a:rPr>
              <a:t>Bibliografia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059701" y="1871359"/>
            <a:ext cx="104871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000" b="1" dirty="0" err="1">
                <a:solidFill>
                  <a:schemeClr val="bg1"/>
                </a:solidFill>
                <a:ea typeface="+mn-lt"/>
                <a:cs typeface="+mn-lt"/>
              </a:rPr>
              <a:t>inventwithpython</a:t>
            </a:r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. (2023). </a:t>
            </a:r>
            <a:r>
              <a:rPr lang="pt-BR" sz="2000" b="1" dirty="0" err="1">
                <a:solidFill>
                  <a:schemeClr val="bg1"/>
                </a:solidFill>
              </a:rPr>
              <a:t>Cracking</a:t>
            </a:r>
            <a:r>
              <a:rPr lang="pt-BR" sz="2000" b="1" dirty="0">
                <a:solidFill>
                  <a:schemeClr val="bg1"/>
                </a:solidFill>
              </a:rPr>
              <a:t> Codes </a:t>
            </a:r>
            <a:r>
              <a:rPr lang="pt-BR" sz="2000" b="1" dirty="0" err="1">
                <a:solidFill>
                  <a:schemeClr val="bg1"/>
                </a:solidFill>
              </a:rPr>
              <a:t>with</a:t>
            </a:r>
            <a:r>
              <a:rPr lang="pt-BR" sz="2000" b="1" dirty="0">
                <a:solidFill>
                  <a:schemeClr val="bg1"/>
                </a:solidFill>
              </a:rPr>
              <a:t> Python</a:t>
            </a:r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. Disponível em: https://inventwithpython.com/cracking/ (Acessado em: 11 de abril de 2023).</a:t>
            </a:r>
            <a:endParaRPr lang="pt-BR" sz="2000" b="1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578614" y="5582403"/>
            <a:ext cx="103067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</a:rPr>
              <a:t>Disponível em:</a:t>
            </a:r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2000" b="1" dirty="0">
                <a:solidFill>
                  <a:schemeClr val="bg1"/>
                </a:solidFill>
                <a:ea typeface="+mn-lt"/>
                <a:cs typeface="+mn-lt"/>
              </a:rPr>
              <a:t>https://github.com/PyMarcus/daemonium/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8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49655" y="4422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Univers Light"/>
                <a:cs typeface="Arial"/>
              </a:rPr>
              <a:t>Solução da atividade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5" descr="Texto&#10;&#10;Descrição gerada automaticamente">
            <a:extLst>
              <a:ext uri="{FF2B5EF4-FFF2-40B4-BE49-F238E27FC236}">
                <a16:creationId xmlns:a16="http://schemas.microsoft.com/office/drawing/2014/main" id="{55129EEF-84DD-924E-87AB-1F2A9CFE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76" y="1488805"/>
            <a:ext cx="7761889" cy="46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4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30788" y="-577379"/>
            <a:ext cx="5127674" cy="2129129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rgbClr val="FFFFFF"/>
                </a:solidFill>
              </a:rPr>
              <a:t>Sumário</a:t>
            </a:r>
            <a:endParaRPr lang="pt-B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28888" y="2671704"/>
            <a:ext cx="764445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que é criptografia?</a:t>
            </a:r>
            <a:endParaRPr lang="pt-BR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Quais os tipos de criptografia?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que é ransomware?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Casos reais de ataques de </a:t>
            </a:r>
            <a:r>
              <a:rPr lang="pt-BR" sz="2400" dirty="0" err="1">
                <a:solidFill>
                  <a:schemeClr val="bg1"/>
                </a:solidFill>
              </a:rPr>
              <a:t>ransomware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Minha versão de ransomware</a:t>
            </a:r>
          </a:p>
          <a:p>
            <a:pPr marL="342900" indent="-342900">
              <a:buFont typeface="Arial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Atividade proposta</a:t>
            </a:r>
          </a:p>
        </p:txBody>
      </p:sp>
    </p:spTree>
    <p:extLst>
      <p:ext uri="{BB962C8B-B14F-4D97-AF65-F5344CB8AC3E}">
        <p14:creationId xmlns:p14="http://schemas.microsoft.com/office/powerpoint/2010/main" val="3906073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49655" y="4422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Univers Light"/>
                <a:cs typeface="Arial"/>
              </a:rPr>
              <a:t>Solução da atividade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0C3463B1-B31D-C3F4-73FB-582CAB74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434" y="1410842"/>
            <a:ext cx="5712371" cy="47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78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49655" y="4422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Univers Light"/>
                <a:cs typeface="Arial"/>
              </a:rPr>
              <a:t>Solução da atividade</a:t>
            </a: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15817F28-9FAD-E61C-21F3-3D6FD4E15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55" y="1507797"/>
            <a:ext cx="8830440" cy="4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95389" y="-483305"/>
            <a:ext cx="7009155" cy="2129129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rgbClr val="FFFFFF"/>
                </a:solidFill>
              </a:rPr>
              <a:t>O </a:t>
            </a:r>
            <a:r>
              <a:rPr lang="de-DE" sz="5400" dirty="0" err="1">
                <a:solidFill>
                  <a:srgbClr val="FFFFFF"/>
                </a:solidFill>
              </a:rPr>
              <a:t>que</a:t>
            </a:r>
            <a:r>
              <a:rPr lang="de-DE" sz="5400" dirty="0">
                <a:solidFill>
                  <a:srgbClr val="FFFFFF"/>
                </a:solidFill>
              </a:rPr>
              <a:t> é </a:t>
            </a:r>
            <a:r>
              <a:rPr lang="de-DE" sz="5400" dirty="0" err="1">
                <a:solidFill>
                  <a:srgbClr val="FFFFFF"/>
                </a:solidFill>
              </a:rPr>
              <a:t>criptografia</a:t>
            </a:r>
            <a:r>
              <a:rPr lang="de-DE" sz="5400" dirty="0">
                <a:solidFill>
                  <a:srgbClr val="FFFFFF"/>
                </a:solidFill>
              </a:rPr>
              <a:t>?</a:t>
            </a:r>
            <a:endParaRPr lang="pt-B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    </a:t>
            </a:r>
            <a:r>
              <a:rPr lang="pt-BR" sz="2400" dirty="0">
                <a:solidFill>
                  <a:schemeClr val="bg1"/>
                </a:solidFill>
              </a:rPr>
              <a:t>Além disso, a criptografia surgiu há vários anos atrás, sendo utilizada por muitos povos e aperfeiçoada, sobretudo, em tempos de guerra. Um marco importante para essa ciência, foi a criptografia de césar</a:t>
            </a:r>
            <a:endParaRPr lang="pt-BR" sz="240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1147703" y="2483555"/>
            <a:ext cx="103067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    "Criptografia é a ciência de usar códigos secretos"(Al Sweigart), ou seja, a capacidade de transformar a informação legível em ilegível para proteger seu conteúdo sensível.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9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25232" y="-558564"/>
            <a:ext cx="7159674" cy="2129129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 err="1">
                <a:solidFill>
                  <a:srgbClr val="FFFFFF"/>
                </a:solidFill>
              </a:rPr>
              <a:t>Tipos</a:t>
            </a:r>
            <a:r>
              <a:rPr lang="de-DE" sz="5400" dirty="0">
                <a:solidFill>
                  <a:srgbClr val="FFFFFF"/>
                </a:solidFill>
              </a:rPr>
              <a:t> de </a:t>
            </a:r>
            <a:r>
              <a:rPr lang="de-DE" sz="5400" dirty="0" err="1">
                <a:solidFill>
                  <a:srgbClr val="FFFFFF"/>
                </a:solidFill>
              </a:rPr>
              <a:t>criptografia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1147703" y="1618074"/>
            <a:ext cx="1030675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   </a:t>
            </a: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 Resumidamente, há dois métodos de criptografia: a criptografia assimétrica e a criptografia simétrica.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pt-BR" sz="2400" b="1" u="sng" dirty="0">
                <a:solidFill>
                  <a:schemeClr val="bg1"/>
                </a:solidFill>
              </a:rPr>
              <a:t>Criptografia simétrica:</a:t>
            </a:r>
            <a:r>
              <a:rPr lang="pt-BR" sz="2400" dirty="0">
                <a:solidFill>
                  <a:schemeClr val="bg1"/>
                </a:solidFill>
              </a:rPr>
              <a:t> Tanto o destinatário, quanto o remetente da mensagem, compartilham a mesma chave da cifra. Esta chave será utilizada para criptografar e </a:t>
            </a:r>
            <a:r>
              <a:rPr lang="pt-BR" sz="2400" err="1">
                <a:solidFill>
                  <a:schemeClr val="bg1"/>
                </a:solidFill>
              </a:rPr>
              <a:t>descriptografar</a:t>
            </a:r>
            <a:r>
              <a:rPr lang="pt-BR" sz="2400" dirty="0">
                <a:solidFill>
                  <a:schemeClr val="bg1"/>
                </a:solidFill>
              </a:rPr>
              <a:t> a mensagem.</a:t>
            </a:r>
          </a:p>
          <a:p>
            <a:pPr marL="342900" indent="-342900" algn="just">
              <a:buFont typeface="Arial"/>
              <a:buChar char="•"/>
            </a:pPr>
            <a:endParaRPr lang="pt-BR" sz="2400" dirty="0">
              <a:solidFill>
                <a:schemeClr val="bg1"/>
              </a:solidFill>
              <a:latin typeface="Univers Light"/>
              <a:cs typeface="Arial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pt-BR" sz="2400" b="1" u="sng" dirty="0">
                <a:solidFill>
                  <a:schemeClr val="bg1"/>
                </a:solidFill>
                <a:latin typeface="Univers Light"/>
                <a:cs typeface="Arial"/>
              </a:rPr>
              <a:t>Criptografia assimétrica:</a:t>
            </a:r>
            <a:r>
              <a:rPr lang="pt-BR" sz="24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pt-BR" sz="2400" dirty="0">
                <a:solidFill>
                  <a:schemeClr val="bg1"/>
                </a:solidFill>
                <a:latin typeface="Univers Light"/>
                <a:cs typeface="Arial"/>
              </a:rPr>
              <a:t>Conhecida como criptografia de chave pública, esta criptografia gera duas chaves, uma pública, que será usada para criptografar os dados e uma privada, que fica com o remetente e será usada para </a:t>
            </a:r>
            <a:r>
              <a:rPr lang="pt-BR" sz="2400" dirty="0" err="1">
                <a:solidFill>
                  <a:schemeClr val="bg1"/>
                </a:solidFill>
                <a:latin typeface="Univers Light"/>
                <a:cs typeface="Arial"/>
              </a:rPr>
              <a:t>descriptografar</a:t>
            </a:r>
            <a:r>
              <a:rPr lang="pt-BR" sz="2400" dirty="0">
                <a:solidFill>
                  <a:schemeClr val="bg1"/>
                </a:solidFill>
                <a:latin typeface="Univers Light"/>
                <a:cs typeface="Arial"/>
              </a:rPr>
              <a:t>.</a:t>
            </a:r>
            <a:endParaRPr lang="en-US" sz="2400" dirty="0">
              <a:solidFill>
                <a:schemeClr val="bg1"/>
              </a:solidFill>
              <a:latin typeface="Univers Light"/>
              <a:cs typeface="Arial"/>
            </a:endParaRPr>
          </a:p>
          <a:p>
            <a:pPr marL="342900" indent="-342900" algn="just">
              <a:buFont typeface="Arial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 algn="just">
              <a:buFont typeface="Arial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1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40195" y="-577379"/>
            <a:ext cx="5127674" cy="2129129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rgbClr val="FFFFFF"/>
                </a:solidFill>
              </a:rPr>
              <a:t>Cifra de César</a:t>
            </a:r>
            <a:endParaRPr lang="pt-BR" dirty="0" err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1147703" y="1618074"/>
            <a:ext cx="1030675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    Cifra diz respeito ao algoritmo implementado para codificar ou decodificar informações.</a:t>
            </a:r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    A cifra de césar foi criada pelo conhecido Júlio César e consiste, basicamente, em mudar a posição das letras para tornar o texto </a:t>
            </a:r>
            <a:r>
              <a:rPr lang="pt-BR" sz="2400">
                <a:solidFill>
                  <a:schemeClr val="bg1"/>
                </a:solidFill>
              </a:rPr>
              <a:t>ilegível. Contudo</a:t>
            </a:r>
            <a:r>
              <a:rPr lang="pt-BR" sz="2400" dirty="0">
                <a:solidFill>
                  <a:schemeClr val="bg1"/>
                </a:solidFill>
              </a:rPr>
              <a:t>, é um método de criptografia fraco, atualmente.</a:t>
            </a:r>
          </a:p>
        </p:txBody>
      </p:sp>
      <p:pic>
        <p:nvPicPr>
          <p:cNvPr id="3" name="Imagem 5" descr="Diagrama&#10;&#10;Descrição gerada automaticamente">
            <a:extLst>
              <a:ext uri="{FF2B5EF4-FFF2-40B4-BE49-F238E27FC236}">
                <a16:creationId xmlns:a16="http://schemas.microsoft.com/office/drawing/2014/main" id="{A126DCF9-49FA-8E8D-724F-6D1D91EF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215" y="3659098"/>
            <a:ext cx="3730977" cy="26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2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88639" y="-709083"/>
            <a:ext cx="6435303" cy="2129129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rgbClr val="FFFFFF"/>
                </a:solidFill>
              </a:rPr>
              <a:t>Criptografia RSA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1147703" y="1618074"/>
            <a:ext cx="1030675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    É um algoritmo de criptografia do tipo assimétrico, elaborado em 1977.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Além disso, sua construção matemática é baseada no fato de calcular a fatoração de números primos suficientemente grandes, o que, para computação atual, é um problema complexo e demorado, o que o torna seguro para assinaturas e comunicações digitais.</a:t>
            </a:r>
          </a:p>
        </p:txBody>
      </p:sp>
      <p:pic>
        <p:nvPicPr>
          <p:cNvPr id="6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C60D56F5-753B-F377-6598-FB479488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3818763"/>
            <a:ext cx="3819525" cy="2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6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88639" y="-709083"/>
            <a:ext cx="6435303" cy="2129129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>
                <a:solidFill>
                  <a:srgbClr val="FFFFFF"/>
                </a:solidFill>
              </a:rPr>
              <a:t>Ransomware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1147703" y="1618074"/>
            <a:ext cx="1030675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    "É um malware de extorsão que pode bloquear o seu computador e depois exigir um resgate para desbloqueá-lo" (Karspersky). 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    Normalmente, ele criptografa o computador e pode se espalhar pela rede, como um </a:t>
            </a:r>
            <a:r>
              <a:rPr lang="pt-BR" sz="2400" dirty="0" err="1">
                <a:solidFill>
                  <a:schemeClr val="bg1"/>
                </a:solidFill>
              </a:rPr>
              <a:t>worm</a:t>
            </a:r>
            <a:r>
              <a:rPr lang="pt-BR" sz="2400" dirty="0">
                <a:solidFill>
                  <a:schemeClr val="bg1"/>
                </a:solidFill>
              </a:rPr>
              <a:t>, e exige o resgate para uma carteira de bitcoin, devido ao fato de não haver forma de rastrear a transação.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3" name="Imagem 6" descr="Forma&#10;&#10;Descrição gerada automaticamente">
            <a:extLst>
              <a:ext uri="{FF2B5EF4-FFF2-40B4-BE49-F238E27FC236}">
                <a16:creationId xmlns:a16="http://schemas.microsoft.com/office/drawing/2014/main" id="{34E280EE-8BA5-9F53-8E21-4507E19D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06" y="3807473"/>
            <a:ext cx="5116009" cy="21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5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3095" y="-680146"/>
            <a:ext cx="7766391" cy="2129129"/>
          </a:xfrm>
        </p:spPr>
        <p:txBody>
          <a:bodyPr anchor="b">
            <a:normAutofit/>
          </a:bodyPr>
          <a:lstStyle/>
          <a:p>
            <a:pPr algn="ctr"/>
            <a:r>
              <a:rPr lang="de-DE" sz="5400" dirty="0" err="1">
                <a:solidFill>
                  <a:srgbClr val="FFFFFF"/>
                </a:solidFill>
              </a:rPr>
              <a:t>Casos</a:t>
            </a:r>
            <a:r>
              <a:rPr lang="de-DE" sz="5400" dirty="0">
                <a:solidFill>
                  <a:srgbClr val="FFFFFF"/>
                </a:solidFill>
              </a:rPr>
              <a:t> de </a:t>
            </a:r>
            <a:r>
              <a:rPr lang="de-DE" sz="5400" dirty="0" err="1">
                <a:solidFill>
                  <a:srgbClr val="FFFFFF"/>
                </a:solidFill>
              </a:rPr>
              <a:t>ataques</a:t>
            </a:r>
            <a:r>
              <a:rPr lang="de-DE" sz="5400" dirty="0">
                <a:solidFill>
                  <a:srgbClr val="FFFFFF"/>
                </a:solidFill>
              </a:rPr>
              <a:t> </a:t>
            </a:r>
            <a:r>
              <a:rPr lang="de-DE" sz="5400" dirty="0" err="1">
                <a:solidFill>
                  <a:srgbClr val="FFFFFF"/>
                </a:solidFill>
              </a:rPr>
              <a:t>reais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1147703" y="1618074"/>
            <a:ext cx="1030675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    É um malware bastante perigoso, por se tratar de criptografia, e tem sido bastante utilizado por pessoas mal intencionadas, principalmente, contra empresas, em todo o mundo.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</a:rPr>
              <a:t>       Praticamente, todos os dias alguma organização é vítima desse tipo de ataque e, normalmente, pagam valores muito alto aos criminosos.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7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31A4C6A-240E-18C8-B686-666D9C38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44" y="3879778"/>
            <a:ext cx="7508110" cy="19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0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9680" y="81853"/>
            <a:ext cx="9984870" cy="2129129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5400" b="1" dirty="0">
                <a:solidFill>
                  <a:schemeClr val="bg1"/>
                </a:solidFill>
                <a:latin typeface="Univers Light"/>
                <a:cs typeface="Arial"/>
              </a:rPr>
              <a:t>Minha versão de </a:t>
            </a:r>
            <a:r>
              <a:rPr lang="pt-BR" sz="5400" b="1" dirty="0" err="1">
                <a:solidFill>
                  <a:schemeClr val="bg1"/>
                </a:solidFill>
                <a:latin typeface="Univers Light"/>
                <a:cs typeface="Arial"/>
              </a:rPr>
              <a:t>ransomware</a:t>
            </a:r>
            <a:endParaRPr lang="en-US" sz="5400" b="1" dirty="0">
              <a:solidFill>
                <a:schemeClr val="bg1"/>
              </a:solidFill>
              <a:latin typeface="Univers Light"/>
              <a:cs typeface="Arial"/>
            </a:endParaRPr>
          </a:p>
          <a:p>
            <a:pPr algn="ctr"/>
            <a:endParaRPr lang="de-DE" sz="54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CA8C93-9FEA-87B8-A8C6-3BD49B5A138E}"/>
              </a:ext>
            </a:extLst>
          </p:cNvPr>
          <p:cNvSpPr txBox="1"/>
          <p:nvPr/>
        </p:nvSpPr>
        <p:spPr>
          <a:xfrm>
            <a:off x="1194739" y="4186296"/>
            <a:ext cx="10419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04A028-A7AD-DC81-5AF7-C1DF8E0800CF}"/>
              </a:ext>
            </a:extLst>
          </p:cNvPr>
          <p:cNvSpPr txBox="1"/>
          <p:nvPr/>
        </p:nvSpPr>
        <p:spPr>
          <a:xfrm>
            <a:off x="1147703" y="1618074"/>
            <a:ext cx="1030675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algn="just"/>
            <a:r>
              <a:rPr lang="pt-BR" sz="2400" b="1" i="1" dirty="0" err="1">
                <a:solidFill>
                  <a:srgbClr val="C00000"/>
                </a:solidFill>
              </a:rPr>
              <a:t>Daemonium</a:t>
            </a:r>
            <a:r>
              <a:rPr lang="pt-BR" sz="2400" b="1" i="1" dirty="0">
                <a:solidFill>
                  <a:srgbClr val="C00000"/>
                </a:solidFill>
              </a:rPr>
              <a:t> </a:t>
            </a:r>
            <a:r>
              <a:rPr lang="pt-BR" sz="2400" dirty="0">
                <a:solidFill>
                  <a:schemeClr val="bg1"/>
                </a:solidFill>
              </a:rPr>
              <a:t>é um </a:t>
            </a:r>
            <a:r>
              <a:rPr lang="pt-BR" sz="2400" dirty="0" err="1">
                <a:solidFill>
                  <a:schemeClr val="bg1"/>
                </a:solidFill>
              </a:rPr>
              <a:t>ransomware</a:t>
            </a:r>
            <a:r>
              <a:rPr lang="pt-BR" sz="2400" dirty="0">
                <a:solidFill>
                  <a:schemeClr val="bg1"/>
                </a:solidFill>
              </a:rPr>
              <a:t> simples, </a:t>
            </a:r>
            <a:r>
              <a:rPr lang="pt-BR" sz="2400" b="1" dirty="0">
                <a:solidFill>
                  <a:schemeClr val="bg1"/>
                </a:solidFill>
              </a:rPr>
              <a:t>escrito na linguagem de programação </a:t>
            </a:r>
            <a:r>
              <a:rPr lang="pt-BR" sz="2400" b="1" dirty="0" err="1">
                <a:solidFill>
                  <a:schemeClr val="bg1"/>
                </a:solidFill>
              </a:rPr>
              <a:t>python</a:t>
            </a:r>
            <a:r>
              <a:rPr lang="pt-BR" sz="2400" dirty="0">
                <a:solidFill>
                  <a:schemeClr val="bg1"/>
                </a:solidFill>
              </a:rPr>
              <a:t>, para fins acadêmicos que criptografa qualquer arquivo, usando o algoritmo de criptografia RSA (assimétrico). Para isso, ele criptografa o arquivo em blocos de tamanho </a:t>
            </a:r>
            <a:r>
              <a:rPr lang="pt-BR" sz="2400" b="1" u="sng" dirty="0">
                <a:solidFill>
                  <a:schemeClr val="bg1"/>
                </a:solidFill>
                <a:ea typeface="+mn-lt"/>
                <a:cs typeface="+mn-lt"/>
              </a:rPr>
              <a:t>0xA0</a:t>
            </a:r>
            <a:r>
              <a:rPr lang="pt-BR" sz="24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2400" dirty="0">
                <a:solidFill>
                  <a:schemeClr val="bg1"/>
                </a:solidFill>
                <a:ea typeface="+mn-lt"/>
                <a:cs typeface="+mn-lt"/>
              </a:rPr>
              <a:t>(160 bits). Isto pois, segundo meus testes, foi o tamanho que encontrei mais performance e menor chance de erros para arquivos grandes, devido a linguagem que utilizei ser interpretada.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0" name="Imagem 11" descr="Ícone&#10;&#10;Descrição gerada automaticamente">
            <a:extLst>
              <a:ext uri="{FF2B5EF4-FFF2-40B4-BE49-F238E27FC236}">
                <a16:creationId xmlns:a16="http://schemas.microsoft.com/office/drawing/2014/main" id="{46E34113-4BDD-61BA-B8D1-72451749A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995" y="4372337"/>
            <a:ext cx="1836518" cy="18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57341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TribuneVTI</vt:lpstr>
      <vt:lpstr>Ransomware</vt:lpstr>
      <vt:lpstr>Sumário</vt:lpstr>
      <vt:lpstr>O que é criptografia?</vt:lpstr>
      <vt:lpstr>Tipos de criptografia</vt:lpstr>
      <vt:lpstr>Cifra de César</vt:lpstr>
      <vt:lpstr>Criptografia RSA</vt:lpstr>
      <vt:lpstr>Ransomware</vt:lpstr>
      <vt:lpstr>Casos de ataques reais</vt:lpstr>
      <vt:lpstr>Minha versão de ransomware </vt:lpstr>
      <vt:lpstr>Como funciona? </vt:lpstr>
      <vt:lpstr>Como funciona? </vt:lpstr>
      <vt:lpstr>Como funciona? </vt:lpstr>
      <vt:lpstr>Como funciona? </vt:lpstr>
      <vt:lpstr>Como funciona? </vt:lpstr>
      <vt:lpstr>Como funciona? </vt:lpstr>
      <vt:lpstr>Como funciona? </vt:lpstr>
      <vt:lpstr>Atividade </vt:lpstr>
      <vt:lpstr>Bibliografia </vt:lpstr>
      <vt:lpstr>Solução da atividade </vt:lpstr>
      <vt:lpstr>Solução da atividade </vt:lpstr>
      <vt:lpstr>Solução da atividade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515</cp:revision>
  <dcterms:created xsi:type="dcterms:W3CDTF">2023-05-13T14:12:35Z</dcterms:created>
  <dcterms:modified xsi:type="dcterms:W3CDTF">2023-05-13T18:51:03Z</dcterms:modified>
</cp:coreProperties>
</file>