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5d46d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25d46d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32ccf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32ccf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32ccf9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032ccf9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32ccf9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032ccf9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ee11d3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ee11d3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73096c4f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73096c4f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37435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37435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2e7f11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2e7f11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02e7f1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02e7f1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3096c4f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73096c4f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helpers are here to help you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32ccf9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32ccf9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3096c4f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3096c4f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32ccf9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32ccf9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32ccf9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32ccf9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ee11d3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6ee11d3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9" l="0" r="0" t="1399"/>
          <a:stretch/>
        </p:blipFill>
        <p:spPr>
          <a:xfrm>
            <a:off x="63225" y="46563"/>
            <a:ext cx="9017549" cy="50503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ullstackpython.com" TargetMode="External"/><Relationship Id="rId4" Type="http://schemas.openxmlformats.org/officeDocument/2006/relationships/hyperlink" Target="https://fullstackpython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895600" y="810075"/>
            <a:ext cx="52395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/>
              <a:t>PyNoon</a:t>
            </a:r>
            <a:endParaRPr sz="4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55700" y="2571750"/>
            <a:ext cx="351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75" y="1098875"/>
            <a:ext cx="1816449" cy="247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/>
              <a:t>Course Objectives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PyNoon Starter:</a:t>
            </a:r>
            <a:r>
              <a:rPr lang="en-GB" sz="1800"/>
              <a:t> Learning the very basics of Python programming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PyNoon Data:</a:t>
            </a:r>
            <a:r>
              <a:rPr lang="en-GB"/>
              <a:t> Analysing and plotting tabular (spreadsheet)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PyNoon Plus:</a:t>
            </a:r>
            <a:r>
              <a:rPr lang="en-GB"/>
              <a:t> Advanced topics, from using AI models to calling web APIs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719550" y="445025"/>
            <a:ext cx="8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Course Objectives</a:t>
            </a:r>
            <a:endParaRPr b="1" sz="322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719550" y="1152475"/>
            <a:ext cx="81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Along the way: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 just about getting the right output - we want to help you write </a:t>
            </a:r>
            <a:r>
              <a:rPr b="1" i="1" lang="en-GB" sz="1800"/>
              <a:t>readable</a:t>
            </a:r>
            <a:r>
              <a:rPr lang="en-GB" sz="1800"/>
              <a:t> and </a:t>
            </a:r>
            <a:r>
              <a:rPr b="1" i="1" lang="en-GB" sz="1800"/>
              <a:t>maintainable </a:t>
            </a:r>
            <a:r>
              <a:rPr lang="en-GB" sz="1800"/>
              <a:t>Python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By the end: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We want you to</a:t>
            </a:r>
            <a:r>
              <a:rPr lang="en-GB" sz="1800"/>
              <a:t> be solving </a:t>
            </a:r>
            <a:r>
              <a:rPr b="1" i="1" lang="en-GB" sz="1800"/>
              <a:t>your</a:t>
            </a:r>
            <a:r>
              <a:rPr b="1" lang="en-GB" sz="1800"/>
              <a:t> </a:t>
            </a:r>
            <a:r>
              <a:rPr lang="en-GB" sz="1800"/>
              <a:t>problems with Python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19550" y="238400"/>
            <a:ext cx="8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Lesson Structure</a:t>
            </a:r>
            <a:endParaRPr b="1" sz="322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19550" y="862575"/>
            <a:ext cx="81126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Times are a guideline - but core will be </a:t>
            </a:r>
            <a:r>
              <a:rPr b="1" lang="en-GB"/>
              <a:t>12:00pm - 1:00pm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11:30am - 12:00pm</a:t>
            </a:r>
            <a:r>
              <a:rPr lang="en-GB"/>
              <a:t> - Independent work</a:t>
            </a:r>
            <a:r>
              <a:rPr lang="en-GB"/>
              <a:t> and</a:t>
            </a:r>
            <a:r>
              <a:rPr lang="en-GB"/>
              <a:t> help with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12:00am - 12:30pm</a:t>
            </a:r>
            <a:r>
              <a:rPr lang="en-GB"/>
              <a:t> - Lunch, networking, and whiteboard lesson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12:30pm - 1:00pm</a:t>
            </a:r>
            <a:r>
              <a:rPr lang="en-GB"/>
              <a:t> - Follow-along live-coding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1:00pm - 1:30pm</a:t>
            </a:r>
            <a:r>
              <a:rPr lang="en-GB"/>
              <a:t> - Independent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Exercises following on from live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Lessons from </a:t>
            </a:r>
            <a:r>
              <a:rPr b="1" lang="en-GB"/>
              <a:t>futurecoder.io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Extension exercises from</a:t>
            </a:r>
            <a:r>
              <a:rPr lang="en-GB">
                <a:uFill>
                  <a:noFill/>
                </a:uFill>
                <a:hlinkClick r:id="rId3"/>
              </a:rPr>
              <a:t> </a:t>
            </a:r>
            <a:r>
              <a:rPr b="1" lang="en-GB">
                <a:uFill>
                  <a:noFill/>
                </a:uFill>
                <a:hlinkClick r:id="rId4"/>
              </a:rPr>
              <a:t>https://fullstackpython.com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recommend completing outstanding work as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Optional, but recommended to become productive in Python</a:t>
            </a:r>
            <a:br>
              <a:rPr lang="en-GB"/>
            </a:br>
            <a:r>
              <a:rPr lang="en-GB"/>
              <a:t>within the timeframe of the course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485375" y="967475"/>
            <a:ext cx="65265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Tips For Getting the Most Out of </a:t>
            </a:r>
            <a:r>
              <a:rPr b="1" lang="en-GB" sz="4820"/>
              <a:t>PyNoon</a:t>
            </a:r>
            <a:endParaRPr b="1" sz="48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093275" y="445025"/>
            <a:ext cx="81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Here to Learn</a:t>
            </a:r>
            <a:endParaRPr b="1" sz="322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093275" y="1388350"/>
            <a:ext cx="70557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As much as humanly possible </a:t>
            </a:r>
            <a:r>
              <a:rPr b="1" lang="en-GB" sz="1700"/>
              <a:t>don't do emails and work</a:t>
            </a:r>
            <a:endParaRPr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You’ll barely have enough time as it is to become a productive coder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Even if you’re more advanced </a:t>
            </a:r>
            <a:r>
              <a:rPr b="1" lang="en-GB" sz="1700"/>
              <a:t>do the simple things</a:t>
            </a:r>
            <a:r>
              <a:rPr lang="en-GB" sz="1700"/>
              <a:t> (albeit faster)</a:t>
            </a:r>
            <a:endParaRPr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Sometimes there are things you missed the first time or have forgotten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349950"/>
            <a:ext cx="8520600" cy="16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Questions?</a:t>
            </a:r>
            <a:endParaRPr b="1"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511050" y="1222300"/>
            <a:ext cx="80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98"/>
              <a:t>Lunchtime!</a:t>
            </a:r>
            <a:endParaRPr sz="302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1078225" y="1922325"/>
            <a:ext cx="75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Say hello to someone you didn't come with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Find out what other people want to use Python for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1078925" y="1304875"/>
            <a:ext cx="75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the sponsors and host!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- for making this a success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1078925" y="597425"/>
            <a:ext cx="751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1002725" y="1381075"/>
            <a:ext cx="75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 escapes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Bathrooms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Cleaning up after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WiFi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02725" y="673625"/>
            <a:ext cx="755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Administrivia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8925" y="597425"/>
            <a:ext cx="74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Introductions</a:t>
            </a:r>
            <a:endParaRPr b="1" sz="3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78925" y="1304875"/>
            <a:ext cx="74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Instructors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Helpers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Attendees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Raise your hand if…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ever programmed before?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programmed in the last year?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used Python before?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23250" y="1006225"/>
            <a:ext cx="5821800" cy="17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33"/>
              <a:t>Why Python?</a:t>
            </a:r>
            <a:endParaRPr sz="47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25" y="879275"/>
            <a:ext cx="2138600" cy="2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700">
                <a:solidFill>
                  <a:schemeClr val="dk2"/>
                </a:solidFill>
              </a:rPr>
              <a:t>World’s Most Popular Programming Language</a:t>
            </a:r>
            <a:endParaRPr b="1" sz="27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49" y="2817674"/>
            <a:ext cx="4461024" cy="1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350" y="1064975"/>
            <a:ext cx="7093976" cy="1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503350" y="2984450"/>
            <a:ext cx="139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dk1"/>
                </a:solidFill>
              </a:rPr>
              <a:t>#1</a:t>
            </a:r>
            <a:endParaRPr b="1" sz="72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63350" y="1957475"/>
            <a:ext cx="312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“Python, which started as a simple scripting language, as an alternative to Perl, has become mature. Its </a:t>
            </a:r>
            <a:r>
              <a:rPr b="1" lang="en-GB"/>
              <a:t>ease of learning</a:t>
            </a:r>
            <a:r>
              <a:rPr lang="en-GB"/>
              <a:t>, its </a:t>
            </a:r>
            <a:r>
              <a:rPr b="1" lang="en-GB"/>
              <a:t>huge amount of libraries</a:t>
            </a:r>
            <a:r>
              <a:rPr lang="en-GB"/>
              <a:t> and its widespread use in </a:t>
            </a:r>
            <a:r>
              <a:rPr b="1" lang="en-GB"/>
              <a:t>all kinds of domains</a:t>
            </a:r>
            <a:r>
              <a:rPr lang="en-GB"/>
              <a:t>, has made it the most popular programming language of today,” said TIOBE CEO Paul Jansen.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World’s Main Teaching Language</a:t>
            </a:r>
            <a:endParaRPr b="1" sz="32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95950" y="1098675"/>
            <a:ext cx="80364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Shallow learning curve - simpler syntax than Java or C++.</a:t>
            </a:r>
            <a:endParaRPr sz="2035"/>
          </a:p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Novices can start writing programs almost immediately.</a:t>
            </a:r>
            <a:endParaRPr sz="2035"/>
          </a:p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Flow of new graduates altering the workforce (in one direction)</a:t>
            </a:r>
            <a:endParaRPr sz="20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98" y="2528475"/>
            <a:ext cx="7720224" cy="16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Versatile</a:t>
            </a:r>
            <a:endParaRPr b="1" sz="32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95950" y="1152475"/>
            <a:ext cx="80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an use same language for: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science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web development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big data pipelines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splintering of teams by language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 risk - the team, and new Python hires, can do whatever is needed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efficient - always something interesting for the team to do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higher quality code - not mediocre at lots of languages but good at 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50000" y="1087725"/>
            <a:ext cx="65265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What to expect</a:t>
            </a:r>
            <a:endParaRPr b="1" sz="4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from PyNoon</a:t>
            </a:r>
            <a:endParaRPr b="1" sz="4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Noon">
  <a:themeElements>
    <a:clrScheme name="Simple Light">
      <a:dk1>
        <a:srgbClr val="1F4361"/>
      </a:dk1>
      <a:lt1>
        <a:srgbClr val="FFFFFF"/>
      </a:lt1>
      <a:dk2>
        <a:srgbClr val="47657D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