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6" r:id="rId2"/>
  </p:sldMasterIdLst>
  <p:sldIdLst>
    <p:sldId id="256" r:id="rId3"/>
    <p:sldId id="257" r:id="rId4"/>
    <p:sldId id="258" r:id="rId5"/>
    <p:sldId id="272" r:id="rId6"/>
    <p:sldId id="278" r:id="rId7"/>
    <p:sldId id="280" r:id="rId8"/>
    <p:sldId id="279" r:id="rId9"/>
    <p:sldId id="277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5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51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5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7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1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815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604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3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17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77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9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68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97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676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79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0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5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1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35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4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7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13A269-479F-470B-A406-AC4EAE2B05B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BAAA58-723B-4ACB-9AE7-C05FA799E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4C2F4-D881-45C2-BB7B-F0AD5AA9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42" y="202465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BEST HACK’19</a:t>
            </a:r>
            <a:br>
              <a:rPr lang="en-US" sz="5400" b="1" dirty="0">
                <a:solidFill>
                  <a:schemeClr val="accent1"/>
                </a:solidFill>
              </a:rPr>
            </a:br>
            <a:r>
              <a:rPr lang="en-US" sz="5400" b="1" dirty="0">
                <a:solidFill>
                  <a:schemeClr val="accent1"/>
                </a:solidFill>
              </a:rPr>
              <a:t>DATA SCIENCE 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ru-RU" sz="2400" dirty="0">
                <a:solidFill>
                  <a:schemeClr val="accent1"/>
                </a:solidFill>
              </a:rPr>
              <a:t>ОТБОРОЧНЫЙ ЭТАП</a:t>
            </a:r>
            <a:endParaRPr lang="ru-RU" sz="5400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964E82-DC3F-4E29-9DE5-68F99EE7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4" y="4500192"/>
            <a:ext cx="7887232" cy="13978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3000" b="1" dirty="0">
                <a:solidFill>
                  <a:schemeClr val="accent1"/>
                </a:solidFill>
              </a:rPr>
              <a:t>КОМАНДА «</a:t>
            </a:r>
            <a:r>
              <a:rPr lang="ru-RU" sz="3000" b="1" dirty="0" err="1">
                <a:solidFill>
                  <a:schemeClr val="accent1"/>
                </a:solidFill>
              </a:rPr>
              <a:t>Анунаки</a:t>
            </a:r>
            <a:r>
              <a:rPr lang="ru-RU" sz="3000" b="1" dirty="0">
                <a:solidFill>
                  <a:schemeClr val="accent1"/>
                </a:solidFill>
              </a:rPr>
              <a:t>»</a:t>
            </a:r>
          </a:p>
          <a:p>
            <a:pPr algn="l"/>
            <a:r>
              <a:rPr lang="ru-RU" dirty="0" err="1">
                <a:solidFill>
                  <a:schemeClr val="accent1"/>
                </a:solidFill>
              </a:rPr>
              <a:t>Богод</a:t>
            </a:r>
            <a:r>
              <a:rPr lang="ru-RU" dirty="0">
                <a:solidFill>
                  <a:schemeClr val="accent1"/>
                </a:solidFill>
              </a:rPr>
              <a:t> Д.А. </a:t>
            </a:r>
          </a:p>
          <a:p>
            <a:pPr algn="l"/>
            <a:r>
              <a:rPr lang="ru-RU" dirty="0">
                <a:solidFill>
                  <a:schemeClr val="accent1"/>
                </a:solidFill>
              </a:rPr>
              <a:t>Галкин Д.А.</a:t>
            </a:r>
          </a:p>
          <a:p>
            <a:pPr algn="l"/>
            <a:r>
              <a:rPr lang="ru-RU" dirty="0">
                <a:solidFill>
                  <a:schemeClr val="accent1"/>
                </a:solidFill>
              </a:rPr>
              <a:t>Бояринцева Ю.А</a:t>
            </a:r>
          </a:p>
        </p:txBody>
      </p:sp>
    </p:spTree>
    <p:extLst>
      <p:ext uri="{BB962C8B-B14F-4D97-AF65-F5344CB8AC3E}">
        <p14:creationId xmlns:p14="http://schemas.microsoft.com/office/powerpoint/2010/main" val="10438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DAB63-B0CB-4BF9-A653-ABD0B7EF3A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2047" y="136646"/>
            <a:ext cx="11488271" cy="4697506"/>
          </a:xfrm>
        </p:spPr>
        <p:txBody>
          <a:bodyPr/>
          <a:lstStyle/>
          <a:p>
            <a:r>
              <a:rPr lang="ru-RU" sz="2400" dirty="0">
                <a:solidFill>
                  <a:schemeClr val="accent1"/>
                </a:solidFill>
              </a:rPr>
              <a:t>Создать математическую модель летящего груза, как материальной точки для определения начальных условий сброса: координат (X, Z) и направления вектора скорости (угол </a:t>
            </a:r>
            <a:r>
              <a:rPr lang="ru-RU" sz="2400" dirty="0" err="1">
                <a:solidFill>
                  <a:schemeClr val="accent1"/>
                </a:solidFill>
              </a:rPr>
              <a:t>alpha</a:t>
            </a:r>
            <a:r>
              <a:rPr lang="ru-RU" sz="2400" dirty="0">
                <a:solidFill>
                  <a:schemeClr val="accent1"/>
                </a:solidFill>
              </a:rPr>
              <a:t> - изображен положительным на рисунке). При этом надо обеспечить ряд следующих условий:</a:t>
            </a:r>
            <a:br>
              <a:rPr lang="ru-RU" sz="2400" dirty="0">
                <a:solidFill>
                  <a:schemeClr val="accent1"/>
                </a:solidFill>
              </a:rPr>
            </a:br>
            <a:br>
              <a:rPr lang="ru-RU" sz="2400" dirty="0">
                <a:solidFill>
                  <a:schemeClr val="accent1"/>
                </a:solidFill>
              </a:rPr>
            </a:br>
            <a:r>
              <a:rPr lang="ru-RU" sz="2400" dirty="0">
                <a:solidFill>
                  <a:schemeClr val="accent1"/>
                </a:solidFill>
              </a:rPr>
              <a:t>	</a:t>
            </a:r>
            <a:r>
              <a:rPr lang="ru-RU" sz="2400" b="1" u="sng" dirty="0">
                <a:solidFill>
                  <a:schemeClr val="accent1"/>
                </a:solidFill>
              </a:rPr>
              <a:t>1.Возможность задания начальных условий</a:t>
            </a:r>
            <a:br>
              <a:rPr lang="ru-RU" sz="2400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366786-2335-4A6F-BC3A-361D8E99FC70}"/>
              </a:ext>
            </a:extLst>
          </p:cNvPr>
          <p:cNvSpPr txBox="1">
            <a:spLocks/>
          </p:cNvSpPr>
          <p:nvPr/>
        </p:nvSpPr>
        <p:spPr>
          <a:xfrm>
            <a:off x="527901" y="51646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1"/>
                </a:solidFill>
              </a:rPr>
              <a:t>Задача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1B7E4CB-148A-4F9F-8FE4-B5DD2344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01" y="3395879"/>
            <a:ext cx="9776012" cy="258532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-H_0 - высоты сброса не более 1400 м;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-V_0 - начальная скорость груза не более 250 м/с;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-m - масса;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</a:t>
            </a:r>
            <a:r>
              <a:rPr lang="ru-RU" alt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F_a</a:t>
            </a: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- аэродинамическая сила на грузе, направление действия противоположно вектору скорости;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-База данных (БД) ветров - зависимость направления ветра от высоты.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9CC78E-DE69-4EB3-B59D-F7585A610CFC}"/>
              </a:ext>
            </a:extLst>
          </p:cNvPr>
          <p:cNvSpPr/>
          <p:nvPr/>
        </p:nvSpPr>
        <p:spPr>
          <a:xfrm>
            <a:off x="667953" y="5898603"/>
            <a:ext cx="116998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 Возможность Обеспечить попадание груза в зону приземления, приветствуется большая точность.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5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39528-4701-4153-B435-4A0BEA93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1028" name="Picture 4" descr="https://im0-tub-ru.yandex.net/i?id=38cad217d05c968399367b992b0c67e8&amp;n=13&amp;exp=1">
            <a:extLst>
              <a:ext uri="{FF2B5EF4-FFF2-40B4-BE49-F238E27FC236}">
                <a16:creationId xmlns:a16="http://schemas.microsoft.com/office/drawing/2014/main" id="{148C2A06-5BFE-422E-BB78-E62D9E21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92" y="2319157"/>
            <a:ext cx="1839734" cy="183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ECB88FF-ABEB-45ED-8E5D-DCEBDF7DA8FF}"/>
              </a:ext>
            </a:extLst>
          </p:cNvPr>
          <p:cNvCxnSpPr>
            <a:cxnSpLocks/>
          </p:cNvCxnSpPr>
          <p:nvPr/>
        </p:nvCxnSpPr>
        <p:spPr>
          <a:xfrm>
            <a:off x="2890148" y="3128868"/>
            <a:ext cx="154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64E27DD-186D-4CFB-83C5-9230F5060473}"/>
              </a:ext>
            </a:extLst>
          </p:cNvPr>
          <p:cNvCxnSpPr>
            <a:cxnSpLocks/>
          </p:cNvCxnSpPr>
          <p:nvPr/>
        </p:nvCxnSpPr>
        <p:spPr>
          <a:xfrm>
            <a:off x="6556713" y="3155762"/>
            <a:ext cx="154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82E1C3-1D08-48D6-BD0B-8203B36AEFD1}"/>
              </a:ext>
            </a:extLst>
          </p:cNvPr>
          <p:cNvSpPr txBox="1"/>
          <p:nvPr/>
        </p:nvSpPr>
        <p:spPr>
          <a:xfrm>
            <a:off x="4979184" y="3930431"/>
            <a:ext cx="168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+</a:t>
            </a:r>
            <a:endParaRPr lang="ru-RU" sz="88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B826D-95C5-41C8-B7F8-97E75FCF6E67}"/>
              </a:ext>
            </a:extLst>
          </p:cNvPr>
          <p:cNvSpPr txBox="1"/>
          <p:nvPr/>
        </p:nvSpPr>
        <p:spPr>
          <a:xfrm>
            <a:off x="3634219" y="5376981"/>
            <a:ext cx="5844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Численные методы</a:t>
            </a:r>
          </a:p>
        </p:txBody>
      </p:sp>
      <p:pic>
        <p:nvPicPr>
          <p:cNvPr id="2052" name="Picture 4" descr="https://www.digiseller.ru/preview/307467/p1_2072326_0d3ef6cf.png">
            <a:extLst>
              <a:ext uri="{FF2B5EF4-FFF2-40B4-BE49-F238E27FC236}">
                <a16:creationId xmlns:a16="http://schemas.microsoft.com/office/drawing/2014/main" id="{2C740F64-693E-4F06-9602-B5C91738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9" y="2045919"/>
            <a:ext cx="2219685" cy="22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ntervestnik.com/index/wp-content/uploads/2017/02/logo-suhoy.png">
            <a:extLst>
              <a:ext uri="{FF2B5EF4-FFF2-40B4-BE49-F238E27FC236}">
                <a16:creationId xmlns:a16="http://schemas.microsoft.com/office/drawing/2014/main" id="{41BE7856-76F6-44D8-86D5-74BE5C8A8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68" y="2655085"/>
            <a:ext cx="3662082" cy="100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27DDF-49B9-4433-A1E8-D356D43E8A8A}"/>
              </a:ext>
            </a:extLst>
          </p:cNvPr>
          <p:cNvSpPr txBox="1"/>
          <p:nvPr/>
        </p:nvSpPr>
        <p:spPr>
          <a:xfrm>
            <a:off x="552992" y="247223"/>
            <a:ext cx="497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Ход решение задачи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35F048-8243-4244-BE46-A35457112380}"/>
              </a:ext>
            </a:extLst>
          </p:cNvPr>
          <p:cNvSpPr/>
          <p:nvPr/>
        </p:nvSpPr>
        <p:spPr>
          <a:xfrm>
            <a:off x="140615" y="2530162"/>
            <a:ext cx="11302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решения задачи было составлено дифференциальное уравнение движения по трем координатным осям. Уравнение включает в себя: </a:t>
            </a:r>
            <a:b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оси Y - силу тяжести, направленную против оси, и аэродинамическую силу в направлении оси; </a:t>
            </a:r>
            <a:b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осей X и Z - силу ветра, направленную в зависимости от текущей скорости ветра на данной высоте, и аэродинамическую силу направленную против движения тела. Сила ветра вычисляется как разность скоростей ветра на соседних высотах в таблице, деленную на время пролета груза через шаг таблицы и умноженную на массу груза. </a:t>
            </a:r>
          </a:p>
        </p:txBody>
      </p:sp>
    </p:spTree>
    <p:extLst>
      <p:ext uri="{BB962C8B-B14F-4D97-AF65-F5344CB8AC3E}">
        <p14:creationId xmlns:p14="http://schemas.microsoft.com/office/powerpoint/2010/main" val="106790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DC30DB-8E65-40DA-B0C4-0B4F37E1A9B8}"/>
              </a:ext>
            </a:extLst>
          </p:cNvPr>
          <p:cNvSpPr/>
          <p:nvPr/>
        </p:nvSpPr>
        <p:spPr>
          <a:xfrm>
            <a:off x="295835" y="488578"/>
            <a:ext cx="8682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получения решения дифференциального уравнения сначала был использован метод Эйлера, для повышения точности метод Эйлера был модифицирован в неявный метод Рунге-Кутты второго порядка.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9A64FD-9623-4E2B-8419-B77411C8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78" y="2427570"/>
            <a:ext cx="7219950" cy="12192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3C1F3-DF54-4D8A-B94E-D317DBFB62A2}"/>
              </a:ext>
            </a:extLst>
          </p:cNvPr>
          <p:cNvSpPr/>
          <p:nvPr/>
        </p:nvSpPr>
        <p:spPr>
          <a:xfrm>
            <a:off x="170329" y="5244667"/>
            <a:ext cx="11546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Функция аэродинамической силы была интерполирована на каждом шаге таблицы сплайном 1-й степени.</a:t>
            </a:r>
          </a:p>
        </p:txBody>
      </p:sp>
    </p:spTree>
    <p:extLst>
      <p:ext uri="{BB962C8B-B14F-4D97-AF65-F5344CB8AC3E}">
        <p14:creationId xmlns:p14="http://schemas.microsoft.com/office/powerpoint/2010/main" val="199846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75DF8B-BCEC-40D0-BB84-6FF2CA078BC3}"/>
              </a:ext>
            </a:extLst>
          </p:cNvPr>
          <p:cNvSpPr/>
          <p:nvPr/>
        </p:nvSpPr>
        <p:spPr>
          <a:xfrm>
            <a:off x="552261" y="14057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нахождения точки сброса (при значении угла PI/6) производится 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рассчет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траектории с точки {0,h,0}; после того, как найдена точка касания земли {x,0,z}, траектория 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парралельным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переносом перемещается таким образом, чтобы точкой сброса оказалась {-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x,h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,-z}.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CCC1FB-8570-4F65-BE88-2325B8B3FE9D}"/>
              </a:ext>
            </a:extLst>
          </p:cNvPr>
          <p:cNvSpPr/>
          <p:nvPr/>
        </p:nvSpPr>
        <p:spPr>
          <a:xfrm>
            <a:off x="552261" y="460792"/>
            <a:ext cx="904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Нахождение координат точки сброса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0C529A-65AC-4CC6-9B5D-5D07146E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374" y="1405734"/>
            <a:ext cx="2331350" cy="2121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DF97FB-0B17-45AB-89C1-A125D313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47" y="3527612"/>
            <a:ext cx="2296677" cy="20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C10603-555E-4E9A-95D6-3A0D9F4F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77" y="1317812"/>
            <a:ext cx="6096000" cy="4572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8459FC-62D1-4014-ABF6-C22DFBA6EE3E}"/>
              </a:ext>
            </a:extLst>
          </p:cNvPr>
          <p:cNvSpPr/>
          <p:nvPr/>
        </p:nvSpPr>
        <p:spPr>
          <a:xfrm>
            <a:off x="458133" y="545957"/>
            <a:ext cx="5113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Ход решение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F8D43-3191-404E-BE08-DFE5DB99FDCC}"/>
              </a:ext>
            </a:extLst>
          </p:cNvPr>
          <p:cNvSpPr/>
          <p:nvPr/>
        </p:nvSpPr>
        <p:spPr>
          <a:xfrm>
            <a:off x="458133" y="20184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Т.о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вычисляя вышеописанным способом траекторию тела, получаем множество пар из координат точки сброса и угла для данной координаты. На графике, отображенном с помощью модулей 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синим цветом отображена типичная 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тректория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полета (при угле </a:t>
            </a:r>
            <a:r>
              <a:rPr lang="ru-RU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Pi</a:t>
            </a: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/6) , а так же оранжевым цветом множество координат сброса.</a:t>
            </a:r>
          </a:p>
        </p:txBody>
      </p:sp>
    </p:spTree>
    <p:extLst>
      <p:ext uri="{BB962C8B-B14F-4D97-AF65-F5344CB8AC3E}">
        <p14:creationId xmlns:p14="http://schemas.microsoft.com/office/powerpoint/2010/main" val="412960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4F5E-2F85-473B-802D-378DD3DE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4" y="3145368"/>
            <a:ext cx="8761413" cy="706964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rgbClr val="C00000"/>
                </a:solidFill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0626979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вет директоров">
  <a:themeElements>
    <a:clrScheme name="Другая 8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C00000"/>
      </a:accent1>
      <a:accent2>
        <a:srgbClr val="C00000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FFFFFF"/>
      </a:hlink>
      <a:folHlink>
        <a:srgbClr val="FFFFFF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326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Совет директоров</vt:lpstr>
      <vt:lpstr>BEST HACK’19 DATA SCIENCE  ОТБОРОЧНЫЙ ЭТАП</vt:lpstr>
      <vt:lpstr>Создать математическую модель летящего груза, как материальной точки для определения начальных условий сброса: координат (X, Z) и направления вектора скорости (угол alpha - изображен положительным на рисунке). При этом надо обеспечить ряд следующих условий:   1.Возможность задания начальных условий  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транспортных сетей на основе городской застройки</dc:title>
  <dc:creator>Дмитрий Галкин</dc:creator>
  <cp:lastModifiedBy>Дмитрий Галкин</cp:lastModifiedBy>
  <cp:revision>45</cp:revision>
  <dcterms:created xsi:type="dcterms:W3CDTF">2018-12-12T06:54:16Z</dcterms:created>
  <dcterms:modified xsi:type="dcterms:W3CDTF">2019-03-20T17:18:18Z</dcterms:modified>
</cp:coreProperties>
</file>