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691" y="53"/>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11195765"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5400" b="1" cap="all" dirty="0">
                <a:solidFill>
                  <a:schemeClr val="accent1"/>
                </a:solidFill>
                <a:sym typeface="Arial Narrow"/>
              </a:rPr>
              <a:t>Статистический анализ хаотических процессов с помощью обобщенного гиперболического распределения и </a:t>
            </a:r>
            <a:r>
              <a:rPr lang="en-US" sz="5400" b="1" cap="all" dirty="0">
                <a:solidFill>
                  <a:schemeClr val="accent1"/>
                </a:solidFill>
                <a:sym typeface="Arial Narrow"/>
              </a:rPr>
              <a:t>EM-</a:t>
            </a:r>
            <a:r>
              <a:rPr lang="ru-RU" sz="5400" b="1" cap="all" dirty="0">
                <a:solidFill>
                  <a:schemeClr val="accent1"/>
                </a:solidFill>
                <a:sym typeface="Arial Narrow"/>
              </a:rPr>
              <a:t> алгоритма</a:t>
            </a:r>
            <a:endParaRPr sz="5400" dirty="0"/>
          </a:p>
        </p:txBody>
      </p:sp>
      <p:sp>
        <p:nvSpPr>
          <p:cNvPr id="53" name="Очень крутой подзаголовок презентации"/>
          <p:cNvSpPr txBox="1"/>
          <p:nvPr/>
        </p:nvSpPr>
        <p:spPr>
          <a:xfrm>
            <a:off x="7116914" y="8929563"/>
            <a:ext cx="12203878"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a:t>Студент:				   Галкин Дмитрий Александрович</a:t>
            </a:r>
          </a:p>
          <a:p>
            <a:r>
              <a:rPr lang="ru-RU" dirty="0"/>
              <a:t>Группа:					      					         ФН11-82</a:t>
            </a:r>
          </a:p>
          <a:p>
            <a:r>
              <a:rPr lang="ru-RU" dirty="0"/>
              <a:t>Научный руководитель: 	д-р физ.-мат. наук, профессор 							Хохлов Андрей Владимирович</a:t>
            </a:r>
            <a:endParaRPr dirty="0"/>
          </a:p>
        </p:txBody>
      </p:sp>
      <p:sp>
        <p:nvSpPr>
          <p:cNvPr id="54" name="Название подразделения,  лаборатории, факультета и т.д."/>
          <p:cNvSpPr txBox="1"/>
          <p:nvPr/>
        </p:nvSpPr>
        <p:spPr>
          <a:xfrm>
            <a:off x="7116915" y="1524282"/>
            <a:ext cx="11195765"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«Фундаментальные науки»</a:t>
            </a:r>
          </a:p>
          <a:p>
            <a:pPr algn="l">
              <a:defRPr sz="4200">
                <a:solidFill>
                  <a:srgbClr val="253957"/>
                </a:solidFill>
                <a:latin typeface="+mn-lt"/>
                <a:ea typeface="+mn-ea"/>
                <a:cs typeface="+mn-cs"/>
                <a:sym typeface="Arial Narrow"/>
              </a:defRPr>
            </a:pPr>
            <a:r>
              <a:rPr lang="ru-RU" dirty="0"/>
              <a:t>Направление «Математика и компьютерные науки»</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a:t>
            </a:r>
            <a:r>
              <a:rPr lang="ru-RU" dirty="0"/>
              <a:t>20</a:t>
            </a:r>
            <a:endParaRPr dirty="0"/>
          </a:p>
        </p:txBody>
      </p:sp>
      <p:pic>
        <p:nvPicPr>
          <p:cNvPr id="6" name="Рисунок 5">
            <a:extLst>
              <a:ext uri="{FF2B5EF4-FFF2-40B4-BE49-F238E27FC236}">
                <a16:creationId xmlns:a16="http://schemas.microsoft.com/office/drawing/2014/main" id="{93B5BDA1-D927-4B9C-A79F-9F148EF321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672" y="665312"/>
            <a:ext cx="4811999" cy="5678159"/>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Введение</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dirty="0"/>
              <a:t>	В данной работе будут описаны некоторые модели хаотических стохастических процессов и методы их анализа. Основной акцент делается на изучении эволюции финансово-экономических показателей (в частности, на распределении логарифмических возвратов курса валют </a:t>
            </a:r>
            <a:r>
              <a:rPr lang="en-US" dirty="0"/>
              <a:t>USD/EUR</a:t>
            </a:r>
            <a:r>
              <a:rPr lang="ru-RU" dirty="0"/>
              <a:t>)</a:t>
            </a:r>
            <a:r>
              <a:rPr lang="en-US" dirty="0"/>
              <a:t>. </a:t>
            </a:r>
            <a:r>
              <a:rPr lang="ru-RU" dirty="0"/>
              <a:t>Кроме того, приведенные методы применимы к анализу хаотических процессов в физике турбулентной плазмы.</a:t>
            </a:r>
          </a:p>
          <a:p>
            <a:pPr algn="l">
              <a:defRPr sz="2800">
                <a:solidFill>
                  <a:srgbClr val="253957"/>
                </a:solidFill>
                <a:latin typeface="+mn-lt"/>
                <a:ea typeface="+mn-ea"/>
                <a:cs typeface="+mn-cs"/>
                <a:sym typeface="Arial Narrow"/>
              </a:defRPr>
            </a:pPr>
            <a:r>
              <a:rPr lang="ru-RU" dirty="0"/>
              <a:t>	Распределение возвратов финансовых показателей имеют распределение далекое от нормального. Плотность распределения является островершинным и имеет «тяжелые хвосты». Для обработки эмпирических финансовых данных такого рода хорошо подходит класс обобщенных гиперболических распределений (англ. </a:t>
            </a:r>
            <a:r>
              <a:rPr lang="en-US" dirty="0"/>
              <a:t>Generalized Hyperbolic – GH). </a:t>
            </a:r>
            <a:r>
              <a:rPr lang="ru-RU" dirty="0"/>
              <a:t>С другой стороны, существует подход, который предполагает представление данных о возвратах как многомерную (векторную) функцию времени. Такая интерпретация позволяет естественным образом разложить распределение эмпирических данных на динамическую и диффузионные компоненты. Метод скользящего среднего (СРС-метод) позволяет разложить волатильность скалярного процесса  в довольно сложную многомерную информативную картину.  </a:t>
            </a:r>
            <a:endParaRPr dirty="0"/>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dirty="0" err="1"/>
              <a:t>Заголовок</a:t>
            </a:r>
            <a:r>
              <a:rPr dirty="0"/>
              <a:t> </a:t>
            </a:r>
            <a:r>
              <a:rPr dirty="0" err="1"/>
              <a:t>основного</a:t>
            </a:r>
            <a:r>
              <a:rPr dirty="0"/>
              <a:t> </a:t>
            </a:r>
            <a:r>
              <a:rPr dirty="0" err="1"/>
              <a:t>текста</a:t>
            </a:r>
            <a:endParaRPr dirty="0"/>
          </a:p>
        </p:txBody>
      </p:sp>
      <p:sp>
        <p:nvSpPr>
          <p:cNvPr id="62"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3" name="Рисунок 2">
            <a:extLst>
              <a:ext uri="{FF2B5EF4-FFF2-40B4-BE49-F238E27FC236}">
                <a16:creationId xmlns:a16="http://schemas.microsoft.com/office/drawing/2014/main" id="{C19C7CCC-3848-43A5-A8A2-F43EDF7369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9449" y="336286"/>
            <a:ext cx="1275361" cy="1504926"/>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ru-RU" dirty="0"/>
              <a:t>	Вместе с такими отличиями, как остроконечность и «тяжелые» хвосты, существуют и другие: асимметрия распределения. Кроме того, на практике приращения оказываются неодинаково распределенными, в частности имеют разные дисперсии (такой эффект называется </a:t>
            </a:r>
            <a:r>
              <a:rPr lang="ru-RU" i="1" dirty="0" err="1"/>
              <a:t>гетероскедастичностью</a:t>
            </a:r>
            <a:r>
              <a:rPr lang="ru-RU" dirty="0"/>
              <a:t>). Причиной отклонений эмпирических распределений приращений биржевых цен от нормального является то, что на практике приращения оказываются неодинаково. </a:t>
            </a:r>
            <a:endParaRPr dirty="0"/>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О некоторых хаотических процессах</a:t>
            </a:r>
          </a:p>
        </p:txBody>
      </p:sp>
      <p:sp>
        <p:nvSpPr>
          <p:cNvPr id="67" name="Заголовок основного текста"/>
          <p:cNvSpPr txBox="1"/>
          <p:nvPr/>
        </p:nvSpPr>
        <p:spPr>
          <a:xfrm>
            <a:off x="1107280" y="5820994"/>
            <a:ext cx="16073439"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70"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pic>
        <p:nvPicPr>
          <p:cNvPr id="2" name="Рисунок 1">
            <a:extLst>
              <a:ext uri="{FF2B5EF4-FFF2-40B4-BE49-F238E27FC236}">
                <a16:creationId xmlns:a16="http://schemas.microsoft.com/office/drawing/2014/main" id="{CA6A37F7-6651-4B72-9677-5782E7054552}"/>
              </a:ext>
            </a:extLst>
          </p:cNvPr>
          <p:cNvPicPr>
            <a:picLocks noChangeAspect="1"/>
          </p:cNvPicPr>
          <p:nvPr/>
        </p:nvPicPr>
        <p:blipFill>
          <a:blip r:embed="rId3"/>
          <a:stretch>
            <a:fillRect/>
          </a:stretch>
        </p:blipFill>
        <p:spPr>
          <a:xfrm>
            <a:off x="13344128" y="4120271"/>
            <a:ext cx="9629675" cy="9497503"/>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886744" y="4661258"/>
            <a:ext cx="4608512" cy="80984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304800" indent="-304800" algn="l">
              <a:spcBef>
                <a:spcPts val="2800"/>
              </a:spcBef>
              <a:buSzPct val="100000"/>
              <a:buAutoNum type="arabicPeriod"/>
              <a:defRPr sz="2800">
                <a:solidFill>
                  <a:srgbClr val="253957"/>
                </a:solidFill>
                <a:latin typeface="+mn-lt"/>
                <a:ea typeface="+mn-ea"/>
                <a:cs typeface="+mn-cs"/>
                <a:sym typeface="Arial Narrow"/>
              </a:defRPr>
            </a:pPr>
            <a:r>
              <a:rPr lang="en-US" dirty="0"/>
              <a:t>GH-</a:t>
            </a:r>
            <a:r>
              <a:rPr lang="ru-RU" dirty="0"/>
              <a:t>распределение позволяет учитывать асимметричность (известно, что ф-</a:t>
            </a:r>
            <a:r>
              <a:rPr lang="ru-RU" dirty="0" err="1"/>
              <a:t>ии</a:t>
            </a:r>
            <a:r>
              <a:rPr lang="ru-RU" dirty="0"/>
              <a:t> плотности возвратов финансовых активов имеет асимметрию);</a:t>
            </a:r>
          </a:p>
          <a:p>
            <a:pPr marL="304800" indent="-304800" algn="l">
              <a:spcBef>
                <a:spcPts val="2800"/>
              </a:spcBef>
              <a:buSzPct val="100000"/>
              <a:buAutoNum type="arabicPeriod"/>
              <a:defRPr sz="2800">
                <a:solidFill>
                  <a:srgbClr val="253957"/>
                </a:solidFill>
                <a:latin typeface="+mn-lt"/>
                <a:ea typeface="+mn-ea"/>
                <a:cs typeface="+mn-cs"/>
                <a:sym typeface="Arial Narrow"/>
              </a:defRPr>
            </a:pPr>
            <a:r>
              <a:rPr lang="ru-RU" dirty="0"/>
              <a:t>Хвосты </a:t>
            </a:r>
            <a:r>
              <a:rPr lang="en-US" dirty="0"/>
              <a:t>GH-</a:t>
            </a:r>
            <a:r>
              <a:rPr lang="ru-RU" dirty="0"/>
              <a:t>распределения тяжелее, чем у нормального распределения (возникновение редких событий, влияющих на форму и вид хвостов, соответствует получению наибольшей возможной прибыли или риску наибольшего вероятного убытка.</a:t>
            </a:r>
            <a:endParaRPr dirty="0"/>
          </a:p>
        </p:txBody>
      </p:sp>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Обобщенное гиперболическое распределение</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pic>
        <p:nvPicPr>
          <p:cNvPr id="2" name="Рисунок 1">
            <a:extLst>
              <a:ext uri="{FF2B5EF4-FFF2-40B4-BE49-F238E27FC236}">
                <a16:creationId xmlns:a16="http://schemas.microsoft.com/office/drawing/2014/main" id="{1FD69059-F6D2-445C-971B-D13263CB36B7}"/>
              </a:ext>
            </a:extLst>
          </p:cNvPr>
          <p:cNvPicPr>
            <a:picLocks noChangeAspect="1"/>
          </p:cNvPicPr>
          <p:nvPr/>
        </p:nvPicPr>
        <p:blipFill>
          <a:blip r:embed="rId3"/>
          <a:stretch>
            <a:fillRect/>
          </a:stretch>
        </p:blipFill>
        <p:spPr>
          <a:xfrm>
            <a:off x="5715021" y="4131225"/>
            <a:ext cx="9279568" cy="8775447"/>
          </a:xfrm>
          <a:prstGeom prst="rect">
            <a:avLst/>
          </a:prstGeom>
        </p:spPr>
      </p:pic>
      <p:pic>
        <p:nvPicPr>
          <p:cNvPr id="3" name="Рисунок 2">
            <a:extLst>
              <a:ext uri="{FF2B5EF4-FFF2-40B4-BE49-F238E27FC236}">
                <a16:creationId xmlns:a16="http://schemas.microsoft.com/office/drawing/2014/main" id="{0F5B2885-9C10-4C61-87C4-EB385DC0F5E0}"/>
              </a:ext>
            </a:extLst>
          </p:cNvPr>
          <p:cNvPicPr>
            <a:picLocks noChangeAspect="1"/>
          </p:cNvPicPr>
          <p:nvPr/>
        </p:nvPicPr>
        <p:blipFill>
          <a:blip r:embed="rId4"/>
          <a:stretch>
            <a:fillRect/>
          </a:stretch>
        </p:blipFill>
        <p:spPr>
          <a:xfrm>
            <a:off x="15223508" y="4277393"/>
            <a:ext cx="9160491" cy="861086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marL="304800" indent="-304800" algn="l">
              <a:spcBef>
                <a:spcPts val="2800"/>
              </a:spcBef>
              <a:buSzPct val="100000"/>
              <a:buAutoNum type="arabicPeriod"/>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304800" indent="-304800" algn="l">
              <a:spcBef>
                <a:spcPts val="2800"/>
              </a:spcBef>
              <a:buSzPct val="100000"/>
              <a:buAutoNum type="arabicPeriod"/>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t>Очень крутой заголовок</a:t>
            </a:r>
          </a:p>
          <a:p>
            <a:pPr algn="l">
              <a:defRPr sz="4200">
                <a:solidFill>
                  <a:srgbClr val="253957"/>
                </a:solidFill>
                <a:latin typeface="+mn-lt"/>
                <a:ea typeface="+mn-ea"/>
                <a:cs typeface="+mn-cs"/>
                <a:sym typeface="Arial Narrow"/>
              </a:defRPr>
            </a:pPr>
            <a:r>
              <a:t>Очень крутой подзаголовок презентации </a:t>
            </a:r>
          </a:p>
        </p:txBody>
      </p:sp>
      <p:sp>
        <p:nvSpPr>
          <p:cNvPr id="81" name="Заголовок основного текста"/>
          <p:cNvSpPr txBox="1"/>
          <p:nvPr/>
        </p:nvSpPr>
        <p:spPr>
          <a:xfrm>
            <a:off x="1107280" y="5820994"/>
            <a:ext cx="16073439"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t>Заголовок основного текста</a:t>
            </a:r>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84"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5"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304800" indent="-304800" algn="l">
              <a:spcBef>
                <a:spcPts val="2800"/>
              </a:spcBef>
              <a:buSzPct val="100000"/>
              <a:buChar char="•"/>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304800" indent="-304800" algn="l">
              <a:spcBef>
                <a:spcPts val="2800"/>
              </a:spcBef>
              <a:buSzPct val="100000"/>
              <a:buChar char="•"/>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t>Очень крутой заголовок</a:t>
            </a:r>
          </a:p>
          <a:p>
            <a:pPr algn="l">
              <a:defRPr sz="4200">
                <a:solidFill>
                  <a:srgbClr val="253957"/>
                </a:solidFill>
                <a:latin typeface="+mn-lt"/>
                <a:ea typeface="+mn-ea"/>
                <a:cs typeface="+mn-cs"/>
                <a:sym typeface="Arial Narrow"/>
              </a:defRPr>
            </a:pPr>
            <a:r>
              <a:t>Очень крутой подзаголовок презентации </a:t>
            </a:r>
          </a:p>
        </p:txBody>
      </p:sp>
      <p:sp>
        <p:nvSpPr>
          <p:cNvPr id="88"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t>Заголовок основного текста</a:t>
            </a:r>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619"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304800" indent="-304800" algn="l">
              <a:spcBef>
                <a:spcPts val="2800"/>
              </a:spcBef>
              <a:buSzPct val="100000"/>
              <a:buChar char="•"/>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t>Очень крутой заголовок</a:t>
            </a:r>
          </a:p>
          <a:p>
            <a:pPr algn="l">
              <a:defRPr sz="4200">
                <a:solidFill>
                  <a:srgbClr val="253957"/>
                </a:solidFill>
                <a:latin typeface="+mn-lt"/>
                <a:ea typeface="+mn-ea"/>
                <a:cs typeface="+mn-cs"/>
                <a:sym typeface="Arial Narrow"/>
              </a:defRPr>
            </a:pPr>
            <a:r>
              <a:t>Очень крутой подзаголовок презентации </a:t>
            </a:r>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t>Заголовок основного текста</a:t>
            </a: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98"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1368363" y="11508581"/>
            <a:ext cx="8579502" cy="485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t>Адрес: ТехтТехтТехтТехтТехтТехтТехтТехтТехтТехтТехтТехтТехт</a:t>
            </a:r>
          </a:p>
        </p:txBody>
      </p:sp>
      <p:sp>
        <p:nvSpPr>
          <p:cNvPr id="101" name="www.text"/>
          <p:cNvSpPr txBox="1"/>
          <p:nvPr/>
        </p:nvSpPr>
        <p:spPr>
          <a:xfrm>
            <a:off x="4436135" y="11508581"/>
            <a:ext cx="1407573" cy="485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t>www.text</a:t>
            </a:r>
          </a:p>
        </p:txBody>
      </p:sp>
      <p:sp>
        <p:nvSpPr>
          <p:cNvPr id="102" name="Телефон.: +Х (ХХХ) ХХХ ХХХХ"/>
          <p:cNvSpPr txBox="1"/>
          <p:nvPr/>
        </p:nvSpPr>
        <p:spPr>
          <a:xfrm>
            <a:off x="6620083" y="11508581"/>
            <a:ext cx="4328255" cy="485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t>Телефон.: +Х (ХХХ) ХХХ ХХХХ </a:t>
            </a:r>
          </a:p>
        </p:txBody>
      </p:sp>
      <p:pic>
        <p:nvPicPr>
          <p:cNvPr id="103" name="Изображение" descr="Изображение"/>
          <p:cNvPicPr>
            <a:picLocks noChangeAspect="1"/>
          </p:cNvPicPr>
          <p:nvPr/>
        </p:nvPicPr>
        <p:blipFill>
          <a:blip r:embed="rId2"/>
          <a:stretch>
            <a:fillRect/>
          </a:stretch>
        </p:blipFill>
        <p:spPr>
          <a:xfrm>
            <a:off x="10594075" y="4920064"/>
            <a:ext cx="3195850" cy="3090059"/>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161</TotalTime>
  <Words>1105</Words>
  <Application>Microsoft Office PowerPoint</Application>
  <PresentationFormat>Произвольный</PresentationFormat>
  <Paragraphs>40</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12</cp:revision>
  <dcterms:modified xsi:type="dcterms:W3CDTF">2020-03-25T16:46:49Z</dcterms:modified>
</cp:coreProperties>
</file>