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6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ols.ietf.org/html/rfc6455#section-4.1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194e9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f194e9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5e995bd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5e995bd5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e995bd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e995bd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Domyślnie Channels działa w sposób asynchroniczny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w jaki sposób działa DC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07170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07170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071704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071704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Scope: łączy się z Web socketem zachowując informacje, coś jak request w HTTP, i trwa do czasu życia połączenia. Jest miejscem gdzie trzymane są informację o połączeniu i gdzie ‘middlewares’ umieszczają informacje do których chcemy mieć dostęp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Events: scope łączy się z ws i następnie do niego wpychane są eventy z serwera jak i klienta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Można to sobie wyobrazić jak połączenie tunelem. Klient i serwer zostają połączeni za pomocą takiego tunelu(scope) gdzie obie strny wrzucają informacje(events)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Customers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071704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071704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071704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071704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Coś jak </a:t>
            </a:r>
            <a:r>
              <a:rPr i="1" lang="en"/>
              <a:t>Generic View </a:t>
            </a:r>
            <a:r>
              <a:rPr lang="en"/>
              <a:t> w Django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jak się łączy z ws (animacja)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149ffd9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149ffd9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Pokazanie jak działa połączenie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Własny customer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8071704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8071704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071704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071704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obsługi eventów wykorzystujemy metody zdefiniowane w generycznych klasach z DC(np: WebsocketConsumer, AsyncWebsocketConsumer, JsonWebsocketConsumer)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Podstawowe to: connect, disconnect, receive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Next: opis metod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071704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8071704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służy do walidacji i sprawdzania połączenia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Consumers will generate a unique </a:t>
            </a:r>
            <a:r>
              <a:rPr i="1" lang="en" sz="1200">
                <a:solidFill>
                  <a:srgbClr val="404040"/>
                </a:solidFill>
                <a:highlight>
                  <a:srgbClr val="FCFCFC"/>
                </a:highlight>
              </a:rPr>
              <a:t>channel name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for themselves, and start listening on it for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Disconect służy do obsługi zdarzen podczas rozłączenia połączenia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służy do przechwytywania eventów z połączenia  i zarządzania nimi(type)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asynchroniczne metody przykład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113dd24d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113dd24d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9769f2a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9769f2a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Przykład gdy klient wysyła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8071704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8071704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</a:t>
            </a:r>
            <a:r>
              <a:rPr lang="en" sz="1200"/>
              <a:t>Co się stanie gdy klient wyślę nam np wiadomość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W zależności od otrzymanych danych z JSON można w dowolny sposób zlecić innemu eventowi obsługe danych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</a:t>
            </a:r>
            <a:r>
              <a:rPr lang="en" sz="1200">
                <a:solidFill>
                  <a:schemeClr val="dk1"/>
                </a:solidFill>
              </a:rPr>
              <a:t>Send message to WebSocket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 Na prezentacji apki pokaże kod JS który pozwala na łączenie się z websocket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 Również pokaże działanie asynchroniczne biblioteki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Next: channels layers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9769f2a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9769f2a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9769f2a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9769f2a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skrót channel layers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9769f2a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9769f2a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Channel_layer.group_send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channel_layers metody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1e959a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1e959a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channel layers sync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e959a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e959a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konfiguracja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0717049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8071704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0717049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0717049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Obowiązkowe django i instalacja django-channels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Po dodaniu channels do app DC przejmuję kontrolę nad komendą runserver aby przyjmować żadania w sposób asynchroniczny(interfejs ASGI) i synchroniczny (WSGI)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</a:t>
            </a:r>
            <a:r>
              <a:rPr lang="en"/>
              <a:t>outing.py : przyjęto by główne ustawienia routingu trzymać w tym samym folderze co settings.py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Django http request, Middlewares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myapp/routing.py trzymamy “url” do poszczególnych customers(konsumentów)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dostęp do bazy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9769ed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9769ed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e995b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e995b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9769ed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9769ed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przykłady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9769ed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9769ed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Przykłady jak uzyskać dostęp do bazy dla asynch consumer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80717049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80717049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149ffd9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149ffd9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9113dd24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9113dd24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49ffd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149ffd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149ff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149ff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Jak się łączymy z ws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e995bd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e995bd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Przykład do łączenia zademonstruję w pokazowej aplikacji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Przykład z obrazkiem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e995bd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e995bd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C"/>
                </a:solidFill>
                <a:highlight>
                  <a:srgbClr val="FFFFFF"/>
                </a:highlight>
              </a:rPr>
              <a:t>Takie zapytanie informuje serwer WWW, że aplikacja chce nawiązać połączenie, wykorzystując protokół WebSocket (nagłówek Upgrade). W pierwszej chwili, uwagę przykuwa również nagłówek Sec-WebSocket-Key</a:t>
            </a:r>
            <a:endParaRPr>
              <a:solidFill>
                <a:srgbClr val="3B3B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C"/>
                </a:solidFill>
                <a:highlight>
                  <a:srgbClr val="FFFFFF"/>
                </a:highlight>
              </a:rPr>
              <a:t>W tym przypadku jest to wynik funkcji skrótu SHA-1, na wysłanym wcześniej ciągu znaków z nagłówka Sec-WebSocket-Key, połączonym ze </a:t>
            </a:r>
            <a:r>
              <a:rPr lang="en" u="sng">
                <a:solidFill>
                  <a:srgbClr val="D14448"/>
                </a:solidFill>
                <a:highlight>
                  <a:srgbClr val="FFFFFF"/>
                </a:highlight>
                <a:hlinkClick r:id="rId2"/>
              </a:rPr>
              <a:t>stałym GUID-em</a:t>
            </a:r>
            <a:endParaRPr>
              <a:solidFill>
                <a:srgbClr val="3B3B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C"/>
                </a:solidFill>
                <a:highlight>
                  <a:srgbClr val="FFFFFF"/>
                </a:highlight>
              </a:rPr>
              <a:t>Next: ws a http</a:t>
            </a:r>
            <a:endParaRPr>
              <a:solidFill>
                <a:srgbClr val="3B3B3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149ffd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149ffd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e995bd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e995bd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Pooling, streaming itp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DC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" type="title">
  <p:cSld name="TITLE">
    <p:bg>
      <p:bgPr>
        <a:solidFill>
          <a:srgbClr val="08D66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10" name="Google Shape;10;p2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2377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759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FEED"/>
              </a:buClr>
              <a:buSzPts val="1800"/>
              <a:buFont typeface="Proxima Nova"/>
              <a:buNone/>
              <a:defRPr>
                <a:solidFill>
                  <a:srgbClr val="DDFEE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descr="n-mask-cropped.png"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25" y="3768806"/>
            <a:ext cx="1791824" cy="137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white.png"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371725"/>
            <a:ext cx="1310648" cy="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1">
  <p:cSld name="TITLE_1_1_2_1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76" name="Google Shape;76;p11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ull.png"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424" y="371725"/>
            <a:ext cx="1301535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n-mask-cropped.png" id="80" name="Google Shape;8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/>
        </p:nvSpPr>
        <p:spPr>
          <a:xfrm>
            <a:off x="4292238" y="1703500"/>
            <a:ext cx="407100" cy="381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772488" y="1828738"/>
            <a:ext cx="75990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3" type="subTitle"/>
          </p:nvPr>
        </p:nvSpPr>
        <p:spPr>
          <a:xfrm>
            <a:off x="1017738" y="2536525"/>
            <a:ext cx="71085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ogan - green">
  <p:cSld name="TITLE_1_1_1">
    <p:bg>
      <p:bgPr>
        <a:solidFill>
          <a:srgbClr val="08D66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86" name="Google Shape;86;p13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CEDC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n-mask-cropped.png"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25" y="3768806"/>
            <a:ext cx="1791824" cy="137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DDF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white.png"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371725"/>
            <a:ext cx="1310648" cy="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- green">
  <p:cSld name="TITLE_1_1_1_2">
    <p:bg>
      <p:bgPr>
        <a:solidFill>
          <a:srgbClr val="08D66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95" name="Google Shape;95;p14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CEDC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n-mask-cropped.png"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25" y="3768806"/>
            <a:ext cx="1791824" cy="137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white.png"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371725"/>
            <a:ext cx="1310648" cy="2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tor.jpg"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9"/>
          <a:stretch/>
        </p:blipFill>
        <p:spPr>
          <a:xfrm>
            <a:off x="1143000" y="1445700"/>
            <a:ext cx="2688600" cy="269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372500" y="1173625"/>
            <a:ext cx="35700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name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CEDC1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position</a:t>
            </a:r>
            <a:endParaRPr sz="1800">
              <a:solidFill>
                <a:srgbClr val="9CEDC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email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- green">
  <p:cSld name="TITLE_1_1_1_1">
    <p:bg>
      <p:bgPr>
        <a:solidFill>
          <a:srgbClr val="08D66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104" name="Google Shape;104;p15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CEDC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n-mask-cropped.png"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25" y="3768806"/>
            <a:ext cx="1791824" cy="137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white.png"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371725"/>
            <a:ext cx="1310648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3" type="subTitle"/>
          </p:nvPr>
        </p:nvSpPr>
        <p:spPr>
          <a:xfrm>
            <a:off x="1203600" y="1328475"/>
            <a:ext cx="67368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green">
  <p:cSld name="TITLE_1_1_1_1_1">
    <p:bg>
      <p:bgPr>
        <a:solidFill>
          <a:srgbClr val="08D66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112" name="Google Shape;112;p16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CEDC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n-mask-cropped.png"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25" y="3768806"/>
            <a:ext cx="1791824" cy="1374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white.png"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371725"/>
            <a:ext cx="1310648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3" type="subTitle"/>
          </p:nvPr>
        </p:nvSpPr>
        <p:spPr>
          <a:xfrm>
            <a:off x="1203600" y="1328475"/>
            <a:ext cx="67368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ogan - black">
  <p:cSld name="TITLE_1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reversed.png" id="16" name="Google Shape;16;p3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1322812" y="2552275"/>
            <a:ext cx="6498374" cy="41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descr="dark-n-cropped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ull-reversed.png" id="19" name="Google Shape;19;p3"/>
          <p:cNvPicPr preferRelativeResize="0"/>
          <p:nvPr/>
        </p:nvPicPr>
        <p:blipFill rotWithShape="1">
          <a:blip r:embed="rId4">
            <a:alphaModFix/>
          </a:blip>
          <a:srcRect b="357" l="0" r="0" t="347"/>
          <a:stretch/>
        </p:blipFill>
        <p:spPr>
          <a:xfrm>
            <a:off x="7467000" y="371725"/>
            <a:ext cx="1310648" cy="2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- black">
  <p:cSld name="TITLE_1_1_3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reversed.png" id="24" name="Google Shape;24;p4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1322812" y="2552275"/>
            <a:ext cx="6498374" cy="4187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k-n-cropped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ull-reversed.png" id="26" name="Google Shape;26;p4"/>
          <p:cNvPicPr preferRelativeResize="0"/>
          <p:nvPr/>
        </p:nvPicPr>
        <p:blipFill rotWithShape="1">
          <a:blip r:embed="rId4">
            <a:alphaModFix/>
          </a:blip>
          <a:srcRect b="357" l="0" r="0" t="347"/>
          <a:stretch/>
        </p:blipFill>
        <p:spPr>
          <a:xfrm>
            <a:off x="7467000" y="371725"/>
            <a:ext cx="1310648" cy="2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1203600" y="1328475"/>
            <a:ext cx="67368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black">
  <p:cSld name="TITLE_1_1_3_1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reversed.png" id="31" name="Google Shape;31;p5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1322812" y="2552275"/>
            <a:ext cx="6498374" cy="4187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k-n-cropped.png"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ull-reversed.png" id="33" name="Google Shape;33;p5"/>
          <p:cNvPicPr preferRelativeResize="0"/>
          <p:nvPr/>
        </p:nvPicPr>
        <p:blipFill rotWithShape="1">
          <a:blip r:embed="rId4">
            <a:alphaModFix/>
          </a:blip>
          <a:srcRect b="357" l="0" r="0" t="347"/>
          <a:stretch/>
        </p:blipFill>
        <p:spPr>
          <a:xfrm>
            <a:off x="7467000" y="371725"/>
            <a:ext cx="1310648" cy="2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1084225" y="1328450"/>
            <a:ext cx="69753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list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- black">
  <p:cSld name="TITLE_1_1_3_1_1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reversed.png" id="38" name="Google Shape;38;p6"/>
          <p:cNvPicPr preferRelativeResize="0"/>
          <p:nvPr/>
        </p:nvPicPr>
        <p:blipFill rotWithShape="1">
          <a:blip r:embed="rId2">
            <a:alphaModFix amt="70000"/>
          </a:blip>
          <a:srcRect b="0" l="0" r="0" t="0"/>
          <a:stretch/>
        </p:blipFill>
        <p:spPr>
          <a:xfrm>
            <a:off x="1322812" y="2552275"/>
            <a:ext cx="6498374" cy="4187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k-n-cropped.png" id="39" name="Google Shape;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ull-reversed.png" id="40" name="Google Shape;40;p6"/>
          <p:cNvPicPr preferRelativeResize="0"/>
          <p:nvPr/>
        </p:nvPicPr>
        <p:blipFill rotWithShape="1">
          <a:blip r:embed="rId4">
            <a:alphaModFix/>
          </a:blip>
          <a:srcRect b="357" l="0" r="0" t="347"/>
          <a:stretch/>
        </p:blipFill>
        <p:spPr>
          <a:xfrm>
            <a:off x="7467000" y="371725"/>
            <a:ext cx="1310648" cy="2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wiktor.jpg" id="43" name="Google Shape;43;p6"/>
          <p:cNvPicPr preferRelativeResize="0"/>
          <p:nvPr/>
        </p:nvPicPr>
        <p:blipFill rotWithShape="1">
          <a:blip r:embed="rId5">
            <a:alphaModFix/>
          </a:blip>
          <a:srcRect b="0" l="0" r="0" t="9"/>
          <a:stretch/>
        </p:blipFill>
        <p:spPr>
          <a:xfrm>
            <a:off x="1143000" y="1445700"/>
            <a:ext cx="2688600" cy="269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/>
        </p:nvSpPr>
        <p:spPr>
          <a:xfrm>
            <a:off x="4372500" y="1173625"/>
            <a:ext cx="35700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name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position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email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ogan - white">
  <p:cSld name="TITLE_1_1_2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ull.png"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9424" y="371725"/>
            <a:ext cx="1301535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oxima Nova"/>
              <a:buNone/>
              <a:defRPr b="1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4373400" y="2126256"/>
            <a:ext cx="397200" cy="354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map.png" id="51" name="Google Shape;51;p7"/>
          <p:cNvPicPr preferRelativeResize="0"/>
          <p:nvPr/>
        </p:nvPicPr>
        <p:blipFill rotWithShape="1">
          <a:blip r:embed="rId3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-mask-cropped.png" id="52" name="Google Shape;5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white">
  <p:cSld name="TITLE_1_1_2_2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ull.png"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9424" y="371725"/>
            <a:ext cx="1301535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map.png" id="57" name="Google Shape;57;p8"/>
          <p:cNvPicPr preferRelativeResize="0"/>
          <p:nvPr/>
        </p:nvPicPr>
        <p:blipFill rotWithShape="1">
          <a:blip r:embed="rId3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-mask-cropped.png"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3" type="subTitle"/>
          </p:nvPr>
        </p:nvSpPr>
        <p:spPr>
          <a:xfrm>
            <a:off x="1203600" y="1328475"/>
            <a:ext cx="67368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Proxima Nova"/>
              <a:buNone/>
              <a:defRPr sz="2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- white">
  <p:cSld name="TITLE_1_1_2_2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ull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9424" y="371725"/>
            <a:ext cx="1301535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map.png" id="64" name="Google Shape;64;p9"/>
          <p:cNvPicPr preferRelativeResize="0"/>
          <p:nvPr/>
        </p:nvPicPr>
        <p:blipFill rotWithShape="1">
          <a:blip r:embed="rId3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-mask-cropped.png" id="65" name="Google Shape;6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tor.jpg" id="66" name="Google Shape;66;p9"/>
          <p:cNvPicPr preferRelativeResize="0"/>
          <p:nvPr/>
        </p:nvPicPr>
        <p:blipFill rotWithShape="1">
          <a:blip r:embed="rId5">
            <a:alphaModFix/>
          </a:blip>
          <a:srcRect b="0" l="0" r="0" t="9"/>
          <a:stretch/>
        </p:blipFill>
        <p:spPr>
          <a:xfrm>
            <a:off x="1143000" y="1445700"/>
            <a:ext cx="2688600" cy="26925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9"/>
          <p:cNvSpPr txBox="1"/>
          <p:nvPr/>
        </p:nvSpPr>
        <p:spPr>
          <a:xfrm>
            <a:off x="4372500" y="1173625"/>
            <a:ext cx="35700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name</a:t>
            </a:r>
            <a:endParaRPr b="1" sz="3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6D6D6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position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edit email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ITLE_1_1_2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.png" id="69" name="Google Shape;69;p10"/>
          <p:cNvPicPr preferRelativeResize="0"/>
          <p:nvPr/>
        </p:nvPicPr>
        <p:blipFill rotWithShape="1">
          <a:blip r:embed="rId2">
            <a:alphaModFix amt="60000"/>
          </a:blip>
          <a:srcRect b="38114" l="0" r="0" t="0"/>
          <a:stretch/>
        </p:blipFill>
        <p:spPr>
          <a:xfrm>
            <a:off x="1322800" y="2552275"/>
            <a:ext cx="6498374" cy="259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ull.png" id="70" name="Google Shape;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424" y="371725"/>
            <a:ext cx="1301535" cy="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n-mask-cropped.png" id="73" name="Google Shape;7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525" y="3768800"/>
            <a:ext cx="1791824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3" type="subTitle"/>
          </p:nvPr>
        </p:nvSpPr>
        <p:spPr>
          <a:xfrm>
            <a:off x="1203600" y="1328475"/>
            <a:ext cx="67368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25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15.png"/><Relationship Id="rId5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35.png"/><Relationship Id="rId7" Type="http://schemas.openxmlformats.org/officeDocument/2006/relationships/image" Target="../media/image22.png"/><Relationship Id="rId8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hannels.readthedocs.io" TargetMode="External"/><Relationship Id="rId4" Type="http://schemas.openxmlformats.org/officeDocument/2006/relationships/hyperlink" Target="https://www.chip.pl/2013/01/protokol-websocket-internet-w-czasie-rzeczywistym/" TargetMode="External"/><Relationship Id="rId5" Type="http://schemas.openxmlformats.org/officeDocument/2006/relationships/hyperlink" Target="https://sekurak.pl/bezpieczenstwo-protokolu-websocket-w-praktyce/" TargetMode="External"/><Relationship Id="rId6" Type="http://schemas.openxmlformats.org/officeDocument/2006/relationships/hyperlink" Target="https://sekurak.pl/bezpieczenstwo-protokolu-websocket-w-praktyce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ctrTitle"/>
          </p:nvPr>
        </p:nvSpPr>
        <p:spPr>
          <a:xfrm>
            <a:off x="311708" y="2377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obsłużyć WebSockets używając Django Channels?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Przedstawienie biblioteki Django Channels</a:t>
            </a:r>
            <a:endParaRPr/>
          </a:p>
        </p:txBody>
      </p:sp>
      <p:sp>
        <p:nvSpPr>
          <p:cNvPr id="190" name="Google Shape;190;p26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463900" y="1354050"/>
            <a:ext cx="57381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Django Channels(DC) jest biblioteką pozwalającą na obsługę </a:t>
            </a:r>
            <a:r>
              <a:rPr i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long-running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połączeń takich jak WebSockets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Można tworzyć połączenia w sposób synchroniczny, asynchroniczny lub oba naraz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368450" y="918850"/>
            <a:ext cx="407100" cy="381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Django Channels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311700" y="2081975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jaki sposób działa Django Channels?</a:t>
            </a:r>
            <a:endParaRPr/>
          </a:p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959238"/>
            <a:ext cx="4762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 jaki sposób działa Django Channels?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9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213" name="Google Shape;213;p29"/>
          <p:cNvSpPr txBox="1"/>
          <p:nvPr>
            <p:ph idx="4294967295" type="ctrTitle"/>
          </p:nvPr>
        </p:nvSpPr>
        <p:spPr>
          <a:xfrm>
            <a:off x="358650" y="1328450"/>
            <a:ext cx="87852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Biblioteka “dzieli” połączenia na dwa komponenty: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scope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oraz seria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eventów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Scope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jest zestawem informacji o nadchodzącym połączeniu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Podczas działania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scope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do WebSocket wywoływane są serie zdarzeń(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events)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Podczas “życia”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scope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uruchamiana jest jedna instancja aplikacji obsługująca eventy. Aby to zrobić wykorzystywane są tzw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customers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950" y="2994975"/>
            <a:ext cx="1952100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1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228" name="Google Shape;228;p31"/>
          <p:cNvSpPr txBox="1"/>
          <p:nvPr>
            <p:ph idx="4294967295" type="ctrTitle"/>
          </p:nvPr>
        </p:nvSpPr>
        <p:spPr>
          <a:xfrm>
            <a:off x="358650" y="1328450"/>
            <a:ext cx="87852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Customer jest podstawową jednostką w bibliotece. To ona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przyjmuje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połączenie  i zarządza eventami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Kiedy nadchodzi żądanie połączenia od klienta na podany adres, DC stara się znaleźć ten adres w zdefiniowanych przez nas i połączyć z odpowiednim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customer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Następnie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customer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przejmuje zarządzanie połączeniem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228600" y="1857425"/>
            <a:ext cx="3951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http://127.0.0.1:8000/ws/notification/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63" y="1633288"/>
            <a:ext cx="3836827" cy="102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2"/>
          <p:cNvCxnSpPr>
            <a:stCxn id="235" idx="3"/>
            <a:endCxn id="236" idx="1"/>
          </p:cNvCxnSpPr>
          <p:nvPr/>
        </p:nvCxnSpPr>
        <p:spPr>
          <a:xfrm>
            <a:off x="4180500" y="2145125"/>
            <a:ext cx="5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610" y="742100"/>
            <a:ext cx="891175" cy="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568" y="742113"/>
            <a:ext cx="891175" cy="8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8538" y="3667512"/>
            <a:ext cx="3190875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2"/>
          <p:cNvCxnSpPr>
            <a:stCxn id="236" idx="2"/>
            <a:endCxn id="240" idx="0"/>
          </p:cNvCxnSpPr>
          <p:nvPr/>
        </p:nvCxnSpPr>
        <p:spPr>
          <a:xfrm>
            <a:off x="6693976" y="2656962"/>
            <a:ext cx="0" cy="10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2"/>
          <p:cNvSpPr txBox="1"/>
          <p:nvPr/>
        </p:nvSpPr>
        <p:spPr>
          <a:xfrm>
            <a:off x="288225" y="3616400"/>
            <a:ext cx="3951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ws</a:t>
            </a:r>
            <a:r>
              <a:rPr lang="en" sz="1800">
                <a:solidFill>
                  <a:schemeClr val="dk1"/>
                </a:solidFill>
              </a:rPr>
              <a:t>://127.0.0.1:8000/ws/notification/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2"/>
          <p:cNvCxnSpPr>
            <a:stCxn id="240" idx="1"/>
            <a:endCxn id="242" idx="3"/>
          </p:cNvCxnSpPr>
          <p:nvPr/>
        </p:nvCxnSpPr>
        <p:spPr>
          <a:xfrm rot="10800000">
            <a:off x="4240238" y="3929450"/>
            <a:ext cx="8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2"/>
          <p:cNvSpPr txBox="1"/>
          <p:nvPr/>
        </p:nvSpPr>
        <p:spPr>
          <a:xfrm>
            <a:off x="4391838" y="3616400"/>
            <a:ext cx="5550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type="ctrTitle"/>
          </p:nvPr>
        </p:nvSpPr>
        <p:spPr>
          <a:xfrm>
            <a:off x="311700" y="2254225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to obsłużyć za pomocą własnego Customer?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88" y="3280600"/>
            <a:ext cx="25622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4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38" y="344226"/>
            <a:ext cx="4736925" cy="4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5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266" name="Google Shape;266;p35"/>
          <p:cNvSpPr txBox="1"/>
          <p:nvPr>
            <p:ph idx="4294967295" type="ctrTitle"/>
          </p:nvPr>
        </p:nvSpPr>
        <p:spPr>
          <a:xfrm>
            <a:off x="358650" y="1328450"/>
            <a:ext cx="3259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connect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25" y="1701022"/>
            <a:ext cx="5221350" cy="258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425" y="2408650"/>
            <a:ext cx="5221350" cy="116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249" y="1537175"/>
            <a:ext cx="5454425" cy="2634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idx="4294967295" type="ctrTitle"/>
          </p:nvPr>
        </p:nvSpPr>
        <p:spPr>
          <a:xfrm>
            <a:off x="358650" y="2093725"/>
            <a:ext cx="3259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disconnect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5"/>
          <p:cNvSpPr txBox="1"/>
          <p:nvPr>
            <p:ph idx="4294967295" type="ctrTitle"/>
          </p:nvPr>
        </p:nvSpPr>
        <p:spPr>
          <a:xfrm>
            <a:off x="358650" y="2859000"/>
            <a:ext cx="3259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receive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496475" y="929750"/>
            <a:ext cx="2771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WebsocketConsumer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4294967295" type="ctrTitle"/>
          </p:nvPr>
        </p:nvSpPr>
        <p:spPr>
          <a:xfrm>
            <a:off x="4372500" y="1173625"/>
            <a:ext cx="3675300" cy="33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Jakub Samsel</a:t>
            </a:r>
            <a:endParaRPr b="1"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6D6D6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Developer</a:t>
            </a:r>
            <a:endParaRPr b="0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08D667"/>
                </a:solidFill>
                <a:latin typeface="Proxima Nova"/>
                <a:ea typeface="Proxima Nova"/>
                <a:cs typeface="Proxima Nova"/>
                <a:sym typeface="Proxima Nova"/>
              </a:rPr>
              <a:t>jakub.samsel@netguru.pl</a:t>
            </a:r>
            <a:endParaRPr b="1" sz="1800">
              <a:solidFill>
                <a:srgbClr val="08D66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17273" l="0" r="0" t="17273"/>
          <a:stretch/>
        </p:blipFill>
        <p:spPr>
          <a:xfrm>
            <a:off x="914400" y="1155472"/>
            <a:ext cx="3048000" cy="3048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36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279" name="Google Shape;279;p36"/>
          <p:cNvSpPr txBox="1"/>
          <p:nvPr>
            <p:ph idx="4294967295" type="ctrTitle"/>
          </p:nvPr>
        </p:nvSpPr>
        <p:spPr>
          <a:xfrm>
            <a:off x="358650" y="1328450"/>
            <a:ext cx="3259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connect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36"/>
          <p:cNvSpPr txBox="1"/>
          <p:nvPr>
            <p:ph idx="4294967295" type="ctrTitle"/>
          </p:nvPr>
        </p:nvSpPr>
        <p:spPr>
          <a:xfrm>
            <a:off x="358650" y="2093725"/>
            <a:ext cx="3259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disconnect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36"/>
          <p:cNvSpPr txBox="1"/>
          <p:nvPr>
            <p:ph idx="4294967295" type="ctrTitle"/>
          </p:nvPr>
        </p:nvSpPr>
        <p:spPr>
          <a:xfrm>
            <a:off x="358650" y="2859000"/>
            <a:ext cx="3259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receive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496475" y="929750"/>
            <a:ext cx="32592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AsyncWebsocketConsumer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1787275" y="1200550"/>
            <a:ext cx="5199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132" y="1644575"/>
            <a:ext cx="5710343" cy="23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611" y="2157025"/>
            <a:ext cx="4867263" cy="11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588" y="1583450"/>
            <a:ext cx="4533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610" y="742100"/>
            <a:ext cx="891175" cy="8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568" y="742113"/>
            <a:ext cx="891175" cy="8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25" y="1781275"/>
            <a:ext cx="3448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525" y="2066126"/>
            <a:ext cx="4340075" cy="209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7"/>
          <p:cNvCxnSpPr>
            <a:stCxn id="295" idx="3"/>
            <a:endCxn id="296" idx="1"/>
          </p:cNvCxnSpPr>
          <p:nvPr/>
        </p:nvCxnSpPr>
        <p:spPr>
          <a:xfrm>
            <a:off x="3918475" y="2233713"/>
            <a:ext cx="732900" cy="8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8" name="Google Shape;29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438" y="3155613"/>
            <a:ext cx="4263450" cy="139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445" y="682250"/>
            <a:ext cx="3914231" cy="18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7"/>
          <p:cNvCxnSpPr>
            <a:stCxn id="299" idx="2"/>
            <a:endCxn id="298" idx="0"/>
          </p:cNvCxnSpPr>
          <p:nvPr/>
        </p:nvCxnSpPr>
        <p:spPr>
          <a:xfrm flipH="1">
            <a:off x="6817060" y="2572750"/>
            <a:ext cx="45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7"/>
          <p:cNvCxnSpPr>
            <a:stCxn id="295" idx="3"/>
            <a:endCxn id="299" idx="1"/>
          </p:cNvCxnSpPr>
          <p:nvPr/>
        </p:nvCxnSpPr>
        <p:spPr>
          <a:xfrm flipH="1" rot="10800000">
            <a:off x="3918475" y="1627413"/>
            <a:ext cx="9459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2" name="Google Shape;30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13" y="2973338"/>
            <a:ext cx="3019425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7"/>
          <p:cNvCxnSpPr>
            <a:stCxn id="298" idx="1"/>
            <a:endCxn id="302" idx="3"/>
          </p:cNvCxnSpPr>
          <p:nvPr/>
        </p:nvCxnSpPr>
        <p:spPr>
          <a:xfrm rot="10800000">
            <a:off x="3622238" y="3854394"/>
            <a:ext cx="10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to te całe </a:t>
            </a:r>
            <a:r>
              <a:rPr i="1" lang="en"/>
              <a:t>channels layers</a:t>
            </a:r>
            <a:r>
              <a:rPr lang="en"/>
              <a:t>?</a:t>
            </a:r>
            <a:endParaRPr/>
          </a:p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88" y="3008400"/>
            <a:ext cx="3309830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Channel 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39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318" name="Google Shape;318;p39"/>
          <p:cNvSpPr txBox="1"/>
          <p:nvPr>
            <p:ph idx="4294967295" type="ctrTitle"/>
          </p:nvPr>
        </p:nvSpPr>
        <p:spPr>
          <a:xfrm>
            <a:off x="511050" y="1480850"/>
            <a:ext cx="8298300" cy="26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Channel layers służą do komunikacji między instancjami aplikacji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Pozwala ona na transportowanie eventów pomiędzy grupami zdefiniowanymi w np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Customers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Django Channels zaleca korzystać z Redis jako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broker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do wysyłania eventów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Channel 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40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325" name="Google Shape;325;p40"/>
          <p:cNvSpPr txBox="1"/>
          <p:nvPr>
            <p:ph idx="4294967295" type="ctrTitle"/>
          </p:nvPr>
        </p:nvSpPr>
        <p:spPr>
          <a:xfrm>
            <a:off x="520075" y="1137825"/>
            <a:ext cx="82983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 uproszczeniu: jeśli ktoś wysyła event to wysyłany jest przez channel layer do konsumentów którzy potrafią obsłużyć typ tego eventu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0" y="2327750"/>
            <a:ext cx="4421775" cy="2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375" y="2765450"/>
            <a:ext cx="3388775" cy="117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0"/>
          <p:cNvCxnSpPr>
            <a:stCxn id="326" idx="3"/>
            <a:endCxn id="327" idx="1"/>
          </p:cNvCxnSpPr>
          <p:nvPr/>
        </p:nvCxnSpPr>
        <p:spPr>
          <a:xfrm>
            <a:off x="4780425" y="3352838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Channel layers - metody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41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335" name="Google Shape;335;p41"/>
          <p:cNvSpPr txBox="1"/>
          <p:nvPr>
            <p:ph idx="4294967295" type="ctrTitle"/>
          </p:nvPr>
        </p:nvSpPr>
        <p:spPr>
          <a:xfrm>
            <a:off x="556175" y="1544625"/>
            <a:ext cx="28485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00" y="1852613"/>
            <a:ext cx="30384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>
            <p:ph idx="4294967295" type="ctrTitle"/>
          </p:nvPr>
        </p:nvSpPr>
        <p:spPr>
          <a:xfrm>
            <a:off x="518700" y="2817775"/>
            <a:ext cx="28485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group_add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41"/>
          <p:cNvSpPr txBox="1"/>
          <p:nvPr>
            <p:ph idx="4294967295" type="ctrTitle"/>
          </p:nvPr>
        </p:nvSpPr>
        <p:spPr>
          <a:xfrm>
            <a:off x="410700" y="911700"/>
            <a:ext cx="28485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Pojedynczy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kanał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1"/>
          <p:cNvSpPr txBox="1"/>
          <p:nvPr>
            <p:ph idx="4294967295" type="ctrTitle"/>
          </p:nvPr>
        </p:nvSpPr>
        <p:spPr>
          <a:xfrm>
            <a:off x="410700" y="2127175"/>
            <a:ext cx="28485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Grupowy kanał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1"/>
          <p:cNvSpPr txBox="1"/>
          <p:nvPr>
            <p:ph idx="4294967295" type="ctrTitle"/>
          </p:nvPr>
        </p:nvSpPr>
        <p:spPr>
          <a:xfrm>
            <a:off x="556175" y="3508375"/>
            <a:ext cx="28485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group_discard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1"/>
          <p:cNvSpPr txBox="1"/>
          <p:nvPr>
            <p:ph idx="4294967295" type="ctrTitle"/>
          </p:nvPr>
        </p:nvSpPr>
        <p:spPr>
          <a:xfrm>
            <a:off x="556175" y="4198975"/>
            <a:ext cx="28485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group_send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300" y="2119300"/>
            <a:ext cx="28575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575" y="2062888"/>
            <a:ext cx="3209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550" y="1797850"/>
            <a:ext cx="2900990" cy="154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Channel layers - metody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42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351" name="Google Shape;351;p42"/>
          <p:cNvSpPr txBox="1"/>
          <p:nvPr>
            <p:ph idx="4294967295" type="ctrTitle"/>
          </p:nvPr>
        </p:nvSpPr>
        <p:spPr>
          <a:xfrm>
            <a:off x="698450" y="998575"/>
            <a:ext cx="80130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Jako że Django Channels metody te działają asynchronicznie, dla konsumenta synchronicznego należy wywołać kod w sposób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synchroniczny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Robi się to przy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użyciu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metody z biblioteki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asgiref: async_to_sync.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2" name="Google Shape;3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3340250"/>
            <a:ext cx="46672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jak z konfiguracją tego?</a:t>
            </a:r>
            <a:endParaRPr/>
          </a:p>
        </p:txBody>
      </p:sp>
      <p:sp>
        <p:nvSpPr>
          <p:cNvPr id="358" name="Google Shape;358;p43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3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950" y="2975100"/>
            <a:ext cx="1952100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jak z konfiguracją tego?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44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367" name="Google Shape;367;p44"/>
          <p:cNvSpPr txBox="1"/>
          <p:nvPr>
            <p:ph idx="4294967295" type="ctrTitle"/>
          </p:nvPr>
        </p:nvSpPr>
        <p:spPr>
          <a:xfrm>
            <a:off x="358650" y="1328450"/>
            <a:ext cx="2136000" cy="4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settings.py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250" y="1102200"/>
            <a:ext cx="32385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475" y="2518000"/>
            <a:ext cx="50387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575" y="3161975"/>
            <a:ext cx="62484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 txBox="1"/>
          <p:nvPr>
            <p:ph idx="4294967295" type="ctrTitle"/>
          </p:nvPr>
        </p:nvSpPr>
        <p:spPr>
          <a:xfrm>
            <a:off x="358650" y="1818950"/>
            <a:ext cx="2136000" cy="4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routing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.py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4638" y="1351188"/>
            <a:ext cx="64103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>
            <p:ph idx="4294967295" type="ctrTitle"/>
          </p:nvPr>
        </p:nvSpPr>
        <p:spPr>
          <a:xfrm>
            <a:off x="358650" y="2296725"/>
            <a:ext cx="2534100" cy="4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myapp/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routing.py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4" name="Google Shape;374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7550" y="2870413"/>
            <a:ext cx="65722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dostać się do bazy?</a:t>
            </a:r>
            <a:endParaRPr/>
          </a:p>
        </p:txBody>
      </p:sp>
      <p:sp>
        <p:nvSpPr>
          <p:cNvPr id="380" name="Google Shape;380;p45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50" y="2955825"/>
            <a:ext cx="1952100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prezentacji</a:t>
            </a:r>
            <a:endParaRPr/>
          </a:p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1203600" y="1328475"/>
            <a:ext cx="67368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Char char="●"/>
            </a:pPr>
            <a:r>
              <a:rPr lang="en"/>
              <a:t>Kilka słów o </a:t>
            </a:r>
            <a:r>
              <a:rPr lang="en"/>
              <a:t>WebSockets i tradycyjnym protokole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Char char="●"/>
            </a:pPr>
            <a:r>
              <a:rPr lang="en"/>
              <a:t>Przedstawienie biblioteki Django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Char char="●"/>
            </a:pPr>
            <a:r>
              <a:rPr lang="en"/>
              <a:t>Przedstawienie aplikacji wykorzystującej WebSockets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46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389" name="Google Shape;389;p46"/>
          <p:cNvSpPr txBox="1"/>
          <p:nvPr>
            <p:ph idx="4294967295" type="ctrTitle"/>
          </p:nvPr>
        </p:nvSpPr>
        <p:spPr>
          <a:xfrm>
            <a:off x="511050" y="2680850"/>
            <a:ext cx="8298300" cy="12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Dla </a:t>
            </a:r>
            <a:r>
              <a:rPr i="1" lang="en" sz="18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SyncConsumer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nie musimy nic robić, uruchamiany jest wtedy kod w trybie synchronicznym więc wszystkim się zajmie DC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0" name="Google Shape;390;p46"/>
          <p:cNvSpPr txBox="1"/>
          <p:nvPr>
            <p:ph idx="4294967295" type="ctrTitle"/>
          </p:nvPr>
        </p:nvSpPr>
        <p:spPr>
          <a:xfrm>
            <a:off x="511050" y="1480850"/>
            <a:ext cx="8298300" cy="12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Django ORM działa w sposób synchroniczny więc jeśli chcesz uzyskać dostęp za pomocą kodu asynchronicznego potrzebujesz specjalnej obsługi by upewnić się że połączenie z bazą zostanie zakończone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46"/>
          <p:cNvSpPr txBox="1"/>
          <p:nvPr>
            <p:ph idx="4294967295" type="ctrTitle"/>
          </p:nvPr>
        </p:nvSpPr>
        <p:spPr>
          <a:xfrm>
            <a:off x="511050" y="3650400"/>
            <a:ext cx="8298300" cy="12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Dla </a:t>
            </a:r>
            <a:r>
              <a:rPr lang="en" sz="18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As</a:t>
            </a:r>
            <a:r>
              <a:rPr i="1" lang="en" sz="18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yncConsumer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istnieje specjalna metoda pozwalająca nam uruchomić wywołanie do bazy w sposób synchroniczny(</a:t>
            </a:r>
            <a:r>
              <a:rPr i="1" lang="en" sz="18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database_sync_to_async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 access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7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</p:txBody>
      </p:sp>
      <p:pic>
        <p:nvPicPr>
          <p:cNvPr id="398" name="Google Shape;3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0" y="3098947"/>
            <a:ext cx="52863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50" y="1431697"/>
            <a:ext cx="7498508" cy="1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50" y="1022122"/>
            <a:ext cx="48387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Przedstawienie własnej aplikacji wykorzystującej WebSockets</a:t>
            </a:r>
            <a:endParaRPr/>
          </a:p>
        </p:txBody>
      </p:sp>
      <p:sp>
        <p:nvSpPr>
          <p:cNvPr id="406" name="Google Shape;406;p48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/>
          <p:cNvSpPr txBox="1"/>
          <p:nvPr>
            <p:ph idx="4294967295" type="ctrTitle"/>
          </p:nvPr>
        </p:nvSpPr>
        <p:spPr>
          <a:xfrm>
            <a:off x="358650" y="1328450"/>
            <a:ext cx="77013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https://channels.readthedocs.io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https://www.chip.pl/2013/01/protokol-websocket-internet-w-czasie-rzeczywistym/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https://sekurak.pl/bezpieczenstwo-protokolu-websocket-w-praktyce/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49"/>
          <p:cNvSpPr txBox="1"/>
          <p:nvPr>
            <p:ph idx="4294967295" type="ctrTitle"/>
          </p:nvPr>
        </p:nvSpPr>
        <p:spPr>
          <a:xfrm>
            <a:off x="311700" y="1062875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Źródła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Dziękuję! </a:t>
            </a:r>
            <a:endParaRPr/>
          </a:p>
        </p:txBody>
      </p:sp>
      <p:sp>
        <p:nvSpPr>
          <p:cNvPr id="419" name="Google Shape;419;p50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Django Channels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Kilka słów o WebSockets</a:t>
            </a:r>
            <a:endParaRPr/>
          </a:p>
        </p:txBody>
      </p:sp>
      <p:sp>
        <p:nvSpPr>
          <p:cNvPr id="143" name="Google Shape;143;p20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741400" y="1785675"/>
            <a:ext cx="76149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WebSocket jest protokołem opartym o TCP, zapewniający dwustronną komunikację między klientem a serwerem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Tworzy w przeglądarce tzw </a:t>
            </a:r>
            <a:r>
              <a:rPr i="1" lang="en" sz="20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socket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który przez adres IP i port utrzymuje obustronny kanał do serwera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 zestawieniu połączenia, obie strony mogą wymieniać się danymi w dowolnym momencie, wysyłając pakiet danych (tzw: </a:t>
            </a:r>
            <a:r>
              <a:rPr i="1" lang="en" sz="20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frames</a:t>
            </a:r>
            <a:r>
              <a:rPr i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i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1"/>
          <p:cNvSpPr txBox="1"/>
          <p:nvPr>
            <p:ph idx="4294967295" type="ctrTitle"/>
          </p:nvPr>
        </p:nvSpPr>
        <p:spPr>
          <a:xfrm>
            <a:off x="311700" y="107125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Websocket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368450" y="918850"/>
            <a:ext cx="407100" cy="381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71100" y="1785675"/>
            <a:ext cx="51297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za pomocą obiektu JavaScript tworzy żądanie inicjalizujące połączenie (ang. </a:t>
            </a:r>
            <a:r>
              <a:rPr i="1" lang="en" sz="2000">
                <a:solidFill>
                  <a:srgbClr val="274E13"/>
                </a:solidFill>
                <a:latin typeface="Proxima Nova"/>
                <a:ea typeface="Proxima Nova"/>
                <a:cs typeface="Proxima Nova"/>
                <a:sym typeface="Proxima Nova"/>
              </a:rPr>
              <a:t>handshake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 jako standardowe zapytanie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Serwer waliduje zapytanie i wyraża zgodę za pomocą kodu odpowiedzi 101 i zmienia komunikację poprzez socket TCP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2"/>
          <p:cNvSpPr txBox="1"/>
          <p:nvPr>
            <p:ph idx="4294967295" type="ctrTitle"/>
          </p:nvPr>
        </p:nvSpPr>
        <p:spPr>
          <a:xfrm>
            <a:off x="311700" y="107125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 jaki sposób łączymy się z serwerem?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368450" y="918850"/>
            <a:ext cx="407100" cy="381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800" y="1980738"/>
            <a:ext cx="35433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71100" y="1785675"/>
            <a:ext cx="57381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3"/>
          <p:cNvSpPr txBox="1"/>
          <p:nvPr>
            <p:ph idx="4294967295" type="ctrTitle"/>
          </p:nvPr>
        </p:nvSpPr>
        <p:spPr>
          <a:xfrm>
            <a:off x="311700" y="107125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 jaki sposób łączymy się z serwerem?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368450" y="918850"/>
            <a:ext cx="407100" cy="38100"/>
          </a:xfrm>
          <a:prstGeom prst="rect">
            <a:avLst/>
          </a:prstGeom>
          <a:solidFill>
            <a:srgbClr val="08D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50" y="1890938"/>
            <a:ext cx="61531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311700" y="2256900"/>
            <a:ext cx="85206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a HTTP</a:t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Django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25" y="3051325"/>
            <a:ext cx="3168600" cy="173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358650" y="500272"/>
            <a:ext cx="40911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WebSocket a HTTP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 txBox="1"/>
          <p:nvPr>
            <p:ph idx="2" type="subTitle"/>
          </p:nvPr>
        </p:nvSpPr>
        <p:spPr>
          <a:xfrm>
            <a:off x="358650" y="344224"/>
            <a:ext cx="3168600" cy="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Channels</a:t>
            </a:r>
            <a:endParaRPr/>
          </a:p>
        </p:txBody>
      </p:sp>
      <p:sp>
        <p:nvSpPr>
          <p:cNvPr id="184" name="Google Shape;184;p25"/>
          <p:cNvSpPr txBox="1"/>
          <p:nvPr>
            <p:ph idx="4294967295" type="ctrTitle"/>
          </p:nvPr>
        </p:nvSpPr>
        <p:spPr>
          <a:xfrm>
            <a:off x="358650" y="1328450"/>
            <a:ext cx="8785200" cy="3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 przeciwieństwie do HTTP, można wysyłać dane w dwóch kierunkach równocześnie przez jedno połączenie TCP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WebSocket bazuje na HTTP, lecz po nawiązaniu połączenia zastępuje ten protokół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WebSocket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wykorzystuj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ę standardowe porty jak w HTTP: 80, gdy nie są szyfrowane, i 443 dla szyfrowanych połączeń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8D667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WebSocket ma schemat połączeń analogiczny do HTTP: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ws::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dla połączeń nie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szyfrowanych i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wss::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dla połączeń szyfrowanych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