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22" Type="http://schemas.openxmlformats.org/officeDocument/2006/relationships/slide" Target="slides/slide17.xml"/><Relationship Id="rId44" Type="http://schemas.openxmlformats.org/officeDocument/2006/relationships/font" Target="fonts/Raleway-boldItalic.fntdata"/><Relationship Id="rId21" Type="http://schemas.openxmlformats.org/officeDocument/2006/relationships/slide" Target="slides/slide16.xml"/><Relationship Id="rId43" Type="http://schemas.openxmlformats.org/officeDocument/2006/relationships/font" Target="fonts/Raleway-italic.fntdata"/><Relationship Id="rId24" Type="http://schemas.openxmlformats.org/officeDocument/2006/relationships/slide" Target="slides/slide19.xml"/><Relationship Id="rId46" Type="http://schemas.openxmlformats.org/officeDocument/2006/relationships/font" Target="fonts/Lato-bold.fntdata"/><Relationship Id="rId23" Type="http://schemas.openxmlformats.org/officeDocument/2006/relationships/slide" Target="slides/slide18.xml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ato-boldItalic.fntdata"/><Relationship Id="rId25" Type="http://schemas.openxmlformats.org/officeDocument/2006/relationships/slide" Target="slides/slide20.xml"/><Relationship Id="rId47" Type="http://schemas.openxmlformats.org/officeDocument/2006/relationships/font" Target="fonts/La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32c5c20e1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32c5c20e1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32c5c20e1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32c5c20e1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32c5c20e1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32c5c20e1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32c5c20e1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32c5c20e1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32c5c20e1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32c5c20e1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32c5c20e1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32c5c20e1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32c5c20e1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32c5c20e1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32c5c20e1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32c5c20e1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32c5c20e1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32c5c20e1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32c5c20e1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32c5c20e1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32c5c20e1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32c5c20e1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32c5c20e1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32c5c20e1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32c5c20e1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32c5c20e1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32c5c20e1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32c5c20e1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32c5c20e1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32c5c20e1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32c5c20e1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32c5c20e1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32c5c20e1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32c5c20e1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32c5c20e1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32c5c20e1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32c5c20e1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32c5c20e1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32c5c20e1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32c5c20e1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32c5c20e1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532c5c20e1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32c5c20e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32c5c20e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32c5c20e1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532c5c20e1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32c5c20e1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32c5c20e1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32c5c20e1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32c5c20e1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532c5c20e1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532c5c20e1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32c5c20e1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532c5c20e1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532c5c20e1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532c5c20e1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32c5c20e1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32c5c20e1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32c5c20e1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32c5c20e1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32c5c20e1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32c5c20e1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32c5c20e1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32c5c20e1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32c5c20e1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32c5c20e1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32c5c20e1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32c5c20e1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vobile.com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Workflows, wszędzie widzę workflows -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Camunda Zeebe jako stary (ale wciąż jary)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silnik BPMN-owy</a:t>
            </a:r>
            <a:endParaRPr sz="24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Documentation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Documentation costs, but </a:t>
            </a:r>
            <a:r>
              <a:rPr lang="en" sz="1800"/>
              <a:t>lack</a:t>
            </a:r>
            <a:r>
              <a:rPr b="0" lang="en" sz="1800"/>
              <a:t> of </a:t>
            </a:r>
            <a:r>
              <a:rPr b="0" lang="en" sz="1800"/>
              <a:t>documentation</a:t>
            </a:r>
            <a:r>
              <a:rPr b="0" lang="en" sz="1800"/>
              <a:t> costs even </a:t>
            </a:r>
            <a:r>
              <a:rPr lang="en" sz="1800"/>
              <a:t>more</a:t>
            </a:r>
            <a:r>
              <a:rPr b="0" lang="en" sz="1800"/>
              <a:t>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Software engineering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en" sz="1800"/>
              <a:t>Requirements (Functional and Non-functional)</a:t>
            </a:r>
            <a:endParaRPr b="0" sz="18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en" sz="1800"/>
              <a:t>Software design (UML, </a:t>
            </a:r>
            <a:r>
              <a:rPr lang="en" sz="1800"/>
              <a:t>BPMN</a:t>
            </a:r>
            <a:r>
              <a:rPr b="0" lang="en" sz="1800"/>
              <a:t>)</a:t>
            </a:r>
            <a:endParaRPr b="0" sz="18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en" sz="1800"/>
              <a:t>Implementation (coding)</a:t>
            </a:r>
            <a:endParaRPr b="0" sz="18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en" sz="1800"/>
              <a:t>Testing (unit, functional, integration)</a:t>
            </a:r>
            <a:endParaRPr b="0" sz="18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en" sz="1800"/>
              <a:t>and repeat …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UML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… is a general-purpose modeling language that is intended to provide a standard way to visualize the design of a system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100" y="2571750"/>
            <a:ext cx="2545632" cy="18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5113200" y="4361275"/>
            <a:ext cx="403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: 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https://en.wikipedia.org/wiki/Unified_Modeling_Language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UML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2231750" y="4435575"/>
            <a:ext cx="403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: 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https://creately.com/blog/diagrams/uml-diagram-types-examples/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1750" y="1229025"/>
            <a:ext cx="4990149" cy="320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UML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Structural Diagram example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(Composite Structure 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Diagram)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575" y="1645975"/>
            <a:ext cx="5332925" cy="25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3627575" y="4314850"/>
            <a:ext cx="403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: 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https://tallyfy.com/uml-diagram/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UML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Behavioral Diagram example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(</a:t>
            </a:r>
            <a:r>
              <a:rPr b="0" lang="en" sz="1800"/>
              <a:t>Use Case Diagram</a:t>
            </a:r>
            <a:r>
              <a:rPr b="0" lang="en" sz="1800"/>
              <a:t>)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3627575" y="4314850"/>
            <a:ext cx="403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:  https://tallyfy.com/uml-diagram/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5025" y="625800"/>
            <a:ext cx="4732524" cy="36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BPMN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Business Process Model and Notation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5104125" y="3705538"/>
            <a:ext cx="403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:  https://www.bpmn.org/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125" y="1899150"/>
            <a:ext cx="1800050" cy="18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BPMN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…is </a:t>
            </a:r>
            <a:r>
              <a:rPr b="0" lang="en" sz="1800"/>
              <a:t>very similar to activity diagrams from Unified Modeling Language (UML)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850" y="2327775"/>
            <a:ext cx="4151418" cy="18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/>
        </p:nvSpPr>
        <p:spPr>
          <a:xfrm>
            <a:off x="2577850" y="4231588"/>
            <a:ext cx="403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:  https://www.bpmn.org/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BPMN Components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Start/end event (for processes and sub-processes)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0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2600" y="2457650"/>
            <a:ext cx="5015500" cy="1825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BPMN Components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User and service tasks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9100" y="2509600"/>
            <a:ext cx="5015500" cy="1825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About me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Previously</a:t>
            </a:r>
            <a:r>
              <a:rPr b="0" lang="en" sz="1800"/>
              <a:t>: </a:t>
            </a:r>
            <a:endParaRPr b="0" sz="18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en" sz="1800"/>
              <a:t>Application Architect at Softserve</a:t>
            </a:r>
            <a:endParaRPr b="0" sz="18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en" sz="1800"/>
              <a:t>Bialystok Technical University - instructor</a:t>
            </a:r>
            <a:endParaRPr b="0" sz="18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en" sz="1800"/>
              <a:t>Blue Rider Software - Tech Lead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Currently</a:t>
            </a:r>
            <a:r>
              <a:rPr b="0" lang="en" sz="1800"/>
              <a:t>: Senior Tech Lead at Vobile Inc.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BPMN Components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Send and r</a:t>
            </a:r>
            <a:r>
              <a:rPr b="0" lang="en" sz="1800"/>
              <a:t>eceive </a:t>
            </a:r>
            <a:r>
              <a:rPr b="0" lang="en" sz="1800"/>
              <a:t>message events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572" y="2499000"/>
            <a:ext cx="4893600" cy="17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BPMN Components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Parallel and sequential subprocesses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3450" y="2381550"/>
            <a:ext cx="6354301" cy="21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BPMN Components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Gateways (exclusive)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9525" y="2088600"/>
            <a:ext cx="4769751" cy="19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ctrTitle"/>
          </p:nvPr>
        </p:nvSpPr>
        <p:spPr>
          <a:xfrm>
            <a:off x="729450" y="1322450"/>
            <a:ext cx="76881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DMN</a:t>
            </a:r>
            <a:r>
              <a:rPr lang="en" sz="2400"/>
              <a:t> 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Decision 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Model and 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Notation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	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5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9650" y="1210625"/>
            <a:ext cx="6635098" cy="31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Camunda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… provides a workflow and decision automation platform offering process orchestration capabilities to organizations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Process Orchestration for end-to-end automation.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SaaS or Self-hosted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0" name="Google Shape;2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2" name="Google Shape;2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100" y="2509600"/>
            <a:ext cx="1851551" cy="185155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6"/>
          <p:cNvSpPr txBox="1"/>
          <p:nvPr/>
        </p:nvSpPr>
        <p:spPr>
          <a:xfrm>
            <a:off x="5708100" y="4361138"/>
            <a:ext cx="403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:  https://www.camunda.com/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ctrTitle"/>
          </p:nvPr>
        </p:nvSpPr>
        <p:spPr>
          <a:xfrm>
            <a:off x="729450" y="1322450"/>
            <a:ext cx="76881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Camunda Components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Zeebe - the process automation engine powering Camunda Platform 8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With Zeebe you can: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2933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1133"/>
              <a:t>Define processes graphically in BPMN 2.0.</a:t>
            </a:r>
            <a:endParaRPr b="0" sz="1133"/>
          </a:p>
          <a:p>
            <a:pPr indent="-2933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1133"/>
              <a:t>Choose any gRPC-supported programming language to implement your workers.</a:t>
            </a:r>
            <a:endParaRPr b="0" sz="1133"/>
          </a:p>
          <a:p>
            <a:pPr indent="-2933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1133"/>
              <a:t>Build processes that react to events from Apache Kafka and other messaging platforms.</a:t>
            </a:r>
            <a:endParaRPr b="0" sz="1133"/>
          </a:p>
          <a:p>
            <a:pPr indent="-2933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1133"/>
              <a:t>Use as part of a software as a service (SaaS) offering with Camunda Platform 8 or deploy with Docker and Kubernetes (in the cloud or on-premises) with Camunda Platform 8 Self-Managed.</a:t>
            </a:r>
            <a:endParaRPr b="0" sz="1133"/>
          </a:p>
          <a:p>
            <a:pPr indent="-2933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1133"/>
              <a:t>Scale horizontally to handle very high throughput.</a:t>
            </a:r>
            <a:endParaRPr b="0" sz="1133"/>
          </a:p>
          <a:p>
            <a:pPr indent="-2933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1133"/>
              <a:t>Rely on fault tolerance and high availability for your processes.</a:t>
            </a:r>
            <a:endParaRPr b="0" sz="1133"/>
          </a:p>
          <a:p>
            <a:pPr indent="-2933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1133"/>
              <a:t>Export processes data for monitoring and analysis (currently only available through the Elasticsearch exporter added in Camunda Platform 8 Self-Managed).</a:t>
            </a:r>
            <a:endParaRPr b="0" sz="1133"/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7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ctrTitle"/>
          </p:nvPr>
        </p:nvSpPr>
        <p:spPr>
          <a:xfrm>
            <a:off x="729450" y="1322450"/>
            <a:ext cx="76881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Camunda Components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Zeebe - architecture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33"/>
          </a:p>
        </p:txBody>
      </p:sp>
      <p:pic>
        <p:nvPicPr>
          <p:cNvPr id="286" name="Google Shape;2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8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800" y="2388178"/>
            <a:ext cx="5195449" cy="18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 txBox="1"/>
          <p:nvPr/>
        </p:nvSpPr>
        <p:spPr>
          <a:xfrm>
            <a:off x="3139850" y="4309550"/>
            <a:ext cx="511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: 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https://docs.camunda.io/docs/components/zeebe/technical-concepts/architecture/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ctrTitle"/>
          </p:nvPr>
        </p:nvSpPr>
        <p:spPr>
          <a:xfrm>
            <a:off x="729450" y="1322450"/>
            <a:ext cx="76881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Camunda Components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Modeler</a:t>
            </a:r>
            <a:endParaRPr b="0" sz="1133"/>
          </a:p>
        </p:txBody>
      </p:sp>
      <p:pic>
        <p:nvPicPr>
          <p:cNvPr id="295" name="Google Shape;2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7" name="Google Shape;29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000" y="1773175"/>
            <a:ext cx="5933070" cy="28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ctrTitle"/>
          </p:nvPr>
        </p:nvSpPr>
        <p:spPr>
          <a:xfrm>
            <a:off x="729450" y="1322450"/>
            <a:ext cx="76881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Camunda Components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Modeler</a:t>
            </a:r>
            <a:endParaRPr b="0" sz="1133"/>
          </a:p>
        </p:txBody>
      </p:sp>
      <p:pic>
        <p:nvPicPr>
          <p:cNvPr id="303" name="Google Shape;3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0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5" name="Google Shape;30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375" y="1805050"/>
            <a:ext cx="6018249" cy="28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type="ctrTitle"/>
          </p:nvPr>
        </p:nvSpPr>
        <p:spPr>
          <a:xfrm>
            <a:off x="729450" y="1322450"/>
            <a:ext cx="76881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Camunda Components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Operate - Monitor 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and fix running 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processes	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311" name="Google Shape;3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975" y="1847450"/>
            <a:ext cx="5737551" cy="27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About me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PyStok:</a:t>
            </a:r>
            <a:endParaRPr b="0" sz="18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en" sz="1800"/>
              <a:t>member since 1st meet-up</a:t>
            </a:r>
            <a:endParaRPr b="0" sz="18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en" sz="1800"/>
              <a:t>twice as speaker</a:t>
            </a:r>
            <a:endParaRPr b="0" sz="18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en" sz="1800"/>
              <a:t>#gstrip #pystok_rower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type="ctrTitle"/>
          </p:nvPr>
        </p:nvSpPr>
        <p:spPr>
          <a:xfrm>
            <a:off x="729450" y="1322450"/>
            <a:ext cx="76881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Camunda Components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Tasklist - Assign &amp; execute user tasks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319" name="Google Shape;3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2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414275"/>
            <a:ext cx="7767476" cy="20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ctrTitle"/>
          </p:nvPr>
        </p:nvSpPr>
        <p:spPr>
          <a:xfrm>
            <a:off x="729450" y="1322450"/>
            <a:ext cx="76881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Camunda Components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Optimize - 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Get insights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to improve 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your 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processes	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	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327" name="Google Shape;3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3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9" name="Google Shape;32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0325" y="1718650"/>
            <a:ext cx="6200173" cy="294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ctrTitle"/>
          </p:nvPr>
        </p:nvSpPr>
        <p:spPr>
          <a:xfrm>
            <a:off x="729450" y="1322450"/>
            <a:ext cx="76881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Camunda 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Glue code - pyzeebe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	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335" name="Google Shape;3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7" name="Google Shape;33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6072" y="1711647"/>
            <a:ext cx="4345451" cy="23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4"/>
          <p:cNvSpPr txBox="1"/>
          <p:nvPr/>
        </p:nvSpPr>
        <p:spPr>
          <a:xfrm>
            <a:off x="3226075" y="4232875"/>
            <a:ext cx="570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: 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https://docs.camunda.io/docs/components/best-practices/development/connecting-the-workflow-engine-with-your-world/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ctrTitle"/>
          </p:nvPr>
        </p:nvSpPr>
        <p:spPr>
          <a:xfrm>
            <a:off x="729450" y="1322450"/>
            <a:ext cx="76881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Alternatives</a:t>
            </a:r>
            <a:r>
              <a:rPr lang="en" sz="2400"/>
              <a:t> - BPMN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ActiveVOS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Activiti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Bizagi BPM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Bonita BPM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Flowable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Imixs-Workflow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jBPM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Orchestra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Sydle SEED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	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344" name="Google Shape;3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5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/>
          <p:nvPr>
            <p:ph type="ctrTitle"/>
          </p:nvPr>
        </p:nvSpPr>
        <p:spPr>
          <a:xfrm>
            <a:off x="729450" y="1322450"/>
            <a:ext cx="76881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Alternatives - non-BPMN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Temporal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Cadence from Uber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Conductor from Netflix (DAG - 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Directed Acyclic graph)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351" name="Google Shape;3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6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3" name="Google Shape;35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050" y="531825"/>
            <a:ext cx="2582100" cy="428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ctrTitle"/>
          </p:nvPr>
        </p:nvSpPr>
        <p:spPr>
          <a:xfrm>
            <a:off x="727950" y="20152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Thanks!</a:t>
            </a:r>
            <a:endParaRPr sz="2400"/>
          </a:p>
        </p:txBody>
      </p:sp>
      <p:pic>
        <p:nvPicPr>
          <p:cNvPr id="359" name="Google Shape;3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7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539775"/>
            <a:ext cx="9144003" cy="5683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About Vobile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 Website: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vobile.com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World’s leading SaaS provider for digital content assets protection transaction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About Vobile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700" y="1236100"/>
            <a:ext cx="3805461" cy="325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3186700" y="4488050"/>
            <a:ext cx="403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:  https://vobile.com/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About Vobile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Products: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RightsID </a:t>
            </a:r>
            <a:r>
              <a:rPr b="0" lang="en" sz="1800"/>
              <a:t>(Facebook, YouTube)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Video Tracker </a:t>
            </a:r>
            <a:r>
              <a:rPr b="0" lang="en" sz="1800"/>
              <a:t>(open web)</a:t>
            </a:r>
            <a:endParaRPr b="0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IP Echelon </a:t>
            </a:r>
            <a:r>
              <a:rPr b="0" lang="en" sz="1800"/>
              <a:t>(P2P)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About Vobile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DMCA </a:t>
            </a:r>
            <a:r>
              <a:rPr b="0" lang="en" sz="1800"/>
              <a:t>- Digital Millennium Copyright Act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WIPO</a:t>
            </a:r>
            <a:r>
              <a:rPr b="0" lang="en" sz="1800"/>
              <a:t> - World Intellectual Property Organization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Software engineering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… </a:t>
            </a:r>
            <a:r>
              <a:rPr b="0" lang="en" sz="1800"/>
              <a:t>is a field of engineering, for designing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and writing programs for computers 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or other electronic devices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SE defines good practices about coding/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preparing a design (</a:t>
            </a:r>
            <a:r>
              <a:rPr lang="en" sz="1800"/>
              <a:t>documentation</a:t>
            </a:r>
            <a:r>
              <a:rPr b="0" lang="en" sz="1800"/>
              <a:t>).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4663000"/>
            <a:ext cx="1344200" cy="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6843025" y="47317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Author: Łukasz Prusiel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600" y="952300"/>
            <a:ext cx="3477700" cy="34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4786600" y="4447325"/>
            <a:ext cx="403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Source: 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https://www.quora.com/What-is-the-software-engineering-process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