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Default ContentType="image/gif" Extension="gif"/>
  <Override ContentType="application/vnd.openxmlformats-officedocument.presentationml.slideLayout+xml" PartName="/ppt/slideLayouts/slideLayout3.xml"/>
  <Override ContentType="application/vnd.openxmlformats-officedocument.presentationml.slideLayout+xml" PartName="/ppt/slideLayouts/slideLayout7.xml"/>
  <Override ContentType="application/vnd.openxmlformats-officedocument.presentationml.slideLayout+xml" PartName="/ppt/slideLayouts/slideLayout10.xml"/>
  <Override ContentType="application/vnd.openxmlformats-officedocument.presentationml.slideLayout+xml" PartName="/ppt/slideLayouts/slideLayout2.xml"/>
  <Override ContentType="application/vnd.openxmlformats-officedocument.presentationml.slideLayout+xml" PartName="/ppt/slideLayouts/slideLayout6.xml"/>
  <Override ContentType="application/vnd.openxmlformats-officedocument.presentationml.slideLayout+xml" PartName="/ppt/slideLayouts/slideLayout17.xml"/>
  <Override ContentType="application/vnd.openxmlformats-officedocument.presentationml.slideLayout+xml" PartName="/ppt/slideLayouts/slideLayout5.xml"/>
  <Override ContentType="application/vnd.openxmlformats-officedocument.presentationml.slideLayout+xml" PartName="/ppt/slideLayouts/slideLayout12.xml"/>
  <Override ContentType="application/vnd.openxmlformats-officedocument.presentationml.slideLayout+xml" PartName="/ppt/slideLayouts/slideLayout15.xml"/>
  <Override ContentType="application/vnd.openxmlformats-officedocument.presentationml.slideLayout+xml" PartName="/ppt/slideLayouts/slideLayout1.xml"/>
  <Override ContentType="application/vnd.openxmlformats-officedocument.presentationml.slideLayout+xml" PartName="/ppt/slideLayouts/slideLayout14.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6.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21" Type="http://schemas.openxmlformats.org/officeDocument/2006/relationships/slide" Target="slides/slide15.xml"/><Relationship Id="rId2" Type="http://schemas.openxmlformats.org/officeDocument/2006/relationships/presProps" Target="presProps.xml"/><Relationship Id="rId12" Type="http://schemas.openxmlformats.org/officeDocument/2006/relationships/slide" Target="slides/slide6.xml"/><Relationship Id="rId22" Type="http://schemas.openxmlformats.org/officeDocument/2006/relationships/slide" Target="slides/slide16.xml"/><Relationship Id="rId13" Type="http://schemas.openxmlformats.org/officeDocument/2006/relationships/slide" Target="slides/slide7.xml"/><Relationship Id="rId1" Type="http://schemas.openxmlformats.org/officeDocument/2006/relationships/theme" Target="theme/theme4.xml"/><Relationship Id="rId23" Type="http://schemas.openxmlformats.org/officeDocument/2006/relationships/slide" Target="slides/slide17.xml"/><Relationship Id="rId4" Type="http://schemas.openxmlformats.org/officeDocument/2006/relationships/slideMaster" Target="slideMasters/slideMaster1.xml"/><Relationship Id="rId10" Type="http://schemas.openxmlformats.org/officeDocument/2006/relationships/slide" Target="slides/slide4.xml"/><Relationship Id="rId24" Type="http://schemas.openxmlformats.org/officeDocument/2006/relationships/slide" Target="slides/slide18.xml"/><Relationship Id="rId3" Type="http://schemas.openxmlformats.org/officeDocument/2006/relationships/tableStyles" Target="tableStyles.xml"/><Relationship Id="rId11" Type="http://schemas.openxmlformats.org/officeDocument/2006/relationships/slide" Target="slides/slide5.xml"/><Relationship Id="rId20" Type="http://schemas.openxmlformats.org/officeDocument/2006/relationships/slide" Target="slides/slide14.xml"/><Relationship Id="rId9"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Master" Target="slideMasters/slideMaster2.xml"/><Relationship Id="rId8" Type="http://schemas.openxmlformats.org/officeDocument/2006/relationships/slide" Target="slides/slide2.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343400"/>
            <a:ext cx="5486399" cy="4114800"/>
          </a:xfrm>
          <a:prstGeom prst="rect">
            <a:avLst/>
          </a:prstGeom>
        </p:spPr>
        <p:txBody>
          <a:bodyPr anchorCtr="0" anchor="ctr" bIns="91425" lIns="91425" rIns="91425" tIns="91425">
            <a:noAutofit/>
          </a:bodyPr>
          <a:lstStyle/>
          <a:p>
            <a:pPr rtl="0">
              <a:spcBef>
                <a:spcPts val="0"/>
              </a:spcBef>
              <a:buNone/>
            </a:pPr>
            <a:r>
              <a:rPr lang="pl"/>
              <a:t>Witam serdecznie.</a:t>
            </a:r>
          </a:p>
          <a:p>
            <a:pPr rtl="0">
              <a:spcBef>
                <a:spcPts val="0"/>
              </a:spcBef>
              <a:buNone/>
            </a:pPr>
            <a:r>
              <a:rPr lang="pl"/>
              <a:t>Jak już zapewne wiecie, dziesiejsza prezentacja będzie o behavior driven development czyli min. O testach behawioralnych.</a:t>
            </a:r>
          </a:p>
          <a:p>
            <a:pPr>
              <a:spcBef>
                <a:spcPts val="0"/>
              </a:spcBef>
              <a:buNone/>
            </a:pPr>
            <a:r>
              <a:rPr lang="pl"/>
              <a:t>KLIK</a:t>
            </a:r>
          </a:p>
        </p:txBody>
      </p:sp>
      <p:sp>
        <p:nvSpPr>
          <p:cNvPr id="115" name="Shape 1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pl"/>
              <a:t>1.  INTRO:</a:t>
            </a:r>
          </a:p>
          <a:p>
            <a:pPr lvl="0" rtl="0">
              <a:spcBef>
                <a:spcPts val="0"/>
              </a:spcBef>
              <a:buClr>
                <a:schemeClr val="dk1"/>
              </a:buClr>
              <a:buSzPct val="100000"/>
              <a:buFont typeface="Arial"/>
              <a:buNone/>
            </a:pPr>
            <a:r>
              <a:rPr lang="pl"/>
              <a:t>    Wiemy co to bdd, przydałoby się znaleźć jakieś dobre narzędzia:</a:t>
            </a:r>
          </a:p>
          <a:p>
            <a:pPr lvl="0" rtl="0">
              <a:spcBef>
                <a:spcPts val="0"/>
              </a:spcBef>
              <a:buClr>
                <a:schemeClr val="dk1"/>
              </a:buClr>
              <a:buSzPct val="100000"/>
              <a:buFont typeface="Arial"/>
              <a:buNone/>
            </a:pPr>
            <a:r>
              <a:rPr lang="pl"/>
              <a:t>    - co będziemy testować?</a:t>
            </a:r>
          </a:p>
          <a:p>
            <a:pPr lvl="0" rtl="0">
              <a:spcBef>
                <a:spcPts val="0"/>
              </a:spcBef>
              <a:buClr>
                <a:schemeClr val="dk1"/>
              </a:buClr>
              <a:buSzPct val="100000"/>
              <a:buFont typeface="Arial"/>
              <a:buNone/>
            </a:pPr>
            <a:r>
              <a:rPr lang="pl"/>
              <a:t>    - jak będziemy testować?</a:t>
            </a:r>
          </a:p>
          <a:p>
            <a:pPr lvl="0" rtl="0">
              <a:spcBef>
                <a:spcPts val="0"/>
              </a:spcBef>
              <a:buClr>
                <a:schemeClr val="dk1"/>
              </a:buClr>
              <a:buSzPct val="100000"/>
              <a:buFont typeface="Arial"/>
              <a:buNone/>
            </a:pPr>
            <a:r>
              <a:rPr lang="pl"/>
              <a:t>    - czym będziemy testować?</a:t>
            </a:r>
          </a:p>
          <a:p>
            <a:pPr lvl="0" rtl="0">
              <a:spcBef>
                <a:spcPts val="0"/>
              </a:spcBef>
              <a:buClr>
                <a:schemeClr val="dk1"/>
              </a:buClr>
              <a:buFont typeface="Arial"/>
              <a:buNone/>
            </a:pPr>
            <a:r>
              <a:t/>
            </a:r>
            <a:endParaRPr/>
          </a:p>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pl"/>
              <a:t>2.  CO BĘDZIEMY TESTOWAĆ?</a:t>
            </a:r>
          </a:p>
          <a:p>
            <a:pPr lvl="0" rtl="0">
              <a:spcBef>
                <a:spcPts val="0"/>
              </a:spcBef>
              <a:buClr>
                <a:schemeClr val="dk1"/>
              </a:buClr>
              <a:buSzPct val="100000"/>
              <a:buFont typeface="Arial"/>
              <a:buNone/>
            </a:pPr>
            <a:r>
              <a:rPr lang="pl"/>
              <a:t>    Testować będziemy aplikację django</a:t>
            </a:r>
          </a:p>
          <a:p>
            <a:pPr lvl="0" rtl="0">
              <a:spcBef>
                <a:spcPts val="0"/>
              </a:spcBef>
              <a:buClr>
                <a:schemeClr val="dk1"/>
              </a:buClr>
              <a:buSzPct val="100000"/>
              <a:buFont typeface="Arial"/>
              <a:buNone/>
            </a:pPr>
            <a:r>
              <a:rPr lang="pl"/>
              <a:t>    Django od 1.7 ma masakrycznie powolne migracje, przez co czas testów wydłuża się znacznie</a:t>
            </a:r>
          </a:p>
          <a:p>
            <a:pPr lvl="0" rtl="0">
              <a:spcBef>
                <a:spcPts val="0"/>
              </a:spcBef>
              <a:buClr>
                <a:schemeClr val="dk1"/>
              </a:buClr>
              <a:buSzPct val="100000"/>
              <a:buFont typeface="Arial"/>
              <a:buNone/>
            </a:pPr>
            <a:r>
              <a:rPr lang="pl"/>
              <a:t>    serwis www to dobry podkład do testowania scenariuszy</a:t>
            </a:r>
          </a:p>
          <a:p>
            <a:pPr lvl="0" rtl="0">
              <a:spcBef>
                <a:spcPts val="0"/>
              </a:spcBef>
              <a:buClr>
                <a:schemeClr val="dk1"/>
              </a:buClr>
              <a:buFont typeface="Arial"/>
              <a:buNone/>
            </a:pPr>
            <a:r>
              <a:t/>
            </a:r>
            <a:endParaRPr/>
          </a:p>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pl"/>
              <a:t>Tu pokazać feature i kod testów, czy gdzieś indziej?</a:t>
            </a:r>
          </a:p>
          <a:p>
            <a:pPr lvl="0" rtl="0">
              <a:spcBef>
                <a:spcPts val="0"/>
              </a:spcBef>
              <a:buClr>
                <a:schemeClr val="dk1"/>
              </a:buClr>
              <a:buFont typeface="Arial"/>
              <a:buNone/>
            </a:pPr>
            <a:r>
              <a:t/>
            </a:r>
            <a:endParaRPr/>
          </a:p>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pl"/>
              <a:t>Wybrałem behave ze względu na łatwiejszą integrację z django, rozdzielenie features na poszczególne aplikacje, a nie jedne dla całego projektu oraz ze względu na system tagów.</a:t>
            </a:r>
          </a:p>
          <a:p>
            <a:pPr lvl="0" rtl="0">
              <a:spcBef>
                <a:spcPts val="0"/>
              </a:spcBef>
              <a:buClr>
                <a:schemeClr val="dk1"/>
              </a:buClr>
              <a:buSzPct val="100000"/>
              <a:buFont typeface="Arial"/>
              <a:buNone/>
            </a:pPr>
            <a:r>
              <a:rPr lang="pl"/>
              <a:t>Następna w kolejce jest morelia, której też damy szansę.</a:t>
            </a:r>
          </a:p>
          <a:p>
            <a:pPr lvl="0" rtl="0">
              <a:spcBef>
                <a:spcPts val="0"/>
              </a:spcBef>
              <a:buClr>
                <a:schemeClr val="dk1"/>
              </a:buClr>
              <a:buSzPct val="100000"/>
              <a:buFont typeface="Arial"/>
              <a:buNone/>
            </a:pPr>
            <a:r>
              <a:rPr lang="pl"/>
              <a:t>Mechanize czy splinter. Splinter ma mechanize jako jeden z driverów (zope.testbrowser). Poza tym również firefox, chrome, driver django.</a:t>
            </a:r>
          </a:p>
          <a:p>
            <a:pPr lvl="0" rtl="0">
              <a:spcBef>
                <a:spcPts val="0"/>
              </a:spcBef>
              <a:buClr>
                <a:schemeClr val="dk1"/>
              </a:buClr>
              <a:buSzPct val="100000"/>
              <a:buFont typeface="Arial"/>
              <a:buNone/>
            </a:pPr>
            <a:r>
              <a:rPr lang="pl"/>
              <a:t>Ponieważ często musimy znaleźć coś w konkretnym miejscu zwróconego htmla,  potrzebujemy również odpowiedniego parsera drzewa dokumentu html. Jako, że beautifulsoup pozwala użyć zarówno html5lib jak i lxml wybór padł właśnie na niego.</a:t>
            </a:r>
          </a:p>
          <a:p>
            <a:pPr lvl="0" rtl="0">
              <a:spcBef>
                <a:spcPts val="0"/>
              </a:spcBef>
              <a:buClr>
                <a:schemeClr val="dk1"/>
              </a:buClr>
              <a:buFont typeface="Arial"/>
              <a:buNone/>
            </a:pPr>
            <a:r>
              <a:t/>
            </a:r>
            <a:endParaRPr/>
          </a:p>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pl"/>
              <a:t>5.  OD FEATURE DO TESTÓW</a:t>
            </a:r>
          </a:p>
          <a:p>
            <a:pPr lvl="0" rtl="0">
              <a:spcBef>
                <a:spcPts val="0"/>
              </a:spcBef>
              <a:buClr>
                <a:schemeClr val="dk1"/>
              </a:buClr>
              <a:buSzPct val="100000"/>
              <a:buFont typeface="Arial"/>
              <a:buNone/>
            </a:pPr>
            <a:r>
              <a:rPr lang="pl"/>
              <a:t>    - czytanie features</a:t>
            </a:r>
          </a:p>
          <a:p>
            <a:pPr lvl="0" rtl="0">
              <a:spcBef>
                <a:spcPts val="0"/>
              </a:spcBef>
              <a:buClr>
                <a:schemeClr val="dk1"/>
              </a:buClr>
              <a:buSzPct val="100000"/>
              <a:buFont typeface="Arial"/>
              <a:buNone/>
            </a:pPr>
            <a:r>
              <a:rPr lang="pl"/>
              <a:t>Czasem trzeba poprawić składnię tak, żeby pasowała do istniejących już kroków.</a:t>
            </a:r>
          </a:p>
          <a:p>
            <a:pPr lvl="0" rtl="0">
              <a:spcBef>
                <a:spcPts val="0"/>
              </a:spcBef>
              <a:buClr>
                <a:schemeClr val="dk1"/>
              </a:buClr>
              <a:buFont typeface="Arial"/>
              <a:buNone/>
            </a:pPr>
            <a:r>
              <a:t/>
            </a:r>
            <a:endParaRPr/>
          </a:p>
          <a:p>
            <a:pPr lvl="0" rtl="0">
              <a:spcBef>
                <a:spcPts val="0"/>
              </a:spcBef>
              <a:buClr>
                <a:schemeClr val="dk1"/>
              </a:buClr>
              <a:buSzPct val="100000"/>
              <a:buFont typeface="Arial"/>
              <a:buNone/>
            </a:pPr>
            <a:r>
              <a:rPr lang="pl"/>
              <a:t>    - przepisanie features na kod pythonowy</a:t>
            </a:r>
          </a:p>
          <a:p>
            <a:pPr lvl="0" rtl="0">
              <a:spcBef>
                <a:spcPts val="0"/>
              </a:spcBef>
              <a:buClr>
                <a:schemeClr val="dk1"/>
              </a:buClr>
              <a:buSzPct val="100000"/>
              <a:buFont typeface="Arial"/>
              <a:buNone/>
            </a:pPr>
            <a:r>
              <a:rPr lang="pl"/>
              <a:t>Jeśli jakichś kroków nie ma (framework pokaże nam, których kroków brakuje), powinniśmy je napisać</a:t>
            </a:r>
          </a:p>
          <a:p>
            <a:pPr lvl="0" rtl="0">
              <a:spcBef>
                <a:spcPts val="0"/>
              </a:spcBef>
              <a:buClr>
                <a:schemeClr val="dk1"/>
              </a:buClr>
              <a:buFont typeface="Arial"/>
              <a:buNone/>
            </a:pPr>
            <a:r>
              <a:t/>
            </a:r>
            <a:endParaRPr/>
          </a:p>
          <a:p>
            <a:pPr lvl="0" rtl="0">
              <a:spcBef>
                <a:spcPts val="0"/>
              </a:spcBef>
              <a:buClr>
                <a:schemeClr val="dk1"/>
              </a:buClr>
              <a:buSzPct val="100000"/>
              <a:buFont typeface="Arial"/>
              <a:buNone/>
            </a:pPr>
            <a:r>
              <a:rPr lang="pl"/>
              <a:t>    - stworzenie środowiska</a:t>
            </a:r>
          </a:p>
          <a:p>
            <a:pPr lvl="0" rtl="0">
              <a:spcBef>
                <a:spcPts val="0"/>
              </a:spcBef>
              <a:buClr>
                <a:schemeClr val="dk1"/>
              </a:buClr>
              <a:buSzPct val="100000"/>
              <a:buFont typeface="Arial"/>
              <a:buNone/>
            </a:pPr>
            <a:r>
              <a:rPr lang="pl"/>
              <a:t>Każda aplikacja w projekcie może mieć własne środowisko, które definiujemy w pliku environment.py - przykładowy plik można znaleźć na stronie behave.</a:t>
            </a:r>
          </a:p>
          <a:p>
            <a:pPr lvl="0" rtl="0">
              <a:spcBef>
                <a:spcPts val="0"/>
              </a:spcBef>
              <a:buClr>
                <a:schemeClr val="dk1"/>
              </a:buClr>
              <a:buFont typeface="Arial"/>
              <a:buNone/>
            </a:pPr>
            <a:r>
              <a:t/>
            </a:r>
            <a:endParaRPr/>
          </a:p>
          <a:p>
            <a:pPr lvl="0" rtl="0">
              <a:spcBef>
                <a:spcPts val="0"/>
              </a:spcBef>
              <a:buClr>
                <a:schemeClr val="dk1"/>
              </a:buClr>
              <a:buSzPct val="100000"/>
              <a:buFont typeface="Arial"/>
              <a:buNone/>
            </a:pPr>
            <a:r>
              <a:rPr lang="pl"/>
              <a:t>    - uruchamianie testów (poszczeóglne tagi, testy, wykluczenia itp.)</a:t>
            </a:r>
          </a:p>
          <a:p>
            <a:pPr rtl="0">
              <a:spcBef>
                <a:spcPts val="0"/>
              </a:spcBef>
              <a:buNone/>
            </a:pPr>
            <a:r>
              <a:rPr lang="pl"/>
              <a:t>Testy można uruchamiać wybiórczo, dzięki tagom. Tagując testy tagiem fast i slow, można uruchamiać z odpowiednią częstotliwością.</a:t>
            </a:r>
          </a:p>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pl"/>
              <a:t>Uruchamiamy testy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1" name="Shape 2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pl"/>
              <a:t>Programiści piszący w językach kompilowanych mają bardzo ważne usprawiedliwienie legalnego obijania się w pracy.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pl">
                <a:solidFill>
                  <a:schemeClr val="dk1"/>
                </a:solidFill>
              </a:rPr>
              <a:t>Programiści piszący w językach skryptowych muszą wymyślić sobie odpowiednią wymówkę, żeby również móc się poobijać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02" name="Shape 30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343400"/>
            <a:ext cx="5486399" cy="4114800"/>
          </a:xfrm>
          <a:prstGeom prst="rect">
            <a:avLst/>
          </a:prstGeom>
        </p:spPr>
        <p:txBody>
          <a:bodyPr anchorCtr="0" anchor="ctr" bIns="91425" lIns="91425" rIns="91425" tIns="91425">
            <a:noAutofit/>
          </a:bodyPr>
          <a:lstStyle/>
          <a:p>
            <a:pPr rtl="0">
              <a:spcBef>
                <a:spcPts val="0"/>
              </a:spcBef>
              <a:buNone/>
            </a:pPr>
            <a:r>
              <a:rPr lang="pl"/>
              <a:t>Prezentacja podzielona jest na dwie części - część pierwszą, którą zaprezentuję Wam ja, oraz część drugą którą zaprezentuje Piotr Stankiewicz.</a:t>
            </a:r>
          </a:p>
          <a:p>
            <a:pPr rtl="0">
              <a:spcBef>
                <a:spcPts val="0"/>
              </a:spcBef>
              <a:buNone/>
            </a:pPr>
            <a:r>
              <a:rPr lang="pl"/>
              <a:t>W części pierwszej opowiem o takich rzeczach jak:</a:t>
            </a:r>
          </a:p>
          <a:p>
            <a:pPr rtl="0">
              <a:spcBef>
                <a:spcPts val="0"/>
              </a:spcBef>
              <a:buNone/>
            </a:pPr>
            <a:r>
              <a:rPr lang="pl"/>
              <a:t>czym są testy behawioralne</a:t>
            </a:r>
          </a:p>
          <a:p>
            <a:pPr rtl="0">
              <a:spcBef>
                <a:spcPts val="0"/>
              </a:spcBef>
              <a:buNone/>
            </a:pPr>
            <a:r>
              <a:rPr lang="pl"/>
              <a:t>na czym polegają</a:t>
            </a:r>
          </a:p>
          <a:p>
            <a:pPr rtl="0">
              <a:spcBef>
                <a:spcPts val="0"/>
              </a:spcBef>
              <a:buNone/>
            </a:pPr>
            <a:r>
              <a:rPr lang="pl"/>
              <a:t>jakie dają korzyści</a:t>
            </a:r>
          </a:p>
          <a:p>
            <a:pPr rtl="0">
              <a:spcBef>
                <a:spcPts val="0"/>
              </a:spcBef>
              <a:buNone/>
            </a:pPr>
            <a:r>
              <a:rPr lang="pl"/>
              <a:t>później opowiem krótko o gherkinie</a:t>
            </a:r>
          </a:p>
          <a:p>
            <a:pPr rtl="0">
              <a:spcBef>
                <a:spcPts val="0"/>
              </a:spcBef>
              <a:buNone/>
            </a:pPr>
            <a:r>
              <a:rPr lang="pl"/>
              <a:t>następnie trochę o given when then</a:t>
            </a:r>
          </a:p>
          <a:p>
            <a:pPr rtl="0">
              <a:spcBef>
                <a:spcPts val="0"/>
              </a:spcBef>
              <a:buNone/>
            </a:pPr>
            <a:r>
              <a:rPr lang="pl"/>
              <a:t>no i na koniec - krótkie podsumowanie</a:t>
            </a:r>
          </a:p>
          <a:p>
            <a:pPr>
              <a:spcBef>
                <a:spcPts val="0"/>
              </a:spcBef>
              <a:buNone/>
            </a:pPr>
            <a:r>
              <a:rPr lang="pl"/>
              <a:t>KLIK</a:t>
            </a:r>
          </a:p>
        </p:txBody>
      </p:sp>
      <p:sp>
        <p:nvSpPr>
          <p:cNvPr id="147" name="Shape 14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42900" lvl="0" marL="457200" rtl="0">
              <a:spcBef>
                <a:spcPts val="0"/>
              </a:spcBef>
              <a:buClr>
                <a:srgbClr val="000000"/>
              </a:buClr>
              <a:buSzPct val="100000"/>
              <a:buFont typeface="Arial"/>
              <a:buAutoNum type="arabicPeriod"/>
            </a:pPr>
            <a:r>
              <a:rPr lang="pl" sz="1800"/>
              <a:t>Na początek - kilka słów wstępu.. Jako, że wypadłoby się przedstawić - mam na imie Jakub, jestem testerem od 3 lat, zajmuje sie wieloma dziedzinami testowania, min. testami manualnymi oraz automatycznymi.</a:t>
            </a:r>
          </a:p>
          <a:p>
            <a:pPr indent="-342900" lvl="0" marL="457200" rtl="0">
              <a:spcBef>
                <a:spcPts val="0"/>
              </a:spcBef>
              <a:buClr>
                <a:srgbClr val="000000"/>
              </a:buClr>
              <a:buSzPct val="100000"/>
              <a:buFont typeface="Arial"/>
              <a:buAutoNum type="arabicPeriod"/>
            </a:pPr>
            <a:r>
              <a:rPr lang="pl" sz="1800"/>
              <a:t>W tym miejscu chciałbym wspomnieć, że jestesmy po niedawnym, pierwszym wdrozeniu BDD do projektu, wiec nie jestesmy jeszcze jakos świetnie doswiadczeni, ale jakas tam wiedze napewno posiadamy, wiec mam nadzieje, ze wasza reakcja nie bedzie nastepujaca</a:t>
            </a:r>
          </a:p>
          <a:p>
            <a:pPr indent="-342900" lvl="0" marL="457200" rtl="0">
              <a:spcBef>
                <a:spcPts val="0"/>
              </a:spcBef>
              <a:buClr>
                <a:srgbClr val="000000"/>
              </a:buClr>
              <a:buSzPct val="100000"/>
              <a:buFont typeface="Arial"/>
              <a:buAutoNum type="arabicPeriod"/>
            </a:pPr>
            <a:r>
              <a:rPr lang="pl" sz="1800"/>
              <a:t>KLIK</a:t>
            </a:r>
          </a:p>
          <a:p>
            <a:pPr indent="-342900" lvl="0" marL="457200" rtl="0">
              <a:spcBef>
                <a:spcPts val="0"/>
              </a:spcBef>
              <a:buClr>
                <a:srgbClr val="000000"/>
              </a:buClr>
              <a:buSzPct val="100000"/>
              <a:buFont typeface="Arial"/>
              <a:buAutoNum type="arabicPeriod"/>
            </a:pPr>
            <a:r>
              <a:rPr lang="pl" sz="1800"/>
              <a:t>5sec</a:t>
            </a:r>
          </a:p>
          <a:p>
            <a:pPr indent="-342900" lvl="0" marL="457200" rtl="0">
              <a:spcBef>
                <a:spcPts val="0"/>
              </a:spcBef>
              <a:buClr>
                <a:srgbClr val="000000"/>
              </a:buClr>
              <a:buSzPct val="100000"/>
              <a:buFont typeface="Arial"/>
              <a:buAutoNum type="arabicPeriod"/>
            </a:pPr>
            <a:r>
              <a:rPr lang="pl" sz="1800"/>
              <a:t>KLIK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17500" lvl="0" marL="457200" rtl="0">
              <a:spcBef>
                <a:spcPts val="0"/>
              </a:spcBef>
              <a:buClr>
                <a:srgbClr val="000000"/>
              </a:buClr>
              <a:buSzPct val="100000"/>
              <a:buFont typeface="Arial"/>
              <a:buAutoNum type="arabicPeriod"/>
            </a:pPr>
            <a:r>
              <a:rPr lang="pl" sz="1400"/>
              <a:t>pewnie zadajecie sobie pytanie ‘ ale o co w tym wszystkim chodzi?’, już wyjaśniam</a:t>
            </a:r>
          </a:p>
          <a:p>
            <a:pPr indent="-317500" lvl="0" marL="457200" rtl="0">
              <a:spcBef>
                <a:spcPts val="0"/>
              </a:spcBef>
              <a:buClr>
                <a:srgbClr val="000000"/>
              </a:buClr>
              <a:buSzPct val="100000"/>
              <a:buFont typeface="Arial"/>
              <a:buAutoNum type="arabicPeriod"/>
            </a:pPr>
            <a:r>
              <a:rPr lang="pl" sz="1400"/>
              <a:t>KLIK</a:t>
            </a:r>
          </a:p>
          <a:p>
            <a:pPr indent="-317500" lvl="0" marL="457200" rtl="0">
              <a:spcBef>
                <a:spcPts val="0"/>
              </a:spcBef>
              <a:buClr>
                <a:srgbClr val="000000"/>
              </a:buClr>
              <a:buSzPct val="100000"/>
              <a:buFont typeface="Arial"/>
              <a:buAutoNum type="arabicPeriod"/>
            </a:pPr>
            <a:r>
              <a:rPr lang="pl" sz="1400"/>
              <a:t>prezentacja podzielona jest na dwie części - część pierwszą - czyli jak to wygląda z punktu widzenia testera oraz część drugą - czyli jak to wygląda z punktu widzenia programisty.</a:t>
            </a:r>
          </a:p>
          <a:p>
            <a:pPr indent="-317500" lvl="0" marL="457200" rtl="0">
              <a:spcBef>
                <a:spcPts val="0"/>
              </a:spcBef>
              <a:buClr>
                <a:srgbClr val="000000"/>
              </a:buClr>
              <a:buSzPct val="100000"/>
              <a:buFont typeface="Arial"/>
              <a:buAutoNum type="arabicPeriod"/>
            </a:pPr>
            <a:r>
              <a:rPr lang="pl" sz="1400"/>
              <a:t>Nazwałem to częścią zewnętrzną, ponieważ jako tester zajmuję się tylko powłoką zewnętrzną testów behawioralnych - scenariuszami oraz przypadkami testowymi.</a:t>
            </a:r>
          </a:p>
          <a:p>
            <a:pPr indent="-317500" lvl="0" marL="457200" rtl="0">
              <a:spcBef>
                <a:spcPts val="0"/>
              </a:spcBef>
              <a:buClr>
                <a:srgbClr val="000000"/>
              </a:buClr>
              <a:buSzPct val="100000"/>
              <a:buFont typeface="Arial"/>
              <a:buAutoNum type="arabicPeriod"/>
            </a:pPr>
            <a:r>
              <a:rPr lang="pl" sz="1400"/>
              <a:t>BDD czyli behavior driven development -</a:t>
            </a:r>
            <a:r>
              <a:rPr lang="pl" sz="1400"/>
              <a:t> Nazwa oraz pierwszy framework "</a:t>
            </a:r>
            <a:r>
              <a:rPr i="1" lang="pl" sz="1400"/>
              <a:t>JBehave</a:t>
            </a:r>
            <a:r>
              <a:rPr lang="pl" sz="1400"/>
              <a:t>" zostały stworzone przez </a:t>
            </a:r>
            <a:r>
              <a:rPr i="1" lang="pl" sz="1400"/>
              <a:t>Dan'a North'a</a:t>
            </a:r>
            <a:r>
              <a:rPr lang="pl" sz="1400"/>
              <a:t>.</a:t>
            </a:r>
          </a:p>
          <a:p>
            <a:pPr indent="-317500" lvl="0" marL="457200" rtl="0">
              <a:spcBef>
                <a:spcPts val="0"/>
              </a:spcBef>
              <a:buClr>
                <a:srgbClr val="000000"/>
              </a:buClr>
              <a:buSzPct val="100000"/>
              <a:buFont typeface="Arial"/>
              <a:buAutoNum type="arabicPeriod"/>
            </a:pPr>
            <a:r>
              <a:rPr lang="pl" sz="1400"/>
              <a:t>testy bdd służą przedewszystkim do polepszenia jakości produktu oraz wspólnej integracji zespołów biznesowych oraz technicznych</a:t>
            </a:r>
          </a:p>
          <a:p>
            <a:pPr indent="-317500" lvl="0" marL="457200" rtl="0">
              <a:spcBef>
                <a:spcPts val="0"/>
              </a:spcBef>
              <a:buClr>
                <a:srgbClr val="000000"/>
              </a:buClr>
              <a:buSzPct val="100000"/>
              <a:buFont typeface="Arial"/>
              <a:buAutoNum type="arabicPeriod"/>
            </a:pPr>
            <a:r>
              <a:rPr lang="pl" sz="1400"/>
              <a:t>Testy BDD dzielimy na dwie części - część scenariuszy testowych pisanych w prostym do zrozumienia języku przypominającym "historyjki używania aplikacji" oraz część programistyczną czyli, że tak to ujmę "bebechy" testów, które wykonują odpowiednie funkcje dla wcześniej wspomnianych historyjek.</a:t>
            </a:r>
          </a:p>
          <a:p>
            <a:pPr indent="-317500" lvl="0" marL="457200" rtl="0">
              <a:spcBef>
                <a:spcPts val="0"/>
              </a:spcBef>
              <a:buClr>
                <a:srgbClr val="000000"/>
              </a:buClr>
              <a:buSzPct val="100000"/>
              <a:buFont typeface="Arial"/>
              <a:buAutoNum type="arabicPeriod"/>
            </a:pPr>
            <a:r>
              <a:rPr lang="pl" sz="1400"/>
              <a:t>Reasumując każda funkcja w historyjkach ma swoje odzwierciedlenie w kodzie.</a:t>
            </a:r>
          </a:p>
          <a:p>
            <a:pPr indent="-317500" lvl="0" marL="457200" rtl="0">
              <a:lnSpc>
                <a:spcPct val="160714"/>
              </a:lnSpc>
              <a:spcBef>
                <a:spcPts val="0"/>
              </a:spcBef>
              <a:buClr>
                <a:srgbClr val="000000"/>
              </a:buClr>
              <a:buSzPct val="100000"/>
              <a:buFont typeface="Arial"/>
              <a:buAutoNum type="arabicPeriod"/>
            </a:pPr>
            <a:r>
              <a:rPr lang="pl" sz="1400"/>
              <a:t>Należy pamiętać o tym, że BDD skupia się na testach akceptacyjnych oraz jest rozszerzeniem TDD wzbogaconym o język naturalny służący do tworzenia przypadków testowych.</a:t>
            </a:r>
          </a:p>
          <a:p>
            <a:pPr indent="-317500" lvl="0" marL="457200" rtl="0">
              <a:lnSpc>
                <a:spcPct val="160714"/>
              </a:lnSpc>
              <a:spcBef>
                <a:spcPts val="0"/>
              </a:spcBef>
              <a:buClr>
                <a:srgbClr val="000000"/>
              </a:buClr>
              <a:buSzPct val="100000"/>
              <a:buFont typeface="Arial"/>
              <a:buAutoNum type="arabicPeriod"/>
            </a:pPr>
            <a:r>
              <a:rPr lang="pl" sz="1400"/>
              <a:t>KLIK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60714"/>
              </a:lnSpc>
              <a:spcBef>
                <a:spcPts val="0"/>
              </a:spcBef>
              <a:buNone/>
            </a:pPr>
            <a:r>
              <a:rPr lang="pl" sz="1400"/>
              <a:t>Pewnie zastanawiacie się - ale po co to wszystko?</a:t>
            </a:r>
          </a:p>
          <a:p>
            <a:pPr rtl="0">
              <a:lnSpc>
                <a:spcPct val="160714"/>
              </a:lnSpc>
              <a:spcBef>
                <a:spcPts val="0"/>
              </a:spcBef>
              <a:buNone/>
            </a:pPr>
            <a:r>
              <a:rPr lang="pl" sz="1400"/>
              <a:t>KLIK</a:t>
            </a:r>
          </a:p>
          <a:p>
            <a:pPr rtl="0">
              <a:lnSpc>
                <a:spcPct val="160714"/>
              </a:lnSpc>
              <a:spcBef>
                <a:spcPts val="0"/>
              </a:spcBef>
              <a:buNone/>
            </a:pPr>
            <a:r>
              <a:rPr lang="pl" sz="1400"/>
              <a:t>Przedewszystkim po to, żeby czuć się bezpiecznie.</a:t>
            </a:r>
          </a:p>
          <a:p>
            <a:pPr lvl="0" rtl="0">
              <a:lnSpc>
                <a:spcPct val="160714"/>
              </a:lnSpc>
              <a:spcBef>
                <a:spcPts val="0"/>
              </a:spcBef>
              <a:buNone/>
            </a:pPr>
            <a:r>
              <a:rPr lang="pl" sz="1400"/>
              <a:t>KLIK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17500" lvl="0" marL="457200" rtl="0">
              <a:lnSpc>
                <a:spcPct val="160714"/>
              </a:lnSpc>
              <a:spcBef>
                <a:spcPts val="0"/>
              </a:spcBef>
              <a:buClr>
                <a:srgbClr val="000000"/>
              </a:buClr>
              <a:buSzPct val="100000"/>
              <a:buFont typeface="Arial"/>
              <a:buAutoNum type="arabicPeriod"/>
            </a:pPr>
            <a:r>
              <a:rPr lang="pl" sz="1400"/>
              <a:t>I żeby nie było błędów w projekcie. Oczywiście przed błędami się nie uchronimy, ale zawsze możemy zredukować ich ilość do minimum.</a:t>
            </a:r>
          </a:p>
          <a:p>
            <a:pPr indent="-317500" lvl="0" marL="457200" rtl="0">
              <a:lnSpc>
                <a:spcPct val="160714"/>
              </a:lnSpc>
              <a:spcBef>
                <a:spcPts val="0"/>
              </a:spcBef>
              <a:buClr>
                <a:srgbClr val="000000"/>
              </a:buClr>
              <a:buSzPct val="100000"/>
              <a:buFont typeface="Arial"/>
              <a:buAutoNum type="arabicPeriod"/>
            </a:pPr>
            <a:r>
              <a:rPr lang="pl" sz="1400"/>
              <a:t>Jak już wcześniej wspominałem - jednym z celów testów behawioralnych jest integracja zespołów programistów, testerów oraz ludzi biznesu czyli osób nietechnicznych ponieważ testy są proste do zrozumienia, a opierają się na historiach użytkowania danego oprogramowania.</a:t>
            </a:r>
          </a:p>
          <a:p>
            <a:pPr indent="-317500" lvl="0" marL="457200" rtl="0">
              <a:lnSpc>
                <a:spcPct val="160714"/>
              </a:lnSpc>
              <a:spcBef>
                <a:spcPts val="0"/>
              </a:spcBef>
              <a:buClr>
                <a:srgbClr val="000000"/>
              </a:buClr>
              <a:buSzPct val="100000"/>
              <a:buFont typeface="Arial"/>
              <a:buAutoNum type="arabicPeriod"/>
            </a:pPr>
            <a:r>
              <a:rPr lang="pl" sz="1400"/>
              <a:t>Programiści dzięki napisanym już testom są w stanie określić cel oraz korzyści jakie mają wynikać z ich pracy - są świadomi tego co robią oraz w jakim celu tworzą kod - co zapobiega niedomówieniom z biznesową stroną projektu.</a:t>
            </a:r>
          </a:p>
          <a:p>
            <a:pPr indent="-228600" lvl="0" marL="457200" rtl="0">
              <a:lnSpc>
                <a:spcPct val="160714"/>
              </a:lnSpc>
              <a:spcBef>
                <a:spcPts val="0"/>
              </a:spcBef>
              <a:buClr>
                <a:schemeClr val="dk1"/>
              </a:buClr>
              <a:buNone/>
            </a:pPr>
            <a:r>
              <a:rPr lang="pl" sz="1400"/>
              <a:t>Testy behawioralne wspierają aplikacje w środowisku produkcyjnym oraz </a:t>
            </a:r>
            <a:r>
              <a:rPr lang="pl" sz="1400">
                <a:solidFill>
                  <a:schemeClr val="dk1"/>
                </a:solidFill>
              </a:rPr>
              <a:t>są dobrą dokumentacją użytkowania aplikacji.</a:t>
            </a:r>
          </a:p>
          <a:p>
            <a:pPr indent="-317500" lvl="0" marL="457200" rtl="0">
              <a:lnSpc>
                <a:spcPct val="160714"/>
              </a:lnSpc>
              <a:spcBef>
                <a:spcPts val="0"/>
              </a:spcBef>
              <a:buClr>
                <a:srgbClr val="000000"/>
              </a:buClr>
              <a:buSzPct val="100000"/>
              <a:buFont typeface="Arial"/>
              <a:buAutoNum type="arabicPeriod"/>
            </a:pPr>
            <a:r>
              <a:rPr lang="pl" sz="1400"/>
              <a:t>Scenariusze stają się automatycznymi testami akceptacyjnymi, które są też testami regresyjnymi.</a:t>
            </a:r>
          </a:p>
          <a:p>
            <a:pPr indent="-317500" lvl="0" marL="457200" rtl="0">
              <a:lnSpc>
                <a:spcPct val="160714"/>
              </a:lnSpc>
              <a:spcBef>
                <a:spcPts val="0"/>
              </a:spcBef>
              <a:buClr>
                <a:srgbClr val="000000"/>
              </a:buClr>
              <a:buSzPct val="100000"/>
              <a:buFont typeface="Arial"/>
              <a:buAutoNum type="arabicPeriod"/>
            </a:pPr>
            <a:r>
              <a:rPr lang="pl" sz="1400"/>
              <a:t>Przy pomocy BDD programiści tworząc funkcjonalności uzyskują bardzo szybko informację zwrotną na temat poprawności zachowania się aplikacji oraz jej działania.</a:t>
            </a:r>
          </a:p>
          <a:p>
            <a:pPr indent="-317500" lvl="0" marL="457200" rtl="0">
              <a:lnSpc>
                <a:spcPct val="160714"/>
              </a:lnSpc>
              <a:spcBef>
                <a:spcPts val="0"/>
              </a:spcBef>
              <a:buClr>
                <a:srgbClr val="000000"/>
              </a:buClr>
              <a:buSzPct val="100000"/>
              <a:buFont typeface="Arial"/>
              <a:buAutoNum type="arabicPeriod"/>
            </a:pPr>
            <a:r>
              <a:rPr lang="pl" sz="1400"/>
              <a:t>KLIK</a:t>
            </a:r>
          </a:p>
          <a:p>
            <a:pPr lvl="0" rtl="0">
              <a:lnSpc>
                <a:spcPct val="160714"/>
              </a:lnSpc>
              <a:spcBef>
                <a:spcPts val="0"/>
              </a:spcBef>
              <a:buNone/>
            </a:pPr>
            <a:r>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317500" lvl="0" marL="457200" rtl="0">
              <a:spcBef>
                <a:spcPts val="0"/>
              </a:spcBef>
              <a:buClr>
                <a:srgbClr val="000000"/>
              </a:buClr>
              <a:buSzPct val="100000"/>
              <a:buFont typeface="Arial"/>
              <a:buAutoNum type="arabicPeriod"/>
            </a:pPr>
            <a:r>
              <a:rPr lang="pl" sz="1400"/>
              <a:t>Teraz opowiem trochę o Gherkinie, z angielskiego ogórek, korniszon</a:t>
            </a:r>
          </a:p>
          <a:p>
            <a:pPr indent="-317500" lvl="0" marL="457200" rtl="0">
              <a:spcBef>
                <a:spcPts val="0"/>
              </a:spcBef>
              <a:buClr>
                <a:srgbClr val="000000"/>
              </a:buClr>
              <a:buSzPct val="100000"/>
              <a:buFont typeface="Arial"/>
              <a:buAutoNum type="arabicPeriod"/>
            </a:pPr>
            <a:r>
              <a:rPr lang="pl" sz="1400"/>
              <a:t>W testach behawioralnych tester może wyjaśnić wymagania biznesowe aplikacji przy pomocy naturalnego języka bez technicznych zawiłości.</a:t>
            </a:r>
          </a:p>
          <a:p>
            <a:pPr indent="-317500" lvl="0" marL="457200" rtl="0">
              <a:spcBef>
                <a:spcPts val="0"/>
              </a:spcBef>
              <a:buClr>
                <a:srgbClr val="000000"/>
              </a:buClr>
              <a:buSzPct val="100000"/>
              <a:buFont typeface="Arial"/>
              <a:buAutoNum type="arabicPeriod"/>
            </a:pPr>
            <a:r>
              <a:rPr lang="pl" sz="1400"/>
              <a:t>Język w którym istnieje taka możliwość nazywa się właśnie Gherkin</a:t>
            </a:r>
          </a:p>
          <a:p>
            <a:pPr indent="-317500" lvl="0" marL="457200" rtl="0">
              <a:spcBef>
                <a:spcPts val="0"/>
              </a:spcBef>
              <a:buClr>
                <a:srgbClr val="000000"/>
              </a:buClr>
              <a:buSzPct val="100000"/>
              <a:buFont typeface="Arial"/>
              <a:buAutoNum type="arabicPeriod"/>
            </a:pPr>
            <a:r>
              <a:rPr lang="pl" sz="1400"/>
              <a:t>Pliki gherkina zapisujemy w formacie *.feature czyli funkcjonalność np. search kropka feature</a:t>
            </a:r>
          </a:p>
          <a:p>
            <a:pPr indent="-317500" lvl="0" marL="457200" rtl="0">
              <a:spcBef>
                <a:spcPts val="0"/>
              </a:spcBef>
              <a:buClr>
                <a:srgbClr val="000000"/>
              </a:buClr>
              <a:buSzPct val="100000"/>
              <a:buFont typeface="Arial"/>
              <a:buAutoNum type="arabicPeriod"/>
            </a:pPr>
            <a:r>
              <a:rPr lang="pl" sz="1400"/>
              <a:t>KLIK</a:t>
            </a:r>
          </a:p>
          <a:p>
            <a:pPr indent="-317500" lvl="0" marL="457200" rtl="0">
              <a:spcBef>
                <a:spcPts val="0"/>
              </a:spcBef>
              <a:buClr>
                <a:srgbClr val="000000"/>
              </a:buClr>
              <a:buSzPct val="100000"/>
              <a:buFont typeface="Arial"/>
              <a:buAutoNum type="arabicPeriod"/>
            </a:pPr>
            <a:r>
              <a:rPr lang="pl" sz="1400"/>
              <a:t>na ekranie widać przykładowy, uproszczony scenariusz zawierający jedną historyjkę użycia wybranej aplikacji</a:t>
            </a:r>
          </a:p>
          <a:p>
            <a:pPr indent="-317500" lvl="0" marL="457200" rtl="0">
              <a:spcBef>
                <a:spcPts val="0"/>
              </a:spcBef>
              <a:buClr>
                <a:srgbClr val="000000"/>
              </a:buClr>
              <a:buSzPct val="100000"/>
              <a:buFont typeface="Arial"/>
              <a:buAutoNum type="arabicPeriod"/>
            </a:pPr>
            <a:r>
              <a:rPr lang="pl" sz="1400"/>
              <a:t>Obydwa scenariusze są poprawne i możliwe do uruchomienia - frameworki wspieraja ok. 40 języków</a:t>
            </a:r>
            <a:r>
              <a:rPr lang="pl"/>
              <a:t>, więc równie dobrze możemy pisać testy w języku polskim</a:t>
            </a:r>
          </a:p>
          <a:p>
            <a:pPr indent="-317500" lvl="0" marL="457200" rtl="0">
              <a:lnSpc>
                <a:spcPct val="160714"/>
              </a:lnSpc>
              <a:spcBef>
                <a:spcPts val="0"/>
              </a:spcBef>
              <a:buClr>
                <a:srgbClr val="000000"/>
              </a:buClr>
              <a:buSzPct val="100000"/>
              <a:buFont typeface="Arial"/>
              <a:buAutoNum type="arabicPeriod"/>
            </a:pPr>
            <a:r>
              <a:rPr lang="pl" sz="1400"/>
              <a:t>Sekcja feature w wyświetlonych testach opisuje testowowaną funkcjonalność.</a:t>
            </a:r>
          </a:p>
          <a:p>
            <a:pPr indent="-317500" lvl="0" marL="457200" rtl="0">
              <a:lnSpc>
                <a:spcPct val="160714"/>
              </a:lnSpc>
              <a:spcBef>
                <a:spcPts val="0"/>
              </a:spcBef>
              <a:buClr>
                <a:srgbClr val="000000"/>
              </a:buClr>
              <a:buSzPct val="100000"/>
              <a:buFont typeface="Arial"/>
              <a:buAutoNum type="arabicPeriod"/>
            </a:pPr>
            <a:r>
              <a:rPr lang="pl" sz="1400"/>
              <a:t>Funkcjonalność może być określona w jednym lub kilku scenariuszach (z przeważającą ilosśią kilku).</a:t>
            </a:r>
          </a:p>
          <a:p>
            <a:pPr indent="-317500" lvl="0" marL="457200" rtl="0">
              <a:lnSpc>
                <a:spcPct val="160714"/>
              </a:lnSpc>
              <a:spcBef>
                <a:spcPts val="0"/>
              </a:spcBef>
              <a:buClr>
                <a:srgbClr val="000000"/>
              </a:buClr>
              <a:buSzPct val="100000"/>
              <a:buFont typeface="Arial"/>
              <a:buAutoNum type="arabicPeriod"/>
            </a:pPr>
            <a:r>
              <a:rPr lang="pl" sz="1400"/>
              <a:t>Scenariusz stanowi sekwencję kroków przy pomocy których wykonuje się daną ścieżkę testową.</a:t>
            </a:r>
          </a:p>
          <a:p>
            <a:pPr lvl="0" rtl="0">
              <a:lnSpc>
                <a:spcPct val="160714"/>
              </a:lnSpc>
              <a:spcBef>
                <a:spcPts val="0"/>
              </a:spcBef>
              <a:buSzPct val="78571"/>
              <a:buNone/>
            </a:pPr>
            <a:r>
              <a:rPr lang="pl" sz="1400"/>
              <a:t>Każdy scenariusz składa się z 3-ech formuł - given, when oraz then.</a:t>
            </a:r>
          </a:p>
          <a:p>
            <a:pPr lvl="0" rtl="0">
              <a:lnSpc>
                <a:spcPct val="160714"/>
              </a:lnSpc>
              <a:spcBef>
                <a:spcPts val="0"/>
              </a:spcBef>
              <a:buNone/>
            </a:pPr>
            <a:r>
              <a:rPr lang="pl" sz="1400"/>
              <a:t>Given - Tworzy warunki wstępne lub kontekst w scenariuszach - czyli to co musimy mieć przed wykonaniem testu.</a:t>
            </a:r>
          </a:p>
          <a:p>
            <a:pPr lvl="0" rtl="0">
              <a:lnSpc>
                <a:spcPct val="160714"/>
              </a:lnSpc>
              <a:spcBef>
                <a:spcPts val="0"/>
              </a:spcBef>
              <a:buNone/>
            </a:pPr>
            <a:r>
              <a:rPr lang="pl" sz="1400"/>
              <a:t>When -  To jest to co mówi o funkcji aplikacji, np: działania lub zachowania koncentrujące się na czymś</a:t>
            </a:r>
          </a:p>
          <a:p>
            <a:pPr rtl="0">
              <a:lnSpc>
                <a:spcPct val="160714"/>
              </a:lnSpc>
              <a:spcBef>
                <a:spcPts val="0"/>
              </a:spcBef>
              <a:buNone/>
            </a:pPr>
            <a:r>
              <a:rPr lang="pl" sz="1400"/>
              <a:t>Then - Sprawdzanie oraz weryfikacja tego co ma się zdarzyć po wykonaniu akcji z części drugiej scenariusza czyli </a:t>
            </a:r>
            <a:r>
              <a:rPr i="1" lang="pl" sz="1400"/>
              <a:t>When</a:t>
            </a:r>
            <a:r>
              <a:rPr lang="pl" sz="1400"/>
              <a:t>.</a:t>
            </a:r>
          </a:p>
          <a:p>
            <a:pPr lvl="0" rtl="0">
              <a:lnSpc>
                <a:spcPct val="160714"/>
              </a:lnSpc>
              <a:spcBef>
                <a:spcPts val="0"/>
              </a:spcBef>
              <a:buNone/>
            </a:pPr>
            <a:r>
              <a:rPr lang="pl" sz="1400"/>
              <a:t>KLIK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60714"/>
              </a:lnSpc>
              <a:spcBef>
                <a:spcPts val="0"/>
              </a:spcBef>
              <a:buClr>
                <a:schemeClr val="dk1"/>
              </a:buClr>
              <a:buSzPct val="78571"/>
              <a:buFont typeface="Arial"/>
              <a:buNone/>
            </a:pPr>
            <a:r>
              <a:rPr lang="pl" sz="1400"/>
              <a:t>Aby zapobiec niewłaściwych użyć tych formuł, '</a:t>
            </a:r>
            <a:r>
              <a:rPr i="1" lang="pl" sz="1400"/>
              <a:t>Given</a:t>
            </a:r>
            <a:r>
              <a:rPr lang="pl" sz="1400"/>
              <a:t>' powinno być pisane w czasie przeszłym, '</a:t>
            </a:r>
            <a:r>
              <a:rPr i="1" lang="pl" sz="1400"/>
              <a:t>When</a:t>
            </a:r>
            <a:r>
              <a:rPr lang="pl" sz="1400"/>
              <a:t>' w czasie teraźniejszym, a '</a:t>
            </a:r>
            <a:r>
              <a:rPr i="1" lang="pl" sz="1400"/>
              <a:t>Then</a:t>
            </a:r>
            <a:r>
              <a:rPr lang="pl" sz="1400"/>
              <a:t>' w czasie przyszłym. Pozwala to na przejrzyste stwierdzenie, że formuła 'Given' zawiera parametry i warunki, które powinny być spełnione przed rozpoczęciem testu oraz, że formuła 'Then' wyraża nasze oczekiwania zachowania aplikacji.</a:t>
            </a:r>
          </a:p>
          <a:p>
            <a:pPr lvl="0" rtl="0">
              <a:lnSpc>
                <a:spcPct val="160714"/>
              </a:lnSpc>
              <a:spcBef>
                <a:spcPts val="0"/>
              </a:spcBef>
              <a:buClr>
                <a:schemeClr val="dk1"/>
              </a:buClr>
              <a:buSzPct val="78571"/>
              <a:buFont typeface="Arial"/>
              <a:buNone/>
            </a:pPr>
            <a:r>
              <a:rPr lang="pl" sz="1400"/>
              <a:t>Należy pamiętać o tym, aby '</a:t>
            </a:r>
            <a:r>
              <a:rPr i="1" lang="pl" sz="1400"/>
              <a:t>Given</a:t>
            </a:r>
            <a:r>
              <a:rPr lang="pl" sz="1400"/>
              <a:t>' oraz '</a:t>
            </a:r>
            <a:r>
              <a:rPr i="1" lang="pl" sz="1400"/>
              <a:t>Then</a:t>
            </a:r>
            <a:r>
              <a:rPr lang="pl" sz="1400"/>
              <a:t>' było w formie pasywnej - powinny one opisywać wartości, a nie akcje. </a:t>
            </a:r>
          </a:p>
          <a:p>
            <a:pPr lvl="0" rtl="0">
              <a:lnSpc>
                <a:spcPct val="160714"/>
              </a:lnSpc>
              <a:spcBef>
                <a:spcPts val="0"/>
              </a:spcBef>
              <a:buClr>
                <a:schemeClr val="dk1"/>
              </a:buClr>
              <a:buSzPct val="78571"/>
              <a:buFont typeface="Arial"/>
              <a:buNone/>
            </a:pPr>
            <a:r>
              <a:rPr lang="pl" sz="1400"/>
              <a:t>Natomiast 'When' powinno być aktywne - powinno opisywać akcję w ramach testu.</a:t>
            </a:r>
          </a:p>
          <a:p>
            <a:pPr lvl="0" rtl="0">
              <a:lnSpc>
                <a:spcPct val="160714"/>
              </a:lnSpc>
              <a:spcBef>
                <a:spcPts val="0"/>
              </a:spcBef>
              <a:buNone/>
            </a:pPr>
            <a:r>
              <a:rPr lang="pl" sz="1400"/>
              <a:t>Powinno się również starać, aby w każdym scenariuszu metoda 'When' występowała tylko raz (chociaż nie zawsze da się to uzyskać).</a:t>
            </a:r>
          </a:p>
          <a:p>
            <a:pPr rtl="0">
              <a:lnSpc>
                <a:spcPct val="160714"/>
              </a:lnSpc>
              <a:spcBef>
                <a:spcPts val="0"/>
              </a:spcBef>
              <a:buNone/>
            </a:pPr>
            <a:r>
              <a:rPr lang="pl" sz="1400"/>
              <a:t>Wszystkie informacje widać na obrazku o których przed chwilą mówiłem widoczne są na załączonym obrazku</a:t>
            </a:r>
          </a:p>
          <a:p>
            <a:pPr rtl="0">
              <a:lnSpc>
                <a:spcPct val="160714"/>
              </a:lnSpc>
              <a:spcBef>
                <a:spcPts val="0"/>
              </a:spcBef>
              <a:buNone/>
            </a:pPr>
            <a:r>
              <a:t/>
            </a:r>
            <a:endParaRPr sz="1400"/>
          </a:p>
          <a:p>
            <a:pPr lvl="0" rtl="0">
              <a:lnSpc>
                <a:spcPct val="160714"/>
              </a:lnSpc>
              <a:spcBef>
                <a:spcPts val="0"/>
              </a:spcBef>
              <a:buNone/>
            </a:pPr>
            <a:r>
              <a:rPr lang="pl" sz="1400"/>
              <a:t>KLIK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marL="457200" rtl="0">
              <a:lnSpc>
                <a:spcPct val="160714"/>
              </a:lnSpc>
              <a:spcBef>
                <a:spcPts val="0"/>
              </a:spcBef>
              <a:buNone/>
            </a:pPr>
            <a:r>
              <a:rPr lang="pl" sz="1400"/>
              <a:t>Czas na krótkie podsumowanie.</a:t>
            </a:r>
          </a:p>
          <a:p>
            <a:pPr indent="-228600" marL="457200" rtl="0">
              <a:lnSpc>
                <a:spcPct val="160714"/>
              </a:lnSpc>
              <a:spcBef>
                <a:spcPts val="0"/>
              </a:spcBef>
              <a:buNone/>
            </a:pPr>
            <a:r>
              <a:rPr lang="pl" sz="1400"/>
              <a:t>BDD zmusza programistów do myślenia na temat rozwoju aplikacji. </a:t>
            </a:r>
          </a:p>
          <a:p>
            <a:pPr indent="-228600" marL="457200" rtl="0">
              <a:lnSpc>
                <a:spcPct val="160714"/>
              </a:lnSpc>
              <a:spcBef>
                <a:spcPts val="0"/>
              </a:spcBef>
              <a:buNone/>
            </a:pPr>
            <a:r>
              <a:rPr lang="pl" sz="1400"/>
              <a:t>Oczywiście należy pamiętać o tym, że scenariusze testujące interfejs użytkownika nie są wystarczające dla zapewnienia odpowiedniej jakości produktu i powinny być uzupełnione testami jednostkowymi. </a:t>
            </a:r>
          </a:p>
          <a:p>
            <a:pPr indent="-228600" lvl="0" marL="457200" rtl="0">
              <a:lnSpc>
                <a:spcPct val="160714"/>
              </a:lnSpc>
              <a:spcBef>
                <a:spcPts val="0"/>
              </a:spcBef>
              <a:buNone/>
            </a:pPr>
            <a:r>
              <a:rPr lang="pl" sz="1400"/>
              <a:t>Niezastosowanie się do tego spowoduje, że oprogramowanie będzie posiadać wysoką jakość, ale tylko na zewnątrz. Jednak niska jakość wewnątrz przełoży się na późniejsze koszty rozwoju aplikacji.</a:t>
            </a:r>
          </a:p>
          <a:p>
            <a:pPr indent="-228600" marL="457200" rtl="0">
              <a:lnSpc>
                <a:spcPct val="160714"/>
              </a:lnSpc>
              <a:spcBef>
                <a:spcPts val="0"/>
              </a:spcBef>
              <a:buNone/>
            </a:pPr>
            <a:r>
              <a:rPr lang="pl" sz="1400"/>
              <a:t>Największą siłą BDD jest wspólny proces projektowania z udziałem wszystkich zainteresowanych stron oraz wspólna integracja, a to już pierwszy stopień do zapewnienia wysokiej jakości oraz gwarancja zaspokojenia potrzeb prawdziwych użytkowników aplikacji.</a:t>
            </a:r>
          </a:p>
          <a:p>
            <a:pPr indent="-228600" marL="457200" rtl="0">
              <a:lnSpc>
                <a:spcPct val="160714"/>
              </a:lnSpc>
              <a:spcBef>
                <a:spcPts val="0"/>
              </a:spcBef>
              <a:buNone/>
            </a:pPr>
            <a:r>
              <a:rPr lang="pl" sz="1400"/>
              <a:t>KLIK</a:t>
            </a:r>
          </a:p>
          <a:p>
            <a:pPr indent="-228600" lvl="0" marL="457200" rtl="0">
              <a:lnSpc>
                <a:spcPct val="160714"/>
              </a:lnSpc>
              <a:spcBef>
                <a:spcPts val="0"/>
              </a:spcBef>
              <a:buNone/>
            </a:pPr>
            <a:r>
              <a:rPr lang="pl" sz="1400"/>
              <a:t>Dziękuję za uwagę. Teraz pora na część drugą, którą zaprezentuje Wam Piotr Stankiewicz.</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x="685800" y="1583342"/>
            <a:ext cx="7772400" cy="1159799"/>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1" name="Shape 1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pl"/>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3" name="Shape 53"/>
        <p:cNvGrpSpPr/>
        <p:nvPr/>
      </p:nvGrpSpPr>
      <p:grpSpPr>
        <a:xfrm>
          <a:off x="0" y="0"/>
          <a:ext cx="0" cy="0"/>
          <a:chOff x="0" y="0"/>
          <a:chExt cx="0" cy="0"/>
        </a:xfrm>
      </p:grpSpPr>
      <p:sp>
        <p:nvSpPr>
          <p:cNvPr id="54" name="Shape 54"/>
          <p:cNvSpPr txBox="1"/>
          <p:nvPr>
            <p:ph type="title"/>
          </p:nvPr>
        </p:nvSpPr>
        <p:spPr>
          <a:xfrm>
            <a:off x="457200" y="205979"/>
            <a:ext cx="8229600" cy="8574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5" name="Shape 55"/>
          <p:cNvSpPr txBox="1"/>
          <p:nvPr>
            <p:ph idx="1" type="body"/>
          </p:nvPr>
        </p:nvSpPr>
        <p:spPr>
          <a:xfrm>
            <a:off x="457200" y="1200150"/>
            <a:ext cx="4038599" cy="33945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6" name="Shape 56"/>
          <p:cNvSpPr txBox="1"/>
          <p:nvPr>
            <p:ph idx="2" type="body"/>
          </p:nvPr>
        </p:nvSpPr>
        <p:spPr>
          <a:xfrm>
            <a:off x="4648200" y="1200150"/>
            <a:ext cx="4038599" cy="33945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7" name="Shape 57"/>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8" name="Shape 58"/>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9" name="Shape 59"/>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pl"/>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0" name="Shape 60"/>
        <p:cNvGrpSpPr/>
        <p:nvPr/>
      </p:nvGrpSpPr>
      <p:grpSpPr>
        <a:xfrm>
          <a:off x="0" y="0"/>
          <a:ext cx="0" cy="0"/>
          <a:chOff x="0" y="0"/>
          <a:chExt cx="0" cy="0"/>
        </a:xfrm>
      </p:grpSpPr>
      <p:sp>
        <p:nvSpPr>
          <p:cNvPr id="61" name="Shape 61"/>
          <p:cNvSpPr txBox="1"/>
          <p:nvPr>
            <p:ph type="title"/>
          </p:nvPr>
        </p:nvSpPr>
        <p:spPr>
          <a:xfrm>
            <a:off x="457200" y="205979"/>
            <a:ext cx="8229600" cy="8574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2" name="Shape 62"/>
          <p:cNvSpPr txBox="1"/>
          <p:nvPr>
            <p:ph idx="1" type="body"/>
          </p:nvPr>
        </p:nvSpPr>
        <p:spPr>
          <a:xfrm>
            <a:off x="457200" y="1151334"/>
            <a:ext cx="4040099" cy="479699"/>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63" name="Shape 63"/>
          <p:cNvSpPr txBox="1"/>
          <p:nvPr>
            <p:ph idx="2" type="body"/>
          </p:nvPr>
        </p:nvSpPr>
        <p:spPr>
          <a:xfrm>
            <a:off x="457200" y="1631155"/>
            <a:ext cx="4040099" cy="29634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4" name="Shape 64"/>
          <p:cNvSpPr txBox="1"/>
          <p:nvPr>
            <p:ph idx="3" type="body"/>
          </p:nvPr>
        </p:nvSpPr>
        <p:spPr>
          <a:xfrm>
            <a:off x="4645026" y="1151334"/>
            <a:ext cx="4041900" cy="479699"/>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65" name="Shape 65"/>
          <p:cNvSpPr txBox="1"/>
          <p:nvPr>
            <p:ph idx="4" type="body"/>
          </p:nvPr>
        </p:nvSpPr>
        <p:spPr>
          <a:xfrm>
            <a:off x="4645026" y="1631155"/>
            <a:ext cx="4041900" cy="29634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6" name="Shape 66"/>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7" name="Shape 67"/>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8" name="Shape 68"/>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pl"/>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9" name="Shape 69"/>
        <p:cNvGrpSpPr/>
        <p:nvPr/>
      </p:nvGrpSpPr>
      <p:grpSpPr>
        <a:xfrm>
          <a:off x="0" y="0"/>
          <a:ext cx="0" cy="0"/>
          <a:chOff x="0" y="0"/>
          <a:chExt cx="0" cy="0"/>
        </a:xfrm>
      </p:grpSpPr>
      <p:sp>
        <p:nvSpPr>
          <p:cNvPr id="70" name="Shape 70"/>
          <p:cNvSpPr txBox="1"/>
          <p:nvPr>
            <p:ph type="title"/>
          </p:nvPr>
        </p:nvSpPr>
        <p:spPr>
          <a:xfrm>
            <a:off x="457200" y="205979"/>
            <a:ext cx="8229600" cy="8574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1" name="Shape 71"/>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2" name="Shape 72"/>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3" name="Shape 73"/>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pl"/>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4" name="Shape 74"/>
        <p:cNvGrpSpPr/>
        <p:nvPr/>
      </p:nvGrpSpPr>
      <p:grpSpPr>
        <a:xfrm>
          <a:off x="0" y="0"/>
          <a:ext cx="0" cy="0"/>
          <a:chOff x="0" y="0"/>
          <a:chExt cx="0" cy="0"/>
        </a:xfrm>
      </p:grpSpPr>
      <p:sp>
        <p:nvSpPr>
          <p:cNvPr id="75" name="Shape 75"/>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6" name="Shape 76"/>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7" name="Shape 77"/>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pl"/>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8" name="Shape 78"/>
        <p:cNvGrpSpPr/>
        <p:nvPr/>
      </p:nvGrpSpPr>
      <p:grpSpPr>
        <a:xfrm>
          <a:off x="0" y="0"/>
          <a:ext cx="0" cy="0"/>
          <a:chOff x="0" y="0"/>
          <a:chExt cx="0" cy="0"/>
        </a:xfrm>
      </p:grpSpPr>
      <p:sp>
        <p:nvSpPr>
          <p:cNvPr id="79" name="Shape 79"/>
          <p:cNvSpPr txBox="1"/>
          <p:nvPr>
            <p:ph type="title"/>
          </p:nvPr>
        </p:nvSpPr>
        <p:spPr>
          <a:xfrm>
            <a:off x="457200" y="204786"/>
            <a:ext cx="3008399" cy="87149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0" name="Shape 80"/>
          <p:cNvSpPr txBox="1"/>
          <p:nvPr>
            <p:ph idx="1" type="body"/>
          </p:nvPr>
        </p:nvSpPr>
        <p:spPr>
          <a:xfrm>
            <a:off x="3575050" y="204788"/>
            <a:ext cx="5111699" cy="43898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1" name="Shape 81"/>
          <p:cNvSpPr txBox="1"/>
          <p:nvPr>
            <p:ph idx="2" type="body"/>
          </p:nvPr>
        </p:nvSpPr>
        <p:spPr>
          <a:xfrm>
            <a:off x="457200" y="1076325"/>
            <a:ext cx="3008399" cy="3518399"/>
          </a:xfrm>
          <a:prstGeom prst="rect">
            <a:avLst/>
          </a:prstGeom>
          <a:noFill/>
          <a:ln>
            <a:noFill/>
          </a:ln>
        </p:spPr>
        <p:txBody>
          <a:bodyPr anchorCtr="0" anchor="t"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82" name="Shape 82"/>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3" name="Shape 83"/>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4" name="Shape 84"/>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pl"/>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85" name="Shape 85"/>
        <p:cNvGrpSpPr/>
        <p:nvPr/>
      </p:nvGrpSpPr>
      <p:grpSpPr>
        <a:xfrm>
          <a:off x="0" y="0"/>
          <a:ext cx="0" cy="0"/>
          <a:chOff x="0" y="0"/>
          <a:chExt cx="0" cy="0"/>
        </a:xfrm>
      </p:grpSpPr>
      <p:sp>
        <p:nvSpPr>
          <p:cNvPr id="86" name="Shape 86"/>
          <p:cNvSpPr txBox="1"/>
          <p:nvPr>
            <p:ph type="title"/>
          </p:nvPr>
        </p:nvSpPr>
        <p:spPr>
          <a:xfrm>
            <a:off x="1792288" y="3600450"/>
            <a:ext cx="5486399" cy="42509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7" name="Shape 87"/>
          <p:cNvSpPr/>
          <p:nvPr>
            <p:ph idx="2" type="pic"/>
          </p:nvPr>
        </p:nvSpPr>
        <p:spPr>
          <a:xfrm>
            <a:off x="1792288" y="459581"/>
            <a:ext cx="5486399" cy="3086099"/>
          </a:xfrm>
          <a:prstGeom prst="rect">
            <a:avLst/>
          </a:prstGeom>
          <a:noFill/>
          <a:ln>
            <a:noFill/>
          </a:ln>
        </p:spPr>
      </p:sp>
      <p:sp>
        <p:nvSpPr>
          <p:cNvPr id="88" name="Shape 88"/>
          <p:cNvSpPr txBox="1"/>
          <p:nvPr>
            <p:ph idx="1" type="body"/>
          </p:nvPr>
        </p:nvSpPr>
        <p:spPr>
          <a:xfrm>
            <a:off x="1792288" y="4025503"/>
            <a:ext cx="5486399" cy="603599"/>
          </a:xfrm>
          <a:prstGeom prst="rect">
            <a:avLst/>
          </a:prstGeom>
          <a:noFill/>
          <a:ln>
            <a:noFill/>
          </a:ln>
        </p:spPr>
        <p:txBody>
          <a:bodyPr anchorCtr="0" anchor="t"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89" name="Shape 89"/>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0" name="Shape 90"/>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1" name="Shape 91"/>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pl"/>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92" name="Shape 92"/>
        <p:cNvGrpSpPr/>
        <p:nvPr/>
      </p:nvGrpSpPr>
      <p:grpSpPr>
        <a:xfrm>
          <a:off x="0" y="0"/>
          <a:ext cx="0" cy="0"/>
          <a:chOff x="0" y="0"/>
          <a:chExt cx="0" cy="0"/>
        </a:xfrm>
      </p:grpSpPr>
      <p:sp>
        <p:nvSpPr>
          <p:cNvPr id="93" name="Shape 93"/>
          <p:cNvSpPr txBox="1"/>
          <p:nvPr>
            <p:ph type="title"/>
          </p:nvPr>
        </p:nvSpPr>
        <p:spPr>
          <a:xfrm>
            <a:off x="457200" y="205979"/>
            <a:ext cx="8229600" cy="8574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4" name="Shape 94"/>
          <p:cNvSpPr txBox="1"/>
          <p:nvPr>
            <p:ph idx="1" type="body"/>
          </p:nvPr>
        </p:nvSpPr>
        <p:spPr>
          <a:xfrm rot="5400000">
            <a:off x="2874749" y="-1217399"/>
            <a:ext cx="3394500" cy="8229600"/>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a:lvl1pPr>
            <a:lvl2pPr indent="-107950" marL="742950" rtl="0" algn="l">
              <a:spcBef>
                <a:spcPts val="560"/>
              </a:spcBef>
              <a:buClr>
                <a:schemeClr val="dk1"/>
              </a:buClr>
              <a:buFont typeface="Arial"/>
              <a:buChar char="–"/>
              <a:defRPr/>
            </a:lvl2pPr>
            <a:lvl3pPr indent="-76200" marL="1143000" rtl="0" algn="l">
              <a:spcBef>
                <a:spcPts val="480"/>
              </a:spcBef>
              <a:buClr>
                <a:schemeClr val="dk1"/>
              </a:buClr>
              <a:buFont typeface="Arial"/>
              <a:buChar char="•"/>
              <a:defRPr/>
            </a:lvl3pPr>
            <a:lvl4pPr indent="-101600" marL="1600200" rtl="0" algn="l">
              <a:spcBef>
                <a:spcPts val="400"/>
              </a:spcBef>
              <a:buClr>
                <a:schemeClr val="dk1"/>
              </a:buClr>
              <a:buFont typeface="Arial"/>
              <a:buChar char="–"/>
              <a:defRPr/>
            </a:lvl4pPr>
            <a:lvl5pPr indent="-101600" marL="2057400" rtl="0" algn="l">
              <a:spcBef>
                <a:spcPts val="400"/>
              </a:spcBef>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
        <p:nvSpPr>
          <p:cNvPr id="95" name="Shape 95"/>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6" name="Shape 96"/>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7" name="Shape 97"/>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pl"/>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98" name="Shape 98"/>
        <p:cNvGrpSpPr/>
        <p:nvPr/>
      </p:nvGrpSpPr>
      <p:grpSpPr>
        <a:xfrm>
          <a:off x="0" y="0"/>
          <a:ext cx="0" cy="0"/>
          <a:chOff x="0" y="0"/>
          <a:chExt cx="0" cy="0"/>
        </a:xfrm>
      </p:grpSpPr>
      <p:sp>
        <p:nvSpPr>
          <p:cNvPr id="99" name="Shape 99"/>
          <p:cNvSpPr txBox="1"/>
          <p:nvPr>
            <p:ph type="title"/>
          </p:nvPr>
        </p:nvSpPr>
        <p:spPr>
          <a:xfrm rot="5400000">
            <a:off x="5463749" y="1371629"/>
            <a:ext cx="4388700" cy="20574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0" name="Shape 100"/>
          <p:cNvSpPr txBox="1"/>
          <p:nvPr>
            <p:ph idx="1" type="body"/>
          </p:nvPr>
        </p:nvSpPr>
        <p:spPr>
          <a:xfrm rot="5400000">
            <a:off x="1272750" y="-609570"/>
            <a:ext cx="4388700" cy="6019799"/>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a:lvl1pPr>
            <a:lvl2pPr indent="-107950" marL="742950" rtl="0" algn="l">
              <a:spcBef>
                <a:spcPts val="560"/>
              </a:spcBef>
              <a:buClr>
                <a:schemeClr val="dk1"/>
              </a:buClr>
              <a:buFont typeface="Arial"/>
              <a:buChar char="–"/>
              <a:defRPr/>
            </a:lvl2pPr>
            <a:lvl3pPr indent="-76200" marL="1143000" rtl="0" algn="l">
              <a:spcBef>
                <a:spcPts val="480"/>
              </a:spcBef>
              <a:buClr>
                <a:schemeClr val="dk1"/>
              </a:buClr>
              <a:buFont typeface="Arial"/>
              <a:buChar char="•"/>
              <a:defRPr/>
            </a:lvl3pPr>
            <a:lvl4pPr indent="-101600" marL="1600200" rtl="0" algn="l">
              <a:spcBef>
                <a:spcPts val="400"/>
              </a:spcBef>
              <a:buClr>
                <a:schemeClr val="dk1"/>
              </a:buClr>
              <a:buFont typeface="Arial"/>
              <a:buChar char="–"/>
              <a:defRPr/>
            </a:lvl4pPr>
            <a:lvl5pPr indent="-101600" marL="2057400" rtl="0" algn="l">
              <a:spcBef>
                <a:spcPts val="400"/>
              </a:spcBef>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
        <p:nvSpPr>
          <p:cNvPr id="101" name="Shape 101"/>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02" name="Shape 102"/>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03" name="Shape 103"/>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pl"/>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pl"/>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pl"/>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pl"/>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Clr>
                <a:schemeClr val="dk1"/>
              </a:buClr>
              <a:buSzPct val="100000"/>
              <a:buNone/>
              <a:defRPr sz="1800">
                <a:solidFill>
                  <a:schemeClr val="dk1"/>
                </a:solidFill>
              </a:defRPr>
            </a:lvl1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pl"/>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pl"/>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5" name="Shape 35"/>
        <p:cNvGrpSpPr/>
        <p:nvPr/>
      </p:nvGrpSpPr>
      <p:grpSpPr>
        <a:xfrm>
          <a:off x="0" y="0"/>
          <a:ext cx="0" cy="0"/>
          <a:chOff x="0" y="0"/>
          <a:chExt cx="0" cy="0"/>
        </a:xfrm>
      </p:grpSpPr>
      <p:sp>
        <p:nvSpPr>
          <p:cNvPr id="36" name="Shape 36"/>
          <p:cNvSpPr txBox="1"/>
          <p:nvPr>
            <p:ph type="ctrTitle"/>
          </p:nvPr>
        </p:nvSpPr>
        <p:spPr>
          <a:xfrm>
            <a:off x="685800" y="1597819"/>
            <a:ext cx="7772400" cy="1102500"/>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37" name="Shape 37"/>
          <p:cNvSpPr txBox="1"/>
          <p:nvPr>
            <p:ph idx="1" type="subTitle"/>
          </p:nvPr>
        </p:nvSpPr>
        <p:spPr>
          <a:xfrm>
            <a:off x="1371600" y="2914650"/>
            <a:ext cx="6400799" cy="1314300"/>
          </a:xfrm>
          <a:prstGeom prst="rect">
            <a:avLst/>
          </a:prstGeom>
          <a:noFill/>
          <a:ln>
            <a:noFill/>
          </a:ln>
        </p:spPr>
        <p:txBody>
          <a:bodyPr anchorCtr="0" anchor="t" bIns="91425" lIns="91425" rIns="91425" tIns="91425"/>
          <a:lstStyle>
            <a:lvl1pPr indent="0" marL="0" marR="0" rtl="0" algn="ctr">
              <a:spcBef>
                <a:spcPts val="640"/>
              </a:spcBef>
              <a:buClr>
                <a:srgbClr val="888888"/>
              </a:buClr>
              <a:buFont typeface="Arial"/>
              <a:buNone/>
              <a:defRPr/>
            </a:lvl1pPr>
            <a:lvl2pPr indent="0" marL="457200" marR="0" rtl="0" algn="ctr">
              <a:spcBef>
                <a:spcPts val="560"/>
              </a:spcBef>
              <a:buClr>
                <a:srgbClr val="888888"/>
              </a:buClr>
              <a:buFont typeface="Arial"/>
              <a:buNone/>
              <a:defRPr/>
            </a:lvl2pPr>
            <a:lvl3pPr indent="0" marL="914400" marR="0" rtl="0" algn="ctr">
              <a:spcBef>
                <a:spcPts val="480"/>
              </a:spcBef>
              <a:buClr>
                <a:srgbClr val="888888"/>
              </a:buClr>
              <a:buFont typeface="Arial"/>
              <a:buNone/>
              <a:defRPr/>
            </a:lvl3pPr>
            <a:lvl4pPr indent="0" marL="1371600" marR="0" rtl="0" algn="ctr">
              <a:spcBef>
                <a:spcPts val="400"/>
              </a:spcBef>
              <a:buClr>
                <a:srgbClr val="888888"/>
              </a:buClr>
              <a:buFont typeface="Arial"/>
              <a:buNone/>
              <a:defRPr/>
            </a:lvl4pPr>
            <a:lvl5pPr indent="0" marL="1828800" marR="0" rtl="0" algn="ctr">
              <a:spcBef>
                <a:spcPts val="400"/>
              </a:spcBef>
              <a:buClr>
                <a:srgbClr val="888888"/>
              </a:buClr>
              <a:buFont typeface="Arial"/>
              <a:buNone/>
              <a:defRPr/>
            </a:lvl5pPr>
            <a:lvl6pPr indent="0" marL="2286000" marR="0" rtl="0" algn="ctr">
              <a:spcBef>
                <a:spcPts val="400"/>
              </a:spcBef>
              <a:buClr>
                <a:srgbClr val="888888"/>
              </a:buClr>
              <a:buFont typeface="Arial"/>
              <a:buNone/>
              <a:defRPr/>
            </a:lvl6pPr>
            <a:lvl7pPr indent="0" marL="2743200" marR="0" rtl="0" algn="ctr">
              <a:spcBef>
                <a:spcPts val="400"/>
              </a:spcBef>
              <a:buClr>
                <a:srgbClr val="888888"/>
              </a:buClr>
              <a:buFont typeface="Arial"/>
              <a:buNone/>
              <a:defRPr/>
            </a:lvl7pPr>
            <a:lvl8pPr indent="0" marL="3200400" marR="0" rtl="0" algn="ctr">
              <a:spcBef>
                <a:spcPts val="400"/>
              </a:spcBef>
              <a:buClr>
                <a:srgbClr val="888888"/>
              </a:buClr>
              <a:buFont typeface="Arial"/>
              <a:buNone/>
              <a:defRPr/>
            </a:lvl8pPr>
            <a:lvl9pPr indent="0" marL="3657600" marR="0" rtl="0" algn="ctr">
              <a:spcBef>
                <a:spcPts val="400"/>
              </a:spcBef>
              <a:buClr>
                <a:srgbClr val="888888"/>
              </a:buClr>
              <a:buFont typeface="Arial"/>
              <a:buNone/>
              <a:defRPr/>
            </a:lvl9pPr>
          </a:lstStyle>
          <a:p/>
        </p:txBody>
      </p:sp>
      <p:sp>
        <p:nvSpPr>
          <p:cNvPr id="38" name="Shape 38"/>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9" name="Shape 39"/>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0" name="Shape 40"/>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pl"/>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1" name="Shape 41"/>
        <p:cNvGrpSpPr/>
        <p:nvPr/>
      </p:nvGrpSpPr>
      <p:grpSpPr>
        <a:xfrm>
          <a:off x="0" y="0"/>
          <a:ext cx="0" cy="0"/>
          <a:chOff x="0" y="0"/>
          <a:chExt cx="0" cy="0"/>
        </a:xfrm>
      </p:grpSpPr>
      <p:sp>
        <p:nvSpPr>
          <p:cNvPr id="42" name="Shape 42"/>
          <p:cNvSpPr txBox="1"/>
          <p:nvPr>
            <p:ph type="title"/>
          </p:nvPr>
        </p:nvSpPr>
        <p:spPr>
          <a:xfrm>
            <a:off x="457200" y="205979"/>
            <a:ext cx="8229600" cy="8574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a:lvl1pPr>
            <a:lvl2pPr indent="-107950" marL="742950" rtl="0" algn="l">
              <a:spcBef>
                <a:spcPts val="560"/>
              </a:spcBef>
              <a:buClr>
                <a:schemeClr val="dk1"/>
              </a:buClr>
              <a:buFont typeface="Arial"/>
              <a:buChar char="–"/>
              <a:defRPr/>
            </a:lvl2pPr>
            <a:lvl3pPr indent="-76200" marL="1143000" rtl="0" algn="l">
              <a:spcBef>
                <a:spcPts val="480"/>
              </a:spcBef>
              <a:buClr>
                <a:schemeClr val="dk1"/>
              </a:buClr>
              <a:buFont typeface="Arial"/>
              <a:buChar char="•"/>
              <a:defRPr/>
            </a:lvl3pPr>
            <a:lvl4pPr indent="-101600" marL="1600200" rtl="0" algn="l">
              <a:spcBef>
                <a:spcPts val="400"/>
              </a:spcBef>
              <a:buClr>
                <a:schemeClr val="dk1"/>
              </a:buClr>
              <a:buFont typeface="Arial"/>
              <a:buChar char="–"/>
              <a:defRPr/>
            </a:lvl4pPr>
            <a:lvl5pPr indent="-101600" marL="2057400" rtl="0" algn="l">
              <a:spcBef>
                <a:spcPts val="400"/>
              </a:spcBef>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
        <p:nvSpPr>
          <p:cNvPr id="44" name="Shape 44"/>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5" name="Shape 45"/>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6" name="Shape 46"/>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pl"/>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7" name="Shape 47"/>
        <p:cNvGrpSpPr/>
        <p:nvPr/>
      </p:nvGrpSpPr>
      <p:grpSpPr>
        <a:xfrm>
          <a:off x="0" y="0"/>
          <a:ext cx="0" cy="0"/>
          <a:chOff x="0" y="0"/>
          <a:chExt cx="0" cy="0"/>
        </a:xfrm>
      </p:grpSpPr>
      <p:sp>
        <p:nvSpPr>
          <p:cNvPr id="48" name="Shape 48"/>
          <p:cNvSpPr txBox="1"/>
          <p:nvPr>
            <p:ph type="title"/>
          </p:nvPr>
        </p:nvSpPr>
        <p:spPr>
          <a:xfrm>
            <a:off x="722312" y="3305176"/>
            <a:ext cx="7772400" cy="1021499"/>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9" name="Shape 49"/>
          <p:cNvSpPr txBox="1"/>
          <p:nvPr>
            <p:ph idx="1" type="body"/>
          </p:nvPr>
        </p:nvSpPr>
        <p:spPr>
          <a:xfrm>
            <a:off x="722312" y="2180034"/>
            <a:ext cx="7772400" cy="1125000"/>
          </a:xfrm>
          <a:prstGeom prst="rect">
            <a:avLst/>
          </a:prstGeom>
          <a:noFill/>
          <a:ln>
            <a:noFill/>
          </a:ln>
        </p:spPr>
        <p:txBody>
          <a:bodyPr anchorCtr="0" anchor="b" bIns="91425" lIns="91425" rIns="91425" tIns="91425"/>
          <a:lstStyle>
            <a:lvl1pPr indent="0" marL="0" rtl="0">
              <a:spcBef>
                <a:spcPts val="0"/>
              </a:spcBef>
              <a:buClr>
                <a:srgbClr val="888888"/>
              </a:buClr>
              <a:buFont typeface="Calibri"/>
              <a:buNone/>
              <a:defRPr/>
            </a:lvl1pPr>
            <a:lvl2pPr indent="0" marL="457200" rtl="0">
              <a:spcBef>
                <a:spcPts val="0"/>
              </a:spcBef>
              <a:buClr>
                <a:srgbClr val="888888"/>
              </a:buClr>
              <a:buFont typeface="Calibri"/>
              <a:buNone/>
              <a:defRPr/>
            </a:lvl2pPr>
            <a:lvl3pPr indent="0" marL="914400" rtl="0">
              <a:spcBef>
                <a:spcPts val="0"/>
              </a:spcBef>
              <a:buClr>
                <a:srgbClr val="888888"/>
              </a:buClr>
              <a:buFont typeface="Calibri"/>
              <a:buNone/>
              <a:defRPr/>
            </a:lvl3pPr>
            <a:lvl4pPr indent="0" marL="1371600" rtl="0">
              <a:spcBef>
                <a:spcPts val="0"/>
              </a:spcBef>
              <a:buClr>
                <a:srgbClr val="888888"/>
              </a:buClr>
              <a:buFont typeface="Calibri"/>
              <a:buNone/>
              <a:defRPr/>
            </a:lvl4pPr>
            <a:lvl5pPr indent="0" marL="1828800" rtl="0">
              <a:spcBef>
                <a:spcPts val="0"/>
              </a:spcBef>
              <a:buClr>
                <a:srgbClr val="888888"/>
              </a:buClr>
              <a:buFont typeface="Calibri"/>
              <a:buNone/>
              <a:defRPr/>
            </a:lvl5pPr>
            <a:lvl6pPr indent="0" marL="2286000" rtl="0">
              <a:spcBef>
                <a:spcPts val="0"/>
              </a:spcBef>
              <a:buClr>
                <a:srgbClr val="888888"/>
              </a:buClr>
              <a:buFont typeface="Calibri"/>
              <a:buNone/>
              <a:defRPr/>
            </a:lvl6pPr>
            <a:lvl7pPr indent="0" marL="2743200" rtl="0">
              <a:spcBef>
                <a:spcPts val="0"/>
              </a:spcBef>
              <a:buClr>
                <a:srgbClr val="888888"/>
              </a:buClr>
              <a:buFont typeface="Calibri"/>
              <a:buNone/>
              <a:defRPr/>
            </a:lvl7pPr>
            <a:lvl8pPr indent="0" marL="3200400" rtl="0">
              <a:spcBef>
                <a:spcPts val="0"/>
              </a:spcBef>
              <a:buClr>
                <a:srgbClr val="888888"/>
              </a:buClr>
              <a:buFont typeface="Calibri"/>
              <a:buNone/>
              <a:defRPr/>
            </a:lvl8pPr>
            <a:lvl9pPr indent="0" marL="3657600" rtl="0">
              <a:spcBef>
                <a:spcPts val="0"/>
              </a:spcBef>
              <a:buClr>
                <a:srgbClr val="888888"/>
              </a:buClr>
              <a:buFont typeface="Calibri"/>
              <a:buNone/>
              <a:defRPr/>
            </a:lvl9pPr>
          </a:lstStyle>
          <a:p/>
        </p:txBody>
      </p:sp>
      <p:sp>
        <p:nvSpPr>
          <p:cNvPr id="50" name="Shape 50"/>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1" name="Shape 51"/>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52" name="Shape 52"/>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pl"/>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3" Type="http://schemas.openxmlformats.org/officeDocument/2006/relationships/slideLayout" Target="../slideLayouts/slideLayout9.xml"/><Relationship Id="rId9" Type="http://schemas.openxmlformats.org/officeDocument/2006/relationships/slideLayout" Target="../slideLayouts/slideLayout15.xml"/><Relationship Id="rId6" Type="http://schemas.openxmlformats.org/officeDocument/2006/relationships/slideLayout" Target="../slideLayouts/slideLayout12.xml"/><Relationship Id="rId5" Type="http://schemas.openxmlformats.org/officeDocument/2006/relationships/slideLayout" Target="../slideLayouts/slideLayout11.xml"/><Relationship Id="rId8" Type="http://schemas.openxmlformats.org/officeDocument/2006/relationships/slideLayout" Target="../slideLayouts/slideLayout14.xml"/><Relationship Id="rId7"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SzPct val="100000"/>
              <a:defRPr sz="3000"/>
            </a:lvl1pPr>
            <a:lvl2pPr>
              <a:spcBef>
                <a:spcPts val="480"/>
              </a:spcBef>
              <a:buSzPct val="100000"/>
              <a:defRPr sz="2400"/>
            </a:lvl2pPr>
            <a:lvl3pPr>
              <a:spcBef>
                <a:spcPts val="480"/>
              </a:spcBef>
              <a:buSzPct val="100000"/>
              <a:defRPr sz="2400"/>
            </a:lvl3pPr>
            <a:lvl4pPr>
              <a:spcBef>
                <a:spcPts val="360"/>
              </a:spcBef>
              <a:buSzPct val="100000"/>
              <a:defRPr sz="1800"/>
            </a:lvl4pPr>
            <a:lvl5pPr>
              <a:spcBef>
                <a:spcPts val="360"/>
              </a:spcBef>
              <a:buSzPct val="100000"/>
              <a:defRPr sz="1800"/>
            </a:lvl5pPr>
            <a:lvl6pPr>
              <a:spcBef>
                <a:spcPts val="360"/>
              </a:spcBef>
              <a:buSzPct val="100000"/>
              <a:defRPr sz="1800"/>
            </a:lvl6pPr>
            <a:lvl7pPr>
              <a:spcBef>
                <a:spcPts val="360"/>
              </a:spcBef>
              <a:buSzPct val="100000"/>
              <a:defRPr sz="1800"/>
            </a:lvl7pPr>
            <a:lvl8pPr>
              <a:spcBef>
                <a:spcPts val="360"/>
              </a:spcBef>
              <a:buSzPct val="100000"/>
              <a:defRPr sz="1800"/>
            </a:lvl8pPr>
            <a:lvl9pPr>
              <a:spcBef>
                <a:spcPts val="360"/>
              </a:spcBef>
              <a:buSzPct val="100000"/>
              <a:defRPr sz="1800"/>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pl"/>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9" name="Shape 29"/>
        <p:cNvGrpSpPr/>
        <p:nvPr/>
      </p:nvGrpSpPr>
      <p:grpSpPr>
        <a:xfrm>
          <a:off x="0" y="0"/>
          <a:ext cx="0" cy="0"/>
          <a:chOff x="0" y="0"/>
          <a:chExt cx="0" cy="0"/>
        </a:xfrm>
      </p:grpSpPr>
      <p:sp>
        <p:nvSpPr>
          <p:cNvPr id="30" name="Shape 30"/>
          <p:cNvSpPr txBox="1"/>
          <p:nvPr>
            <p:ph type="title"/>
          </p:nvPr>
        </p:nvSpPr>
        <p:spPr>
          <a:xfrm>
            <a:off x="457200" y="205979"/>
            <a:ext cx="8229600" cy="857400"/>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31" name="Shape 31"/>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indent="-139700" marL="342900" marR="0" rtl="0" algn="l">
              <a:spcBef>
                <a:spcPts val="640"/>
              </a:spcBef>
              <a:buClr>
                <a:schemeClr val="dk1"/>
              </a:buClr>
              <a:buFont typeface="Arial"/>
              <a:buChar char="•"/>
              <a:defRPr/>
            </a:lvl1pPr>
            <a:lvl2pPr indent="-107950" marL="742950" marR="0" rtl="0" algn="l">
              <a:spcBef>
                <a:spcPts val="560"/>
              </a:spcBef>
              <a:buClr>
                <a:schemeClr val="dk1"/>
              </a:buClr>
              <a:buFont typeface="Arial"/>
              <a:buChar char="–"/>
              <a:defRPr/>
            </a:lvl2pPr>
            <a:lvl3pPr indent="-76200" marL="1143000" marR="0" rtl="0" algn="l">
              <a:spcBef>
                <a:spcPts val="480"/>
              </a:spcBef>
              <a:buClr>
                <a:schemeClr val="dk1"/>
              </a:buClr>
              <a:buFont typeface="Arial"/>
              <a:buChar char="•"/>
              <a:defRPr/>
            </a:lvl3pPr>
            <a:lvl4pPr indent="-101600" marL="1600200" marR="0" rtl="0" algn="l">
              <a:spcBef>
                <a:spcPts val="400"/>
              </a:spcBef>
              <a:buClr>
                <a:schemeClr val="dk1"/>
              </a:buClr>
              <a:buFont typeface="Arial"/>
              <a:buChar char="–"/>
              <a:defRPr/>
            </a:lvl4pPr>
            <a:lvl5pPr indent="-101600" marL="2057400" marR="0" rtl="0" algn="l">
              <a:spcBef>
                <a:spcPts val="400"/>
              </a:spcBef>
              <a:buClr>
                <a:schemeClr val="dk1"/>
              </a:buClr>
              <a:buFont typeface="Arial"/>
              <a:buChar char="»"/>
              <a:defRPr/>
            </a:lvl5pPr>
            <a:lvl6pPr indent="-101600" marL="2514600" marR="0" rtl="0" algn="l">
              <a:spcBef>
                <a:spcPts val="400"/>
              </a:spcBef>
              <a:buClr>
                <a:schemeClr val="dk1"/>
              </a:buClr>
              <a:buFont typeface="Arial"/>
              <a:buChar char="•"/>
              <a:defRPr/>
            </a:lvl6pPr>
            <a:lvl7pPr indent="-101600" marL="2971800" marR="0" rtl="0" algn="l">
              <a:spcBef>
                <a:spcPts val="400"/>
              </a:spcBef>
              <a:buClr>
                <a:schemeClr val="dk1"/>
              </a:buClr>
              <a:buFont typeface="Arial"/>
              <a:buChar char="•"/>
              <a:defRPr/>
            </a:lvl7pPr>
            <a:lvl8pPr indent="-101600" marL="3429000" marR="0" rtl="0" algn="l">
              <a:spcBef>
                <a:spcPts val="400"/>
              </a:spcBef>
              <a:buClr>
                <a:schemeClr val="dk1"/>
              </a:buClr>
              <a:buFont typeface="Arial"/>
              <a:buChar char="•"/>
              <a:defRPr/>
            </a:lvl8pPr>
            <a:lvl9pPr indent="-101600" marL="3886200" marR="0" rtl="0" algn="l">
              <a:spcBef>
                <a:spcPts val="400"/>
              </a:spcBef>
              <a:buClr>
                <a:schemeClr val="dk1"/>
              </a:buClr>
              <a:buFont typeface="Arial"/>
              <a:buChar char="•"/>
              <a:defRPr/>
            </a:lvl9pPr>
          </a:lstStyle>
          <a:p/>
        </p:txBody>
      </p:sp>
      <p:sp>
        <p:nvSpPr>
          <p:cNvPr id="32" name="Shape 32"/>
          <p:cNvSpPr txBox="1"/>
          <p:nvPr>
            <p:ph idx="10" type="dt"/>
          </p:nvPr>
        </p:nvSpPr>
        <p:spPr>
          <a:xfrm>
            <a:off x="457200" y="4767262"/>
            <a:ext cx="2133599" cy="273900"/>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3" name="Shape 33"/>
          <p:cNvSpPr txBox="1"/>
          <p:nvPr>
            <p:ph idx="11" type="ftr"/>
          </p:nvPr>
        </p:nvSpPr>
        <p:spPr>
          <a:xfrm>
            <a:off x="3124200" y="4767262"/>
            <a:ext cx="2895600" cy="273900"/>
          </a:xfrm>
          <a:prstGeom prst="rect">
            <a:avLst/>
          </a:prstGeom>
          <a:noFill/>
          <a:ln>
            <a:noFill/>
          </a:ln>
        </p:spPr>
        <p:txBody>
          <a:bodyPr anchorCtr="0" anchor="ctr" bIns="91425" lIns="91425" rIns="91425" tIns="91425"/>
          <a:lstStyle>
            <a:lvl1pPr indent="0" marL="0" marR="0" rtl="0" algn="ctr">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4" name="Shape 34"/>
          <p:cNvSpPr txBox="1"/>
          <p:nvPr>
            <p:ph idx="12" type="sldNum"/>
          </p:nvPr>
        </p:nvSpPr>
        <p:spPr>
          <a:xfrm>
            <a:off x="6553200" y="4767262"/>
            <a:ext cx="2133599" cy="273900"/>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SzPct val="25000"/>
              <a:buNone/>
            </a:pPr>
            <a:fld id="{00000000-1234-1234-1234-123412341234}" type="slidenum">
              <a:rPr lang="pl"/>
              <a:t>‹#›</a:t>
            </a:fld>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03.png"/><Relationship Id="rId3" Type="http://schemas.openxmlformats.org/officeDocument/2006/relationships/image" Target="../media/image01.png"/><Relationship Id="rId5" Type="http://schemas.openxmlformats.org/officeDocument/2006/relationships/image" Target="../media/image0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4.png"/><Relationship Id="rId3" Type="http://schemas.openxmlformats.org/officeDocument/2006/relationships/image" Target="../media/image15.png"/><Relationship Id="rId6" Type="http://schemas.openxmlformats.org/officeDocument/2006/relationships/image" Target="../media/image07.png"/><Relationship Id="rId5" Type="http://schemas.openxmlformats.org/officeDocument/2006/relationships/image" Target="../media/image06.png"/><Relationship Id="rId7"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00.png"/><Relationship Id="rId3" Type="http://schemas.openxmlformats.org/officeDocument/2006/relationships/image" Target="../media/image0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4.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5.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11.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08.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 Id="rId3" Type="http://schemas.openxmlformats.org/officeDocument/2006/relationships/image" Target="../media/image0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3" Type="http://schemas.openxmlformats.org/officeDocument/2006/relationships/image" Target="../media/image09.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ctrTitle"/>
          </p:nvPr>
        </p:nvSpPr>
        <p:spPr>
          <a:xfrm>
            <a:off x="914400" y="2217200"/>
            <a:ext cx="7315200" cy="1938000"/>
          </a:xfrm>
          <a:prstGeom prst="rect">
            <a:avLst/>
          </a:prstGeom>
          <a:noFill/>
          <a:ln>
            <a:noFill/>
          </a:ln>
        </p:spPr>
        <p:txBody>
          <a:bodyPr anchorCtr="0" anchor="ctr" bIns="45700" lIns="91425" rIns="91425" tIns="45700">
            <a:noAutofit/>
          </a:bodyPr>
          <a:lstStyle/>
          <a:p>
            <a:pPr indent="0" lvl="0" marL="0" marR="0" rtl="0" algn="ctr">
              <a:spcBef>
                <a:spcPts val="0"/>
              </a:spcBef>
              <a:buClr>
                <a:srgbClr val="0070C0"/>
              </a:buClr>
              <a:buSzPct val="25000"/>
              <a:buFont typeface="Arial"/>
              <a:buNone/>
            </a:pPr>
            <a:r>
              <a:rPr lang="pl" sz="3600">
                <a:solidFill>
                  <a:srgbClr val="0070C0"/>
                </a:solidFill>
              </a:rPr>
              <a:t>BEHAVIOR</a:t>
            </a:r>
          </a:p>
          <a:p>
            <a:pPr indent="0" lvl="0" marL="0" marR="0" rtl="0" algn="ctr">
              <a:spcBef>
                <a:spcPts val="0"/>
              </a:spcBef>
              <a:buClr>
                <a:srgbClr val="0070C0"/>
              </a:buClr>
              <a:buSzPct val="25000"/>
              <a:buFont typeface="Arial"/>
              <a:buNone/>
            </a:pPr>
            <a:r>
              <a:rPr lang="pl" sz="3600">
                <a:solidFill>
                  <a:schemeClr val="dk1"/>
                </a:solidFill>
              </a:rPr>
              <a:t>DRIVEN</a:t>
            </a:r>
          </a:p>
          <a:p>
            <a:pPr indent="0" lvl="0" marL="0" marR="0" rtl="0" algn="ctr">
              <a:spcBef>
                <a:spcPts val="0"/>
              </a:spcBef>
              <a:buClr>
                <a:srgbClr val="0070C0"/>
              </a:buClr>
              <a:buSzPct val="25000"/>
              <a:buFont typeface="Arial"/>
              <a:buNone/>
            </a:pPr>
            <a:r>
              <a:rPr lang="pl" sz="3600">
                <a:solidFill>
                  <a:schemeClr val="dk1"/>
                </a:solidFill>
              </a:rPr>
              <a:t>DEVELOPMENT</a:t>
            </a:r>
          </a:p>
        </p:txBody>
      </p:sp>
      <p:sp>
        <p:nvSpPr>
          <p:cNvPr id="106" name="Shape 106"/>
          <p:cNvSpPr txBox="1"/>
          <p:nvPr>
            <p:ph idx="1" type="subTitle"/>
          </p:nvPr>
        </p:nvSpPr>
        <p:spPr>
          <a:xfrm>
            <a:off x="1828800" y="4483775"/>
            <a:ext cx="5486399" cy="990599"/>
          </a:xfrm>
          <a:prstGeom prst="rect">
            <a:avLst/>
          </a:prstGeom>
          <a:noFill/>
          <a:ln>
            <a:noFill/>
          </a:ln>
        </p:spPr>
        <p:txBody>
          <a:bodyPr anchorCtr="0" anchor="t" bIns="45700" lIns="91425" rIns="91425" tIns="45700">
            <a:noAutofit/>
          </a:bodyPr>
          <a:lstStyle/>
          <a:p>
            <a:pPr indent="0" lvl="0" marL="0" marR="0" rtl="0" algn="ctr">
              <a:spcBef>
                <a:spcPts val="0"/>
              </a:spcBef>
              <a:buClr>
                <a:schemeClr val="dk1"/>
              </a:buClr>
              <a:buSzPct val="25000"/>
              <a:buFont typeface="Arial"/>
              <a:buNone/>
            </a:pPr>
            <a:r>
              <a:rPr lang="pl">
                <a:solidFill>
                  <a:schemeClr val="dk1"/>
                </a:solidFill>
              </a:rPr>
              <a:t>Jakub Mucha, Piotr Stankiewicz,</a:t>
            </a:r>
          </a:p>
          <a:p>
            <a:pPr indent="0" lvl="0" marL="0" marR="0" rtl="0" algn="ctr">
              <a:spcBef>
                <a:spcPts val="0"/>
              </a:spcBef>
              <a:buClr>
                <a:schemeClr val="dk1"/>
              </a:buClr>
              <a:buSzPct val="25000"/>
              <a:buFont typeface="Arial"/>
              <a:buNone/>
            </a:pPr>
            <a:r>
              <a:rPr lang="pl">
                <a:solidFill>
                  <a:schemeClr val="dk1"/>
                </a:solidFill>
              </a:rPr>
              <a:t>Białystok, 14.04.2015</a:t>
            </a:r>
          </a:p>
        </p:txBody>
      </p:sp>
      <p:grpSp>
        <p:nvGrpSpPr>
          <p:cNvPr id="107" name="Shape 107"/>
          <p:cNvGrpSpPr/>
          <p:nvPr/>
        </p:nvGrpSpPr>
        <p:grpSpPr>
          <a:xfrm>
            <a:off x="2743200" y="4207668"/>
            <a:ext cx="3657600" cy="81000"/>
            <a:chOff x="2743200" y="2378868"/>
            <a:chExt cx="3657600" cy="81000"/>
          </a:xfrm>
        </p:grpSpPr>
        <p:cxnSp>
          <p:nvCxnSpPr>
            <p:cNvPr id="108" name="Shape 108"/>
            <p:cNvCxnSpPr/>
            <p:nvPr/>
          </p:nvCxnSpPr>
          <p:spPr>
            <a:xfrm>
              <a:off x="2743200" y="2419350"/>
              <a:ext cx="3657600" cy="0"/>
            </a:xfrm>
            <a:prstGeom prst="straightConnector1">
              <a:avLst/>
            </a:prstGeom>
            <a:noFill/>
            <a:ln cap="flat" w="9525">
              <a:solidFill>
                <a:srgbClr val="0070C0"/>
              </a:solidFill>
              <a:prstDash val="solid"/>
              <a:round/>
              <a:headEnd len="med" w="med" type="none"/>
              <a:tailEnd len="med" w="med" type="none"/>
            </a:ln>
          </p:spPr>
        </p:cxnSp>
        <p:sp>
          <p:nvSpPr>
            <p:cNvPr id="109" name="Shape 109"/>
            <p:cNvSpPr/>
            <p:nvPr/>
          </p:nvSpPr>
          <p:spPr>
            <a:xfrm>
              <a:off x="4529139" y="2378868"/>
              <a:ext cx="81000" cy="81000"/>
            </a:xfrm>
            <a:prstGeom prst="ellipse">
              <a:avLst/>
            </a:prstGeom>
            <a:solidFill>
              <a:srgbClr val="0070C0"/>
            </a:solidFill>
            <a:ln cap="flat" w="25400">
              <a:solidFill>
                <a:srgbClr val="0070C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latin typeface="Calibri"/>
                <a:ea typeface="Calibri"/>
                <a:cs typeface="Calibri"/>
                <a:sym typeface="Calibri"/>
              </a:endParaRPr>
            </a:p>
          </p:txBody>
        </p:sp>
      </p:grpSp>
      <p:pic>
        <p:nvPicPr>
          <p:cNvPr id="110" name="Shape 110"/>
          <p:cNvPicPr preferRelativeResize="0"/>
          <p:nvPr/>
        </p:nvPicPr>
        <p:blipFill>
          <a:blip r:embed="rId3">
            <a:alphaModFix/>
          </a:blip>
          <a:stretch>
            <a:fillRect/>
          </a:stretch>
        </p:blipFill>
        <p:spPr>
          <a:xfrm>
            <a:off x="2585917" y="42375"/>
            <a:ext cx="3972150" cy="1874850"/>
          </a:xfrm>
          <a:prstGeom prst="rect">
            <a:avLst/>
          </a:prstGeom>
          <a:noFill/>
          <a:ln>
            <a:noFill/>
          </a:ln>
        </p:spPr>
      </p:pic>
      <p:pic>
        <p:nvPicPr>
          <p:cNvPr id="111" name="Shape 111"/>
          <p:cNvPicPr preferRelativeResize="0"/>
          <p:nvPr/>
        </p:nvPicPr>
        <p:blipFill>
          <a:blip r:embed="rId4">
            <a:alphaModFix/>
          </a:blip>
          <a:stretch>
            <a:fillRect/>
          </a:stretch>
        </p:blipFill>
        <p:spPr>
          <a:xfrm>
            <a:off x="0" y="4152900"/>
            <a:ext cx="2610443" cy="990600"/>
          </a:xfrm>
          <a:prstGeom prst="rect">
            <a:avLst/>
          </a:prstGeom>
          <a:noFill/>
          <a:ln>
            <a:noFill/>
          </a:ln>
        </p:spPr>
      </p:pic>
      <p:pic>
        <p:nvPicPr>
          <p:cNvPr id="112" name="Shape 112"/>
          <p:cNvPicPr preferRelativeResize="0"/>
          <p:nvPr/>
        </p:nvPicPr>
        <p:blipFill>
          <a:blip r:embed="rId5">
            <a:alphaModFix/>
          </a:blip>
          <a:stretch>
            <a:fillRect/>
          </a:stretch>
        </p:blipFill>
        <p:spPr>
          <a:xfrm>
            <a:off x="6479225" y="4094675"/>
            <a:ext cx="2664779" cy="1048822"/>
          </a:xfrm>
          <a:prstGeom prst="rect">
            <a:avLst/>
          </a:prstGeom>
          <a:noFill/>
          <a:ln>
            <a:noFill/>
          </a:ln>
        </p:spPr>
      </p:pic>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05979"/>
            <a:ext cx="8229600" cy="857400"/>
          </a:xfrm>
          <a:prstGeom prst="rect">
            <a:avLst/>
          </a:prstGeom>
        </p:spPr>
        <p:txBody>
          <a:bodyPr anchorCtr="0" anchor="ctr" bIns="91425" lIns="91425" rIns="91425" tIns="91425">
            <a:noAutofit/>
          </a:bodyPr>
          <a:lstStyle/>
          <a:p>
            <a:pPr>
              <a:spcBef>
                <a:spcPts val="0"/>
              </a:spcBef>
              <a:buNone/>
            </a:pPr>
            <a:r>
              <a:rPr b="1" lang="pl" sz="3600"/>
              <a:t>O CZYM BĘDĘ MÓWIŁ</a:t>
            </a:r>
          </a:p>
        </p:txBody>
      </p:sp>
      <p:grpSp>
        <p:nvGrpSpPr>
          <p:cNvPr id="214" name="Shape 214"/>
          <p:cNvGrpSpPr/>
          <p:nvPr/>
        </p:nvGrpSpPr>
        <p:grpSpPr>
          <a:xfrm>
            <a:off x="1837137" y="1962112"/>
            <a:ext cx="1828800" cy="1219278"/>
            <a:chOff x="914400" y="1885950"/>
            <a:chExt cx="1828800" cy="1219278"/>
          </a:xfrm>
        </p:grpSpPr>
        <p:sp>
          <p:nvSpPr>
            <p:cNvPr id="215" name="Shape 215"/>
            <p:cNvSpPr/>
            <p:nvPr/>
          </p:nvSpPr>
          <p:spPr>
            <a:xfrm>
              <a:off x="1524000" y="1885950"/>
              <a:ext cx="609599" cy="609599"/>
            </a:xfrm>
            <a:prstGeom prst="ellipse">
              <a:avLst/>
            </a:prstGeom>
            <a:solidFill>
              <a:srgbClr val="0070C0"/>
            </a:solidFill>
            <a:ln>
              <a:noFill/>
            </a:ln>
          </p:spPr>
          <p:txBody>
            <a:bodyPr anchorCtr="0" anchor="ctr" bIns="45700" lIns="91425" rIns="91425" tIns="45700">
              <a:noAutofit/>
            </a:bodyPr>
            <a:lstStyle/>
            <a:p>
              <a:pPr indent="0" lvl="0" marL="0" marR="0" rtl="0" algn="ctr">
                <a:spcBef>
                  <a:spcPts val="0"/>
                </a:spcBef>
                <a:buSzPct val="25000"/>
                <a:buNone/>
              </a:pPr>
              <a:r>
                <a:rPr lang="pl" sz="2000">
                  <a:solidFill>
                    <a:schemeClr val="lt1"/>
                  </a:solidFill>
                </a:rPr>
                <a:t>0</a:t>
              </a:r>
            </a:p>
          </p:txBody>
        </p:sp>
        <p:sp>
          <p:nvSpPr>
            <p:cNvPr id="216" name="Shape 216"/>
            <p:cNvSpPr txBox="1"/>
            <p:nvPr/>
          </p:nvSpPr>
          <p:spPr>
            <a:xfrm>
              <a:off x="914400" y="2571750"/>
              <a:ext cx="1828800" cy="369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1800">
                  <a:solidFill>
                    <a:schemeClr val="dk1"/>
                  </a:solidFill>
                </a:rPr>
                <a:t>CO</a:t>
              </a:r>
            </a:p>
          </p:txBody>
        </p:sp>
        <p:sp>
          <p:nvSpPr>
            <p:cNvPr id="217" name="Shape 217"/>
            <p:cNvSpPr txBox="1"/>
            <p:nvPr/>
          </p:nvSpPr>
          <p:spPr>
            <a:xfrm>
              <a:off x="914400" y="2858928"/>
              <a:ext cx="1828800" cy="246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1000">
                  <a:solidFill>
                    <a:schemeClr val="dk1"/>
                  </a:solidFill>
                </a:rPr>
                <a:t>BĘDZIEMY TESTOWAĆ?</a:t>
              </a:r>
            </a:p>
          </p:txBody>
        </p:sp>
      </p:grpSp>
      <p:grpSp>
        <p:nvGrpSpPr>
          <p:cNvPr id="218" name="Shape 218"/>
          <p:cNvGrpSpPr/>
          <p:nvPr/>
        </p:nvGrpSpPr>
        <p:grpSpPr>
          <a:xfrm>
            <a:off x="3665937" y="1962112"/>
            <a:ext cx="1828800" cy="1219278"/>
            <a:chOff x="914400" y="1885950"/>
            <a:chExt cx="1828800" cy="1219278"/>
          </a:xfrm>
        </p:grpSpPr>
        <p:sp>
          <p:nvSpPr>
            <p:cNvPr id="219" name="Shape 219"/>
            <p:cNvSpPr/>
            <p:nvPr/>
          </p:nvSpPr>
          <p:spPr>
            <a:xfrm>
              <a:off x="1524000" y="1885950"/>
              <a:ext cx="609599" cy="609599"/>
            </a:xfrm>
            <a:prstGeom prst="ellipse">
              <a:avLst/>
            </a:prstGeom>
            <a:solidFill>
              <a:srgbClr val="0070C0"/>
            </a:solidFill>
            <a:ln>
              <a:noFill/>
            </a:ln>
          </p:spPr>
          <p:txBody>
            <a:bodyPr anchorCtr="0" anchor="ctr" bIns="45700" lIns="91425" rIns="91425" tIns="45700">
              <a:noAutofit/>
            </a:bodyPr>
            <a:lstStyle/>
            <a:p>
              <a:pPr indent="0" lvl="0" marL="0" marR="0" rtl="0" algn="ctr">
                <a:spcBef>
                  <a:spcPts val="0"/>
                </a:spcBef>
                <a:buSzPct val="25000"/>
                <a:buNone/>
              </a:pPr>
              <a:r>
                <a:rPr lang="pl" sz="2000">
                  <a:solidFill>
                    <a:schemeClr val="lt1"/>
                  </a:solidFill>
                </a:rPr>
                <a:t>1</a:t>
              </a:r>
            </a:p>
          </p:txBody>
        </p:sp>
        <p:sp>
          <p:nvSpPr>
            <p:cNvPr id="220" name="Shape 220"/>
            <p:cNvSpPr txBox="1"/>
            <p:nvPr/>
          </p:nvSpPr>
          <p:spPr>
            <a:xfrm>
              <a:off x="914400" y="2571750"/>
              <a:ext cx="1828800" cy="369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1800">
                  <a:solidFill>
                    <a:schemeClr val="dk1"/>
                  </a:solidFill>
                </a:rPr>
                <a:t>JAK</a:t>
              </a:r>
            </a:p>
          </p:txBody>
        </p:sp>
        <p:sp>
          <p:nvSpPr>
            <p:cNvPr id="221" name="Shape 221"/>
            <p:cNvSpPr txBox="1"/>
            <p:nvPr/>
          </p:nvSpPr>
          <p:spPr>
            <a:xfrm>
              <a:off x="914400" y="2858928"/>
              <a:ext cx="1828800" cy="246299"/>
            </a:xfrm>
            <a:prstGeom prst="rect">
              <a:avLst/>
            </a:prstGeom>
            <a:noFill/>
            <a:ln>
              <a:noFill/>
            </a:ln>
          </p:spPr>
          <p:txBody>
            <a:bodyPr anchorCtr="0" anchor="t" bIns="45700" lIns="91425" rIns="91425" tIns="45700">
              <a:noAutofit/>
            </a:bodyPr>
            <a:lstStyle/>
            <a:p>
              <a:pPr lvl="0" rtl="0" algn="ctr">
                <a:spcBef>
                  <a:spcPts val="0"/>
                </a:spcBef>
                <a:buClr>
                  <a:schemeClr val="dk1"/>
                </a:buClr>
                <a:buSzPct val="25000"/>
                <a:buFont typeface="Arial"/>
                <a:buNone/>
              </a:pPr>
              <a:r>
                <a:rPr lang="pl" sz="1000">
                  <a:solidFill>
                    <a:schemeClr val="dk1"/>
                  </a:solidFill>
                </a:rPr>
                <a:t>BĘDZIEMY TESTOWAĆ?</a:t>
              </a:r>
            </a:p>
            <a:p>
              <a:pPr indent="0" lvl="0" marL="0" marR="0" rtl="0" algn="ctr">
                <a:spcBef>
                  <a:spcPts val="0"/>
                </a:spcBef>
                <a:buNone/>
              </a:pPr>
              <a:r>
                <a:t/>
              </a:r>
              <a:endParaRPr sz="1000">
                <a:solidFill>
                  <a:schemeClr val="dk1"/>
                </a:solidFill>
              </a:endParaRPr>
            </a:p>
          </p:txBody>
        </p:sp>
      </p:grpSp>
      <p:grpSp>
        <p:nvGrpSpPr>
          <p:cNvPr id="222" name="Shape 222"/>
          <p:cNvGrpSpPr/>
          <p:nvPr/>
        </p:nvGrpSpPr>
        <p:grpSpPr>
          <a:xfrm>
            <a:off x="5478071" y="1962112"/>
            <a:ext cx="1828800" cy="1219278"/>
            <a:chOff x="914400" y="1885950"/>
            <a:chExt cx="1828800" cy="1219278"/>
          </a:xfrm>
        </p:grpSpPr>
        <p:sp>
          <p:nvSpPr>
            <p:cNvPr id="223" name="Shape 223"/>
            <p:cNvSpPr/>
            <p:nvPr/>
          </p:nvSpPr>
          <p:spPr>
            <a:xfrm>
              <a:off x="1524000" y="1885950"/>
              <a:ext cx="609599" cy="609599"/>
            </a:xfrm>
            <a:prstGeom prst="ellipse">
              <a:avLst/>
            </a:prstGeom>
            <a:solidFill>
              <a:srgbClr val="0070C0"/>
            </a:solidFill>
            <a:ln>
              <a:noFill/>
            </a:ln>
          </p:spPr>
          <p:txBody>
            <a:bodyPr anchorCtr="0" anchor="ctr" bIns="45700" lIns="91425" rIns="91425" tIns="45700">
              <a:noAutofit/>
            </a:bodyPr>
            <a:lstStyle/>
            <a:p>
              <a:pPr indent="0" lvl="0" marL="0" marR="0" rtl="0" algn="ctr">
                <a:spcBef>
                  <a:spcPts val="0"/>
                </a:spcBef>
                <a:buSzPct val="25000"/>
                <a:buNone/>
              </a:pPr>
              <a:r>
                <a:rPr lang="pl" sz="2000">
                  <a:solidFill>
                    <a:schemeClr val="lt1"/>
                  </a:solidFill>
                </a:rPr>
                <a:t>2</a:t>
              </a:r>
            </a:p>
          </p:txBody>
        </p:sp>
        <p:sp>
          <p:nvSpPr>
            <p:cNvPr id="224" name="Shape 224"/>
            <p:cNvSpPr txBox="1"/>
            <p:nvPr/>
          </p:nvSpPr>
          <p:spPr>
            <a:xfrm>
              <a:off x="914400" y="2571750"/>
              <a:ext cx="1828800" cy="369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1800">
                  <a:solidFill>
                    <a:schemeClr val="dk1"/>
                  </a:solidFill>
                </a:rPr>
                <a:t>CZYM</a:t>
              </a:r>
            </a:p>
          </p:txBody>
        </p:sp>
        <p:sp>
          <p:nvSpPr>
            <p:cNvPr id="225" name="Shape 225"/>
            <p:cNvSpPr txBox="1"/>
            <p:nvPr/>
          </p:nvSpPr>
          <p:spPr>
            <a:xfrm>
              <a:off x="914400" y="2858928"/>
              <a:ext cx="1828800" cy="246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1000">
                  <a:solidFill>
                    <a:schemeClr val="dk1"/>
                  </a:solidFill>
                </a:rPr>
                <a:t>BĘDZIEMY TESTOWAĆ?</a:t>
              </a:r>
            </a:p>
          </p:txBody>
        </p:sp>
      </p:gr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pl" sz="3000"/>
              <a:t>Projekt Django</a:t>
            </a:r>
          </a:p>
          <a:p>
            <a:pPr indent="-419100" lvl="0" marL="457200" rtl="0">
              <a:spcBef>
                <a:spcPts val="0"/>
              </a:spcBef>
              <a:buClr>
                <a:schemeClr val="dk1"/>
              </a:buClr>
              <a:buSzPct val="100000"/>
              <a:buFont typeface="Arial"/>
              <a:buChar char="•"/>
            </a:pPr>
            <a:r>
              <a:rPr lang="pl" sz="3000"/>
              <a:t>A konkretnie serwis se.pl</a:t>
            </a:r>
          </a:p>
          <a:p>
            <a:pPr indent="-419100" lvl="0" marL="457200" rtl="0">
              <a:spcBef>
                <a:spcPts val="0"/>
              </a:spcBef>
              <a:buClr>
                <a:schemeClr val="dk1"/>
              </a:buClr>
              <a:buSzPct val="100000"/>
              <a:buFont typeface="Arial"/>
              <a:buChar char="•"/>
            </a:pPr>
            <a:r>
              <a:rPr lang="pl" sz="3000"/>
              <a:t>A jeszcze konkretniej jedna funkcjonalność tego serwisu.</a:t>
            </a:r>
          </a:p>
        </p:txBody>
      </p:sp>
      <p:grpSp>
        <p:nvGrpSpPr>
          <p:cNvPr id="231" name="Shape 231"/>
          <p:cNvGrpSpPr/>
          <p:nvPr/>
        </p:nvGrpSpPr>
        <p:grpSpPr>
          <a:xfrm>
            <a:off x="457187" y="358262"/>
            <a:ext cx="4673462" cy="609599"/>
            <a:chOff x="1524000" y="1885950"/>
            <a:chExt cx="4673462" cy="609599"/>
          </a:xfrm>
        </p:grpSpPr>
        <p:sp>
          <p:nvSpPr>
            <p:cNvPr id="232" name="Shape 232"/>
            <p:cNvSpPr/>
            <p:nvPr/>
          </p:nvSpPr>
          <p:spPr>
            <a:xfrm>
              <a:off x="1524000" y="1885950"/>
              <a:ext cx="609599" cy="609599"/>
            </a:xfrm>
            <a:prstGeom prst="ellipse">
              <a:avLst/>
            </a:prstGeom>
            <a:solidFill>
              <a:srgbClr val="0070C0"/>
            </a:solidFill>
            <a:ln>
              <a:noFill/>
            </a:ln>
          </p:spPr>
          <p:txBody>
            <a:bodyPr anchorCtr="0" anchor="ctr" bIns="45700" lIns="91425" rIns="91425" tIns="45700">
              <a:noAutofit/>
            </a:bodyPr>
            <a:lstStyle/>
            <a:p>
              <a:pPr indent="0" lvl="0" marL="0" marR="0" rtl="0" algn="ctr">
                <a:spcBef>
                  <a:spcPts val="0"/>
                </a:spcBef>
                <a:buSzPct val="25000"/>
                <a:buNone/>
              </a:pPr>
              <a:r>
                <a:rPr lang="pl" sz="2000">
                  <a:solidFill>
                    <a:schemeClr val="lt1"/>
                  </a:solidFill>
                </a:rPr>
                <a:t>0</a:t>
              </a:r>
            </a:p>
          </p:txBody>
        </p:sp>
        <p:sp>
          <p:nvSpPr>
            <p:cNvPr id="233" name="Shape 233"/>
            <p:cNvSpPr txBox="1"/>
            <p:nvPr/>
          </p:nvSpPr>
          <p:spPr>
            <a:xfrm>
              <a:off x="2192762" y="2006112"/>
              <a:ext cx="4004700" cy="369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pl" sz="1800">
                  <a:solidFill>
                    <a:schemeClr val="dk1"/>
                  </a:solidFill>
                </a:rPr>
                <a:t>CO</a:t>
              </a:r>
              <a:r>
                <a:rPr lang="pl" sz="1800">
                  <a:solidFill>
                    <a:schemeClr val="dk1"/>
                  </a:solidFill>
                </a:rPr>
                <a:t> BĘDZIEMY TESTOWAĆ?</a:t>
              </a:r>
            </a:p>
          </p:txBody>
        </p:sp>
      </p:gr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pl" sz="3000"/>
              <a:t>scenariusz testowy napisany w </a:t>
            </a:r>
            <a:r>
              <a:rPr b="1" lang="pl" sz="3000"/>
              <a:t>Gherkinie</a:t>
            </a:r>
          </a:p>
          <a:p>
            <a:pPr indent="-419100" lvl="0" marL="457200" rtl="0">
              <a:spcBef>
                <a:spcPts val="0"/>
              </a:spcBef>
              <a:buClr>
                <a:schemeClr val="dk1"/>
              </a:buClr>
              <a:buSzPct val="100000"/>
              <a:buFont typeface="Arial"/>
              <a:buChar char="•"/>
            </a:pPr>
            <a:r>
              <a:rPr lang="pl" sz="3000"/>
              <a:t>kod testów napisany w </a:t>
            </a:r>
            <a:r>
              <a:rPr b="1" lang="pl" sz="3000"/>
              <a:t>Pythonie</a:t>
            </a:r>
          </a:p>
          <a:p>
            <a:pPr indent="0" lvl="0" marL="0">
              <a:spcBef>
                <a:spcPts val="0"/>
              </a:spcBef>
              <a:buNone/>
            </a:pPr>
            <a:r>
              <a:t/>
            </a:r>
            <a:endParaRPr sz="3000"/>
          </a:p>
        </p:txBody>
      </p:sp>
      <p:grpSp>
        <p:nvGrpSpPr>
          <p:cNvPr id="239" name="Shape 239"/>
          <p:cNvGrpSpPr/>
          <p:nvPr/>
        </p:nvGrpSpPr>
        <p:grpSpPr>
          <a:xfrm>
            <a:off x="457187" y="358262"/>
            <a:ext cx="4673462" cy="609599"/>
            <a:chOff x="1524000" y="1885950"/>
            <a:chExt cx="4673462" cy="609599"/>
          </a:xfrm>
        </p:grpSpPr>
        <p:sp>
          <p:nvSpPr>
            <p:cNvPr id="240" name="Shape 240"/>
            <p:cNvSpPr/>
            <p:nvPr/>
          </p:nvSpPr>
          <p:spPr>
            <a:xfrm>
              <a:off x="1524000" y="1885950"/>
              <a:ext cx="609599" cy="609599"/>
            </a:xfrm>
            <a:prstGeom prst="ellipse">
              <a:avLst/>
            </a:prstGeom>
            <a:solidFill>
              <a:srgbClr val="0070C0"/>
            </a:solidFill>
            <a:ln>
              <a:noFill/>
            </a:ln>
          </p:spPr>
          <p:txBody>
            <a:bodyPr anchorCtr="0" anchor="ctr" bIns="45700" lIns="91425" rIns="91425" tIns="45700">
              <a:noAutofit/>
            </a:bodyPr>
            <a:lstStyle/>
            <a:p>
              <a:pPr indent="0" lvl="0" marL="0" marR="0" rtl="0" algn="ctr">
                <a:spcBef>
                  <a:spcPts val="0"/>
                </a:spcBef>
                <a:buSzPct val="25000"/>
                <a:buNone/>
              </a:pPr>
              <a:r>
                <a:rPr lang="pl" sz="2000">
                  <a:solidFill>
                    <a:schemeClr val="lt1"/>
                  </a:solidFill>
                </a:rPr>
                <a:t>1</a:t>
              </a:r>
            </a:p>
          </p:txBody>
        </p:sp>
        <p:sp>
          <p:nvSpPr>
            <p:cNvPr id="241" name="Shape 241"/>
            <p:cNvSpPr txBox="1"/>
            <p:nvPr/>
          </p:nvSpPr>
          <p:spPr>
            <a:xfrm>
              <a:off x="2192762" y="2006112"/>
              <a:ext cx="4004700" cy="369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pl" sz="1800">
                  <a:solidFill>
                    <a:schemeClr val="dk1"/>
                  </a:solidFill>
                </a:rPr>
                <a:t>JAK</a:t>
              </a:r>
              <a:r>
                <a:rPr lang="pl" sz="1800">
                  <a:solidFill>
                    <a:schemeClr val="dk1"/>
                  </a:solidFill>
                </a:rPr>
                <a:t> BĘDZIEMY TESTOWAĆ?</a:t>
              </a:r>
            </a:p>
          </p:txBody>
        </p:sp>
      </p:gr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b="1" lang="pl" sz="3000"/>
              <a:t>behave</a:t>
            </a:r>
            <a:r>
              <a:rPr lang="pl" sz="3000"/>
              <a:t> / </a:t>
            </a:r>
            <a:r>
              <a:rPr b="1" lang="pl" sz="3000"/>
              <a:t>lettuce</a:t>
            </a:r>
            <a:r>
              <a:rPr lang="pl" sz="3000"/>
              <a:t> / </a:t>
            </a:r>
            <a:r>
              <a:rPr b="1" lang="pl" sz="3000"/>
              <a:t>morelia</a:t>
            </a:r>
            <a:r>
              <a:rPr lang="pl" sz="3000"/>
              <a:t> - do wyboru framework testujący</a:t>
            </a:r>
          </a:p>
          <a:p>
            <a:pPr indent="-419100" lvl="0" marL="457200" rtl="0">
              <a:spcBef>
                <a:spcPts val="0"/>
              </a:spcBef>
              <a:buClr>
                <a:schemeClr val="dk1"/>
              </a:buClr>
              <a:buSzPct val="100000"/>
              <a:buFont typeface="Arial"/>
              <a:buChar char="•"/>
            </a:pPr>
            <a:r>
              <a:rPr b="1" lang="pl" sz="3000"/>
              <a:t>mechanize</a:t>
            </a:r>
            <a:r>
              <a:rPr lang="pl" sz="3000"/>
              <a:t> / </a:t>
            </a:r>
            <a:r>
              <a:rPr b="1" lang="pl" sz="3000"/>
              <a:t>splinter</a:t>
            </a:r>
            <a:r>
              <a:rPr lang="pl" sz="3000"/>
              <a:t> - do wyboru narzędzia automatyzacji przeglądarek</a:t>
            </a:r>
          </a:p>
          <a:p>
            <a:pPr indent="-419100" lvl="0" marL="457200">
              <a:spcBef>
                <a:spcPts val="0"/>
              </a:spcBef>
              <a:buClr>
                <a:schemeClr val="dk1"/>
              </a:buClr>
              <a:buSzPct val="100000"/>
              <a:buFont typeface="Arial"/>
              <a:buChar char="•"/>
            </a:pPr>
            <a:r>
              <a:rPr b="1" lang="pl" sz="3000"/>
              <a:t>beautifulsoup </a:t>
            </a:r>
            <a:r>
              <a:rPr lang="pl" sz="3000"/>
              <a:t>- parser html</a:t>
            </a:r>
          </a:p>
        </p:txBody>
      </p:sp>
      <p:grpSp>
        <p:nvGrpSpPr>
          <p:cNvPr id="247" name="Shape 247"/>
          <p:cNvGrpSpPr/>
          <p:nvPr/>
        </p:nvGrpSpPr>
        <p:grpSpPr>
          <a:xfrm>
            <a:off x="457187" y="358262"/>
            <a:ext cx="4673462" cy="609599"/>
            <a:chOff x="1524000" y="1885950"/>
            <a:chExt cx="4673462" cy="609599"/>
          </a:xfrm>
        </p:grpSpPr>
        <p:sp>
          <p:nvSpPr>
            <p:cNvPr id="248" name="Shape 248"/>
            <p:cNvSpPr/>
            <p:nvPr/>
          </p:nvSpPr>
          <p:spPr>
            <a:xfrm>
              <a:off x="1524000" y="1885950"/>
              <a:ext cx="609599" cy="609599"/>
            </a:xfrm>
            <a:prstGeom prst="ellipse">
              <a:avLst/>
            </a:prstGeom>
            <a:solidFill>
              <a:srgbClr val="0070C0"/>
            </a:solidFill>
            <a:ln>
              <a:noFill/>
            </a:ln>
          </p:spPr>
          <p:txBody>
            <a:bodyPr anchorCtr="0" anchor="ctr" bIns="45700" lIns="91425" rIns="91425" tIns="45700">
              <a:noAutofit/>
            </a:bodyPr>
            <a:lstStyle/>
            <a:p>
              <a:pPr indent="0" lvl="0" marL="0" marR="0" rtl="0" algn="ctr">
                <a:spcBef>
                  <a:spcPts val="0"/>
                </a:spcBef>
                <a:buSzPct val="25000"/>
                <a:buNone/>
              </a:pPr>
              <a:r>
                <a:rPr lang="pl" sz="2000">
                  <a:solidFill>
                    <a:schemeClr val="lt1"/>
                  </a:solidFill>
                </a:rPr>
                <a:t>2</a:t>
              </a:r>
            </a:p>
          </p:txBody>
        </p:sp>
        <p:sp>
          <p:nvSpPr>
            <p:cNvPr id="249" name="Shape 249"/>
            <p:cNvSpPr txBox="1"/>
            <p:nvPr/>
          </p:nvSpPr>
          <p:spPr>
            <a:xfrm>
              <a:off x="2192762" y="2006112"/>
              <a:ext cx="4004700" cy="369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pl" sz="1800">
                  <a:solidFill>
                    <a:schemeClr val="dk1"/>
                  </a:solidFill>
                </a:rPr>
                <a:t>CZYM</a:t>
              </a:r>
              <a:r>
                <a:rPr lang="pl" sz="1800">
                  <a:solidFill>
                    <a:schemeClr val="dk1"/>
                  </a:solidFill>
                </a:rPr>
                <a:t> BĘDZIEMY TESTOWAĆ?</a:t>
              </a:r>
            </a:p>
          </p:txBody>
        </p:sp>
      </p:gr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idx="1" type="body"/>
          </p:nvPr>
        </p:nvSpPr>
        <p:spPr>
          <a:xfrm>
            <a:off x="457200" y="1200150"/>
            <a:ext cx="8229600" cy="3394500"/>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pl" sz="3000"/>
              <a:t>czytanie features</a:t>
            </a:r>
          </a:p>
          <a:p>
            <a:pPr indent="-419100" lvl="0" marL="457200" rtl="0">
              <a:spcBef>
                <a:spcPts val="0"/>
              </a:spcBef>
              <a:buClr>
                <a:schemeClr val="dk1"/>
              </a:buClr>
              <a:buSzPct val="100000"/>
              <a:buFont typeface="Arial"/>
              <a:buChar char="•"/>
            </a:pPr>
            <a:r>
              <a:rPr lang="pl" sz="3000"/>
              <a:t>przepisanie features na kod pythonowy</a:t>
            </a:r>
          </a:p>
          <a:p>
            <a:pPr indent="-419100" lvl="0" marL="457200" rtl="0">
              <a:spcBef>
                <a:spcPts val="0"/>
              </a:spcBef>
              <a:buClr>
                <a:schemeClr val="dk1"/>
              </a:buClr>
              <a:buSzPct val="100000"/>
              <a:buFont typeface="Arial"/>
              <a:buChar char="•"/>
            </a:pPr>
            <a:r>
              <a:rPr lang="pl" sz="3000"/>
              <a:t>stworzenie środowiska</a:t>
            </a:r>
          </a:p>
          <a:p>
            <a:pPr indent="-419100" lvl="0" marL="457200">
              <a:spcBef>
                <a:spcPts val="0"/>
              </a:spcBef>
              <a:buClr>
                <a:schemeClr val="dk1"/>
              </a:buClr>
              <a:buSzPct val="100000"/>
              <a:buFont typeface="Arial"/>
              <a:buChar char="•"/>
            </a:pPr>
            <a:r>
              <a:rPr lang="pl" sz="3000"/>
              <a:t>uruchomienie testów</a:t>
            </a:r>
          </a:p>
        </p:txBody>
      </p:sp>
      <p:grpSp>
        <p:nvGrpSpPr>
          <p:cNvPr id="255" name="Shape 255"/>
          <p:cNvGrpSpPr/>
          <p:nvPr/>
        </p:nvGrpSpPr>
        <p:grpSpPr>
          <a:xfrm>
            <a:off x="457187" y="358262"/>
            <a:ext cx="4673462" cy="609599"/>
            <a:chOff x="1524000" y="1885950"/>
            <a:chExt cx="4673462" cy="609599"/>
          </a:xfrm>
        </p:grpSpPr>
        <p:sp>
          <p:nvSpPr>
            <p:cNvPr id="256" name="Shape 256"/>
            <p:cNvSpPr/>
            <p:nvPr/>
          </p:nvSpPr>
          <p:spPr>
            <a:xfrm>
              <a:off x="1524000" y="1885950"/>
              <a:ext cx="609599" cy="609599"/>
            </a:xfrm>
            <a:prstGeom prst="ellipse">
              <a:avLst/>
            </a:prstGeom>
            <a:solidFill>
              <a:srgbClr val="0070C0"/>
            </a:solidFill>
            <a:ln>
              <a:noFill/>
            </a:ln>
          </p:spPr>
          <p:txBody>
            <a:bodyPr anchorCtr="0" anchor="ctr" bIns="45700" lIns="91425" rIns="91425" tIns="45700">
              <a:noAutofit/>
            </a:bodyPr>
            <a:lstStyle/>
            <a:p>
              <a:pPr indent="0" lvl="0" marL="0" marR="0" rtl="0" algn="ctr">
                <a:spcBef>
                  <a:spcPts val="0"/>
                </a:spcBef>
                <a:buSzPct val="25000"/>
                <a:buNone/>
              </a:pPr>
              <a:r>
                <a:rPr lang="pl" sz="2000">
                  <a:solidFill>
                    <a:schemeClr val="lt1"/>
                  </a:solidFill>
                </a:rPr>
                <a:t>#</a:t>
              </a:r>
            </a:p>
          </p:txBody>
        </p:sp>
        <p:sp>
          <p:nvSpPr>
            <p:cNvPr id="257" name="Shape 257"/>
            <p:cNvSpPr txBox="1"/>
            <p:nvPr/>
          </p:nvSpPr>
          <p:spPr>
            <a:xfrm>
              <a:off x="2192762" y="2006112"/>
              <a:ext cx="4004700" cy="369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1800">
                  <a:solidFill>
                    <a:schemeClr val="dk1"/>
                  </a:solidFill>
                </a:rPr>
                <a:t>OD FEATURES DO TESTÓW</a:t>
              </a:r>
            </a:p>
          </p:txBody>
        </p:sp>
      </p:gr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grpSp>
        <p:nvGrpSpPr>
          <p:cNvPr id="262" name="Shape 262"/>
          <p:cNvGrpSpPr/>
          <p:nvPr/>
        </p:nvGrpSpPr>
        <p:grpSpPr>
          <a:xfrm>
            <a:off x="457187" y="358262"/>
            <a:ext cx="4673462" cy="609599"/>
            <a:chOff x="1524000" y="1885950"/>
            <a:chExt cx="4673462" cy="609599"/>
          </a:xfrm>
        </p:grpSpPr>
        <p:sp>
          <p:nvSpPr>
            <p:cNvPr id="263" name="Shape 263"/>
            <p:cNvSpPr/>
            <p:nvPr/>
          </p:nvSpPr>
          <p:spPr>
            <a:xfrm>
              <a:off x="1524000" y="1885950"/>
              <a:ext cx="609599" cy="609599"/>
            </a:xfrm>
            <a:prstGeom prst="ellipse">
              <a:avLst/>
            </a:prstGeom>
            <a:solidFill>
              <a:srgbClr val="0070C0"/>
            </a:solidFill>
            <a:ln>
              <a:noFill/>
            </a:ln>
          </p:spPr>
          <p:txBody>
            <a:bodyPr anchorCtr="0" anchor="ctr" bIns="45700" lIns="91425" rIns="91425" tIns="45700">
              <a:noAutofit/>
            </a:bodyPr>
            <a:lstStyle/>
            <a:p>
              <a:pPr indent="0" lvl="0" marL="0" marR="0" rtl="0" algn="ctr">
                <a:spcBef>
                  <a:spcPts val="0"/>
                </a:spcBef>
                <a:buSzPct val="25000"/>
                <a:buNone/>
              </a:pPr>
              <a:r>
                <a:rPr lang="pl" sz="2000">
                  <a:solidFill>
                    <a:schemeClr val="lt1"/>
                  </a:solidFill>
                </a:rPr>
                <a:t>$</a:t>
              </a:r>
            </a:p>
          </p:txBody>
        </p:sp>
        <p:sp>
          <p:nvSpPr>
            <p:cNvPr id="264" name="Shape 264"/>
            <p:cNvSpPr txBox="1"/>
            <p:nvPr/>
          </p:nvSpPr>
          <p:spPr>
            <a:xfrm>
              <a:off x="2192762" y="2006112"/>
              <a:ext cx="4004700" cy="369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1800">
                  <a:solidFill>
                    <a:schemeClr val="dk1"/>
                  </a:solidFill>
                </a:rPr>
                <a:t>WEB TESTS IN PROGRESS...</a:t>
              </a:r>
            </a:p>
          </p:txBody>
        </p:sp>
      </p:grpSp>
      <p:pic>
        <p:nvPicPr>
          <p:cNvPr id="265" name="Shape 265"/>
          <p:cNvPicPr preferRelativeResize="0"/>
          <p:nvPr/>
        </p:nvPicPr>
        <p:blipFill>
          <a:blip r:embed="rId3">
            <a:alphaModFix/>
          </a:blip>
          <a:stretch>
            <a:fillRect/>
          </a:stretch>
        </p:blipFill>
        <p:spPr>
          <a:xfrm>
            <a:off x="675675" y="1306087"/>
            <a:ext cx="1524000" cy="1457325"/>
          </a:xfrm>
          <a:prstGeom prst="rect">
            <a:avLst/>
          </a:prstGeom>
          <a:noFill/>
          <a:ln>
            <a:noFill/>
          </a:ln>
        </p:spPr>
      </p:pic>
      <p:pic>
        <p:nvPicPr>
          <p:cNvPr id="266" name="Shape 266"/>
          <p:cNvPicPr preferRelativeResize="0"/>
          <p:nvPr/>
        </p:nvPicPr>
        <p:blipFill>
          <a:blip r:embed="rId4">
            <a:alphaModFix/>
          </a:blip>
          <a:stretch>
            <a:fillRect/>
          </a:stretch>
        </p:blipFill>
        <p:spPr>
          <a:xfrm>
            <a:off x="5511200" y="1376110"/>
            <a:ext cx="2895200" cy="1317300"/>
          </a:xfrm>
          <a:prstGeom prst="rect">
            <a:avLst/>
          </a:prstGeom>
          <a:noFill/>
          <a:ln>
            <a:noFill/>
          </a:ln>
        </p:spPr>
      </p:pic>
      <p:pic>
        <p:nvPicPr>
          <p:cNvPr id="267" name="Shape 267"/>
          <p:cNvPicPr preferRelativeResize="0"/>
          <p:nvPr/>
        </p:nvPicPr>
        <p:blipFill>
          <a:blip r:embed="rId5">
            <a:alphaModFix/>
          </a:blip>
          <a:stretch>
            <a:fillRect/>
          </a:stretch>
        </p:blipFill>
        <p:spPr>
          <a:xfrm>
            <a:off x="3452800" y="2377650"/>
            <a:ext cx="1466850" cy="1219200"/>
          </a:xfrm>
          <a:prstGeom prst="rect">
            <a:avLst/>
          </a:prstGeom>
          <a:noFill/>
          <a:ln>
            <a:noFill/>
          </a:ln>
        </p:spPr>
      </p:pic>
      <p:pic>
        <p:nvPicPr>
          <p:cNvPr id="268" name="Shape 268"/>
          <p:cNvPicPr preferRelativeResize="0"/>
          <p:nvPr/>
        </p:nvPicPr>
        <p:blipFill>
          <a:blip r:embed="rId6">
            <a:alphaModFix/>
          </a:blip>
          <a:stretch>
            <a:fillRect/>
          </a:stretch>
        </p:blipFill>
        <p:spPr>
          <a:xfrm>
            <a:off x="704250" y="3101675"/>
            <a:ext cx="1466850" cy="1524153"/>
          </a:xfrm>
          <a:prstGeom prst="rect">
            <a:avLst/>
          </a:prstGeom>
          <a:noFill/>
          <a:ln>
            <a:noFill/>
          </a:ln>
        </p:spPr>
      </p:pic>
      <p:pic>
        <p:nvPicPr>
          <p:cNvPr id="269" name="Shape 269"/>
          <p:cNvPicPr preferRelativeResize="0"/>
          <p:nvPr/>
        </p:nvPicPr>
        <p:blipFill>
          <a:blip r:embed="rId7">
            <a:alphaModFix/>
          </a:blip>
          <a:stretch>
            <a:fillRect/>
          </a:stretch>
        </p:blipFill>
        <p:spPr>
          <a:xfrm>
            <a:off x="6933043" y="3281348"/>
            <a:ext cx="1314655" cy="131729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pic>
        <p:nvPicPr>
          <p:cNvPr id="274" name="Shape 274"/>
          <p:cNvPicPr preferRelativeResize="0"/>
          <p:nvPr/>
        </p:nvPicPr>
        <p:blipFill>
          <a:blip r:embed="rId3">
            <a:alphaModFix/>
          </a:blip>
          <a:stretch>
            <a:fillRect/>
          </a:stretch>
        </p:blipFill>
        <p:spPr>
          <a:xfrm>
            <a:off x="2605075" y="1063375"/>
            <a:ext cx="3933825" cy="3429000"/>
          </a:xfrm>
          <a:prstGeom prst="rect">
            <a:avLst/>
          </a:prstGeom>
          <a:noFill/>
          <a:ln>
            <a:noFill/>
          </a:ln>
        </p:spPr>
      </p:pic>
      <p:grpSp>
        <p:nvGrpSpPr>
          <p:cNvPr id="275" name="Shape 275"/>
          <p:cNvGrpSpPr/>
          <p:nvPr/>
        </p:nvGrpSpPr>
        <p:grpSpPr>
          <a:xfrm>
            <a:off x="457187" y="358262"/>
            <a:ext cx="4004712" cy="609599"/>
            <a:chOff x="1524000" y="1885950"/>
            <a:chExt cx="4004712" cy="609599"/>
          </a:xfrm>
        </p:grpSpPr>
        <p:sp>
          <p:nvSpPr>
            <p:cNvPr id="276" name="Shape 276"/>
            <p:cNvSpPr/>
            <p:nvPr/>
          </p:nvSpPr>
          <p:spPr>
            <a:xfrm>
              <a:off x="1524000" y="1885950"/>
              <a:ext cx="609599" cy="609599"/>
            </a:xfrm>
            <a:prstGeom prst="ellipse">
              <a:avLst/>
            </a:prstGeom>
            <a:solidFill>
              <a:srgbClr val="0070C0"/>
            </a:solidFill>
            <a:ln>
              <a:noFill/>
            </a:ln>
          </p:spPr>
          <p:txBody>
            <a:bodyPr anchorCtr="0" anchor="ctr" bIns="45700" lIns="91425" rIns="91425" tIns="45700">
              <a:noAutofit/>
            </a:bodyPr>
            <a:lstStyle/>
            <a:p>
              <a:pPr indent="0" lvl="0" marL="0" marR="0" rtl="0" algn="ctr">
                <a:spcBef>
                  <a:spcPts val="0"/>
                </a:spcBef>
                <a:buNone/>
              </a:pPr>
              <a:r>
                <a:t/>
              </a:r>
              <a:endParaRPr b="0" baseline="0" i="0" sz="2000" u="none" cap="none" strike="noStrike">
                <a:solidFill>
                  <a:schemeClr val="lt1"/>
                </a:solidFill>
                <a:latin typeface="Arial"/>
                <a:ea typeface="Arial"/>
                <a:cs typeface="Arial"/>
                <a:sym typeface="Arial"/>
              </a:endParaRPr>
            </a:p>
          </p:txBody>
        </p:sp>
        <p:sp>
          <p:nvSpPr>
            <p:cNvPr id="277" name="Shape 277"/>
            <p:cNvSpPr txBox="1"/>
            <p:nvPr/>
          </p:nvSpPr>
          <p:spPr>
            <a:xfrm>
              <a:off x="1524012" y="2006112"/>
              <a:ext cx="4004700" cy="369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1800">
                  <a:solidFill>
                    <a:schemeClr val="dk1"/>
                  </a:solidFill>
                </a:rPr>
                <a:t>CZEMU TAK DŁUGO?</a:t>
              </a:r>
            </a:p>
          </p:txBody>
        </p:sp>
      </p:grpSp>
      <p:sp>
        <p:nvSpPr>
          <p:cNvPr id="278" name="Shape 278"/>
          <p:cNvSpPr/>
          <p:nvPr/>
        </p:nvSpPr>
        <p:spPr>
          <a:xfrm>
            <a:off x="457187" y="358262"/>
            <a:ext cx="609599" cy="609599"/>
          </a:xfrm>
          <a:prstGeom prst="ellipse">
            <a:avLst/>
          </a:prstGeom>
          <a:solidFill>
            <a:srgbClr val="0070C0"/>
          </a:solidFill>
          <a:ln>
            <a:noFill/>
          </a:ln>
        </p:spPr>
        <p:txBody>
          <a:bodyPr anchorCtr="0" anchor="ctr" bIns="45700" lIns="91425" rIns="91425" tIns="45700">
            <a:noAutofit/>
          </a:bodyPr>
          <a:lstStyle/>
          <a:p>
            <a:pPr indent="0" lvl="0" marL="0" marR="0" rtl="0" algn="ctr">
              <a:spcBef>
                <a:spcPts val="0"/>
              </a:spcBef>
              <a:buSzPct val="25000"/>
              <a:buNone/>
            </a:pPr>
            <a:r>
              <a:rPr lang="pl" sz="2000">
                <a:solidFill>
                  <a:schemeClr val="lt1"/>
                </a:solidFill>
              </a:rPr>
              <a: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pic>
        <p:nvPicPr>
          <p:cNvPr id="283" name="Shape 283"/>
          <p:cNvPicPr preferRelativeResize="0"/>
          <p:nvPr/>
        </p:nvPicPr>
        <p:blipFill>
          <a:blip r:embed="rId3">
            <a:alphaModFix/>
          </a:blip>
          <a:stretch>
            <a:fillRect/>
          </a:stretch>
        </p:blipFill>
        <p:spPr>
          <a:xfrm>
            <a:off x="2605075" y="1063375"/>
            <a:ext cx="3933825" cy="3429000"/>
          </a:xfrm>
          <a:prstGeom prst="rect">
            <a:avLst/>
          </a:prstGeom>
          <a:noFill/>
          <a:ln>
            <a:noFill/>
          </a:ln>
        </p:spPr>
      </p:pic>
      <p:grpSp>
        <p:nvGrpSpPr>
          <p:cNvPr id="284" name="Shape 284"/>
          <p:cNvGrpSpPr/>
          <p:nvPr/>
        </p:nvGrpSpPr>
        <p:grpSpPr>
          <a:xfrm>
            <a:off x="457187" y="358262"/>
            <a:ext cx="4004712" cy="609599"/>
            <a:chOff x="1524000" y="1885950"/>
            <a:chExt cx="4004712" cy="609599"/>
          </a:xfrm>
        </p:grpSpPr>
        <p:sp>
          <p:nvSpPr>
            <p:cNvPr id="285" name="Shape 285"/>
            <p:cNvSpPr/>
            <p:nvPr/>
          </p:nvSpPr>
          <p:spPr>
            <a:xfrm>
              <a:off x="1524000" y="1885950"/>
              <a:ext cx="609599" cy="609599"/>
            </a:xfrm>
            <a:prstGeom prst="ellipse">
              <a:avLst/>
            </a:prstGeom>
            <a:solidFill>
              <a:srgbClr val="0070C0"/>
            </a:solidFill>
            <a:ln>
              <a:noFill/>
            </a:ln>
          </p:spPr>
          <p:txBody>
            <a:bodyPr anchorCtr="0" anchor="ctr" bIns="45700" lIns="91425" rIns="91425" tIns="45700">
              <a:noAutofit/>
            </a:bodyPr>
            <a:lstStyle/>
            <a:p>
              <a:pPr indent="0" lvl="0" marL="0" marR="0" rtl="0" algn="ctr">
                <a:spcBef>
                  <a:spcPts val="0"/>
                </a:spcBef>
                <a:buNone/>
              </a:pPr>
              <a:r>
                <a:t/>
              </a:r>
              <a:endParaRPr b="0" baseline="0" i="0" sz="2000" u="none" cap="none" strike="noStrike">
                <a:solidFill>
                  <a:schemeClr val="lt1"/>
                </a:solidFill>
                <a:latin typeface="Arial"/>
                <a:ea typeface="Arial"/>
                <a:cs typeface="Arial"/>
                <a:sym typeface="Arial"/>
              </a:endParaRPr>
            </a:p>
          </p:txBody>
        </p:sp>
        <p:sp>
          <p:nvSpPr>
            <p:cNvPr id="286" name="Shape 286"/>
            <p:cNvSpPr txBox="1"/>
            <p:nvPr/>
          </p:nvSpPr>
          <p:spPr>
            <a:xfrm>
              <a:off x="1524012" y="2006112"/>
              <a:ext cx="4004700" cy="369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1800">
                  <a:solidFill>
                    <a:schemeClr val="dk1"/>
                  </a:solidFill>
                </a:rPr>
                <a:t>CZEMU TAK DŁUGO?</a:t>
              </a:r>
            </a:p>
          </p:txBody>
        </p:sp>
      </p:grpSp>
      <p:sp>
        <p:nvSpPr>
          <p:cNvPr id="287" name="Shape 287"/>
          <p:cNvSpPr/>
          <p:nvPr/>
        </p:nvSpPr>
        <p:spPr>
          <a:xfrm>
            <a:off x="457187" y="358262"/>
            <a:ext cx="609599" cy="609599"/>
          </a:xfrm>
          <a:prstGeom prst="ellipse">
            <a:avLst/>
          </a:prstGeom>
          <a:solidFill>
            <a:srgbClr val="0070C0"/>
          </a:solidFill>
          <a:ln>
            <a:noFill/>
          </a:ln>
        </p:spPr>
        <p:txBody>
          <a:bodyPr anchorCtr="0" anchor="ctr" bIns="45700" lIns="91425" rIns="91425" tIns="45700">
            <a:noAutofit/>
          </a:bodyPr>
          <a:lstStyle/>
          <a:p>
            <a:pPr indent="0" lvl="0" marL="0" marR="0" rtl="0" algn="ctr">
              <a:spcBef>
                <a:spcPts val="0"/>
              </a:spcBef>
              <a:buSzPct val="25000"/>
              <a:buNone/>
            </a:pPr>
            <a:r>
              <a:rPr lang="pl" sz="2000">
                <a:solidFill>
                  <a:schemeClr val="lt1"/>
                </a:solidFill>
              </a:rPr>
              <a: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nvSpPr>
        <p:spPr>
          <a:xfrm>
            <a:off x="914400" y="1657350"/>
            <a:ext cx="7315200" cy="762000"/>
          </a:xfrm>
          <a:prstGeom prst="rect">
            <a:avLst/>
          </a:prstGeom>
          <a:noFill/>
          <a:ln>
            <a:noFill/>
          </a:ln>
        </p:spPr>
        <p:txBody>
          <a:bodyPr anchorCtr="0" anchor="ctr" bIns="45700" lIns="91425" rIns="91425" tIns="45700">
            <a:noAutofit/>
          </a:bodyPr>
          <a:lstStyle/>
          <a:p>
            <a:pPr indent="0" lvl="0" marL="0" marR="0" rtl="0" algn="ctr">
              <a:spcBef>
                <a:spcPts val="0"/>
              </a:spcBef>
              <a:buClr>
                <a:srgbClr val="0070C0"/>
              </a:buClr>
              <a:buSzPct val="25000"/>
              <a:buFont typeface="Arial"/>
              <a:buNone/>
            </a:pPr>
            <a:r>
              <a:rPr lang="pl" sz="8050">
                <a:solidFill>
                  <a:srgbClr val="0070C0"/>
                </a:solidFill>
              </a:rPr>
              <a:t>DZIĘKUJEMY</a:t>
            </a:r>
          </a:p>
        </p:txBody>
      </p:sp>
      <p:sp>
        <p:nvSpPr>
          <p:cNvPr id="293" name="Shape 293"/>
          <p:cNvSpPr txBox="1"/>
          <p:nvPr/>
        </p:nvSpPr>
        <p:spPr>
          <a:xfrm>
            <a:off x="1828800" y="2876550"/>
            <a:ext cx="5486399" cy="990599"/>
          </a:xfrm>
          <a:prstGeom prst="rect">
            <a:avLst/>
          </a:prstGeom>
          <a:noFill/>
          <a:ln>
            <a:noFill/>
          </a:ln>
        </p:spPr>
        <p:txBody>
          <a:bodyPr anchorCtr="0" anchor="t" bIns="45700" lIns="91425" rIns="91425" tIns="45700">
            <a:noAutofit/>
          </a:bodyPr>
          <a:lstStyle/>
          <a:p>
            <a:pPr indent="0" lvl="0" marL="0" marR="0" rtl="0" algn="ctr">
              <a:spcBef>
                <a:spcPts val="0"/>
              </a:spcBef>
              <a:buClr>
                <a:schemeClr val="dk1"/>
              </a:buClr>
              <a:buSzPct val="25000"/>
              <a:buFont typeface="Arial"/>
              <a:buNone/>
            </a:pPr>
            <a:r>
              <a:rPr lang="pl" sz="2000">
                <a:solidFill>
                  <a:schemeClr val="dk1"/>
                </a:solidFill>
              </a:rPr>
              <a:t>ZA OGLĄDANIE ORAZ UWAGĘ</a:t>
            </a:r>
          </a:p>
        </p:txBody>
      </p:sp>
      <p:grpSp>
        <p:nvGrpSpPr>
          <p:cNvPr id="294" name="Shape 294"/>
          <p:cNvGrpSpPr/>
          <p:nvPr/>
        </p:nvGrpSpPr>
        <p:grpSpPr>
          <a:xfrm>
            <a:off x="2743200" y="2683668"/>
            <a:ext cx="3657600" cy="81000"/>
            <a:chOff x="2743200" y="2378868"/>
            <a:chExt cx="3657600" cy="81000"/>
          </a:xfrm>
        </p:grpSpPr>
        <p:cxnSp>
          <p:nvCxnSpPr>
            <p:cNvPr id="295" name="Shape 295"/>
            <p:cNvCxnSpPr/>
            <p:nvPr/>
          </p:nvCxnSpPr>
          <p:spPr>
            <a:xfrm>
              <a:off x="2743200" y="2419350"/>
              <a:ext cx="3657600" cy="0"/>
            </a:xfrm>
            <a:prstGeom prst="straightConnector1">
              <a:avLst/>
            </a:prstGeom>
            <a:noFill/>
            <a:ln cap="flat" w="9525">
              <a:solidFill>
                <a:srgbClr val="0070C0"/>
              </a:solidFill>
              <a:prstDash val="solid"/>
              <a:round/>
              <a:headEnd len="med" w="med" type="none"/>
              <a:tailEnd len="med" w="med" type="none"/>
            </a:ln>
          </p:spPr>
        </p:cxnSp>
        <p:sp>
          <p:nvSpPr>
            <p:cNvPr id="296" name="Shape 296"/>
            <p:cNvSpPr/>
            <p:nvPr/>
          </p:nvSpPr>
          <p:spPr>
            <a:xfrm>
              <a:off x="4529139" y="2378868"/>
              <a:ext cx="81000" cy="81000"/>
            </a:xfrm>
            <a:prstGeom prst="ellipse">
              <a:avLst/>
            </a:prstGeom>
            <a:solidFill>
              <a:srgbClr val="0070C0"/>
            </a:solidFill>
            <a:ln cap="flat" w="25400">
              <a:solidFill>
                <a:srgbClr val="0070C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latin typeface="Calibri"/>
                <a:ea typeface="Calibri"/>
                <a:cs typeface="Calibri"/>
                <a:sym typeface="Calibri"/>
              </a:endParaRPr>
            </a:p>
          </p:txBody>
        </p:sp>
      </p:grpSp>
      <p:sp>
        <p:nvSpPr>
          <p:cNvPr id="297" name="Shape 297"/>
          <p:cNvSpPr txBox="1"/>
          <p:nvPr/>
        </p:nvSpPr>
        <p:spPr>
          <a:xfrm>
            <a:off x="914400" y="4324350"/>
            <a:ext cx="7315200" cy="609599"/>
          </a:xfrm>
          <a:prstGeom prst="rect">
            <a:avLst/>
          </a:prstGeom>
          <a:noFill/>
          <a:ln>
            <a:noFill/>
          </a:ln>
        </p:spPr>
        <p:txBody>
          <a:bodyPr anchorCtr="0" anchor="b" bIns="45700" lIns="91425" rIns="91425" tIns="45700">
            <a:noAutofit/>
          </a:bodyPr>
          <a:lstStyle/>
          <a:p>
            <a:pPr indent="0" lvl="0" marL="0" marR="0" rtl="0" algn="ctr">
              <a:spcBef>
                <a:spcPts val="0"/>
              </a:spcBef>
              <a:buClr>
                <a:schemeClr val="dk1"/>
              </a:buClr>
              <a:buSzPct val="25000"/>
              <a:buFont typeface="Arial"/>
              <a:buNone/>
            </a:pPr>
            <a:r>
              <a:rPr b="1" lang="pl" sz="1050">
                <a:solidFill>
                  <a:schemeClr val="dk1"/>
                </a:solidFill>
              </a:rPr>
              <a:t>NETSTATION</a:t>
            </a:r>
          </a:p>
          <a:p>
            <a:pPr indent="0" lvl="0" marL="0" marR="0" rtl="0" algn="ctr">
              <a:spcBef>
                <a:spcPts val="0"/>
              </a:spcBef>
              <a:buClr>
                <a:srgbClr val="0070C0"/>
              </a:buClr>
              <a:buSzPct val="25000"/>
              <a:buFont typeface="Arial"/>
              <a:buNone/>
            </a:pPr>
            <a:r>
              <a:rPr b="0" baseline="0" i="0" lang="pl" sz="1050" u="none" cap="none" strike="noStrike">
                <a:solidFill>
                  <a:srgbClr val="0070C0"/>
                </a:solidFill>
                <a:latin typeface="Arial"/>
                <a:ea typeface="Arial"/>
                <a:cs typeface="Arial"/>
                <a:sym typeface="Arial"/>
              </a:rPr>
              <a:t>ADRES: </a:t>
            </a:r>
            <a:r>
              <a:rPr lang="pl" sz="1050">
                <a:solidFill>
                  <a:srgbClr val="0070C0"/>
                </a:solidFill>
              </a:rPr>
              <a:t>I ARMII WOJSKA POLSKIEGO 9/304</a:t>
            </a:r>
            <a:r>
              <a:rPr b="0" baseline="0" i="0" lang="pl" sz="1050" u="none" cap="none" strike="noStrike">
                <a:solidFill>
                  <a:srgbClr val="0070C0"/>
                </a:solidFill>
                <a:latin typeface="Arial"/>
                <a:ea typeface="Arial"/>
                <a:cs typeface="Arial"/>
                <a:sym typeface="Arial"/>
              </a:rPr>
              <a:t>,</a:t>
            </a:r>
            <a:r>
              <a:rPr lang="pl" sz="1050">
                <a:solidFill>
                  <a:srgbClr val="0070C0"/>
                </a:solidFill>
              </a:rPr>
              <a:t> BIAŁYSTOK</a:t>
            </a:r>
            <a:r>
              <a:rPr b="0" baseline="0" i="0" lang="pl" sz="1050" u="none" cap="none" strike="noStrike">
                <a:solidFill>
                  <a:srgbClr val="0070C0"/>
                </a:solidFill>
                <a:latin typeface="Arial"/>
                <a:ea typeface="Arial"/>
                <a:cs typeface="Arial"/>
                <a:sym typeface="Arial"/>
              </a:rPr>
              <a:t>, TEL: </a:t>
            </a:r>
            <a:r>
              <a:rPr lang="pl" sz="1050">
                <a:solidFill>
                  <a:srgbClr val="0070C0"/>
                </a:solidFill>
              </a:rPr>
              <a:t>691 840 323,</a:t>
            </a:r>
          </a:p>
          <a:p>
            <a:pPr indent="0" lvl="0" marL="0" marR="0" rtl="0" algn="ctr">
              <a:spcBef>
                <a:spcPts val="0"/>
              </a:spcBef>
              <a:buClr>
                <a:srgbClr val="0070C0"/>
              </a:buClr>
              <a:buSzPct val="25000"/>
              <a:buFont typeface="Arial"/>
              <a:buNone/>
            </a:pPr>
            <a:r>
              <a:rPr b="0" baseline="0" i="0" lang="pl" sz="1050" u="none" cap="none" strike="noStrike">
                <a:solidFill>
                  <a:srgbClr val="0070C0"/>
                </a:solidFill>
                <a:latin typeface="Arial"/>
                <a:ea typeface="Arial"/>
                <a:cs typeface="Arial"/>
                <a:sym typeface="Arial"/>
              </a:rPr>
              <a:t>EMAIL: </a:t>
            </a:r>
            <a:r>
              <a:rPr lang="pl" sz="1050">
                <a:solidFill>
                  <a:srgbClr val="0070C0"/>
                </a:solidFill>
              </a:rPr>
              <a:t>INFO@NETSTATION.PL</a:t>
            </a:r>
            <a:r>
              <a:rPr b="0" baseline="0" i="0" lang="pl" sz="1050" u="none" cap="none" strike="noStrike">
                <a:solidFill>
                  <a:srgbClr val="0070C0"/>
                </a:solidFill>
                <a:latin typeface="Arial"/>
                <a:ea typeface="Arial"/>
                <a:cs typeface="Arial"/>
                <a:sym typeface="Arial"/>
              </a:rPr>
              <a:t>, URL: </a:t>
            </a:r>
            <a:r>
              <a:rPr lang="pl" sz="1050">
                <a:solidFill>
                  <a:srgbClr val="0070C0"/>
                </a:solidFill>
              </a:rPr>
              <a:t>WWW.NETSTATION.PL</a:t>
            </a:r>
          </a:p>
        </p:txBody>
      </p:sp>
      <p:pic>
        <p:nvPicPr>
          <p:cNvPr id="298" name="Shape 298"/>
          <p:cNvPicPr preferRelativeResize="0"/>
          <p:nvPr/>
        </p:nvPicPr>
        <p:blipFill>
          <a:blip r:embed="rId3">
            <a:alphaModFix/>
          </a:blip>
          <a:stretch>
            <a:fillRect/>
          </a:stretch>
        </p:blipFill>
        <p:spPr>
          <a:xfrm>
            <a:off x="0" y="4324350"/>
            <a:ext cx="2158662" cy="819150"/>
          </a:xfrm>
          <a:prstGeom prst="rect">
            <a:avLst/>
          </a:prstGeom>
          <a:noFill/>
          <a:ln>
            <a:noFill/>
          </a:ln>
        </p:spPr>
      </p:pic>
      <p:pic>
        <p:nvPicPr>
          <p:cNvPr id="299" name="Shape 299"/>
          <p:cNvPicPr preferRelativeResize="0"/>
          <p:nvPr/>
        </p:nvPicPr>
        <p:blipFill>
          <a:blip r:embed="rId4">
            <a:alphaModFix/>
          </a:blip>
          <a:stretch>
            <a:fillRect/>
          </a:stretch>
        </p:blipFill>
        <p:spPr>
          <a:xfrm>
            <a:off x="7062753" y="4324350"/>
            <a:ext cx="2081247" cy="819149"/>
          </a:xfrm>
          <a:prstGeom prst="rect">
            <a:avLst/>
          </a:prstGeom>
          <a:noFill/>
          <a:ln>
            <a:noFill/>
          </a:ln>
        </p:spPr>
      </p:pic>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nvSpPr>
        <p:spPr>
          <a:xfrm>
            <a:off x="914400" y="438150"/>
            <a:ext cx="7315200" cy="6461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3600">
                <a:solidFill>
                  <a:schemeClr val="dk1"/>
                </a:solidFill>
              </a:rPr>
              <a:t>AGENDA CZĘŚCI PIERWSZEJ</a:t>
            </a:r>
          </a:p>
        </p:txBody>
      </p:sp>
      <p:grpSp>
        <p:nvGrpSpPr>
          <p:cNvPr id="118" name="Shape 118"/>
          <p:cNvGrpSpPr/>
          <p:nvPr/>
        </p:nvGrpSpPr>
        <p:grpSpPr>
          <a:xfrm>
            <a:off x="381000" y="1119187"/>
            <a:ext cx="8381999" cy="81000"/>
            <a:chOff x="383380" y="2378868"/>
            <a:chExt cx="8381999" cy="81000"/>
          </a:xfrm>
        </p:grpSpPr>
        <p:cxnSp>
          <p:nvCxnSpPr>
            <p:cNvPr id="119" name="Shape 119"/>
            <p:cNvCxnSpPr/>
            <p:nvPr/>
          </p:nvCxnSpPr>
          <p:spPr>
            <a:xfrm>
              <a:off x="383380" y="2419350"/>
              <a:ext cx="8381999" cy="0"/>
            </a:xfrm>
            <a:prstGeom prst="straightConnector1">
              <a:avLst/>
            </a:prstGeom>
            <a:noFill/>
            <a:ln cap="flat" w="9525">
              <a:solidFill>
                <a:srgbClr val="0070C0"/>
              </a:solidFill>
              <a:prstDash val="solid"/>
              <a:round/>
              <a:headEnd len="med" w="med" type="none"/>
              <a:tailEnd len="med" w="med" type="none"/>
            </a:ln>
          </p:spPr>
        </p:cxnSp>
        <p:sp>
          <p:nvSpPr>
            <p:cNvPr id="120" name="Shape 120"/>
            <p:cNvSpPr/>
            <p:nvPr/>
          </p:nvSpPr>
          <p:spPr>
            <a:xfrm>
              <a:off x="4529139" y="2378868"/>
              <a:ext cx="81000" cy="81000"/>
            </a:xfrm>
            <a:prstGeom prst="ellipse">
              <a:avLst/>
            </a:prstGeom>
            <a:solidFill>
              <a:srgbClr val="0070C0"/>
            </a:solidFill>
            <a:ln cap="flat" w="25400">
              <a:solidFill>
                <a:srgbClr val="0070C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grpSp>
        <p:nvGrpSpPr>
          <p:cNvPr id="121" name="Shape 121"/>
          <p:cNvGrpSpPr/>
          <p:nvPr/>
        </p:nvGrpSpPr>
        <p:grpSpPr>
          <a:xfrm>
            <a:off x="1845475" y="1725375"/>
            <a:ext cx="1828800" cy="1219278"/>
            <a:chOff x="914400" y="1885950"/>
            <a:chExt cx="1828800" cy="1219278"/>
          </a:xfrm>
        </p:grpSpPr>
        <p:sp>
          <p:nvSpPr>
            <p:cNvPr id="122" name="Shape 122"/>
            <p:cNvSpPr/>
            <p:nvPr/>
          </p:nvSpPr>
          <p:spPr>
            <a:xfrm>
              <a:off x="1524000" y="1885950"/>
              <a:ext cx="609599" cy="609599"/>
            </a:xfrm>
            <a:prstGeom prst="ellipse">
              <a:avLst/>
            </a:prstGeom>
            <a:solidFill>
              <a:srgbClr val="0070C0"/>
            </a:solidFill>
            <a:ln>
              <a:noFill/>
            </a:ln>
          </p:spPr>
          <p:txBody>
            <a:bodyPr anchorCtr="0" anchor="ctr" bIns="45700" lIns="91425" rIns="91425" tIns="45700">
              <a:noAutofit/>
            </a:bodyPr>
            <a:lstStyle/>
            <a:p>
              <a:pPr indent="0" lvl="0" marL="0" marR="0" rtl="0" algn="ctr">
                <a:spcBef>
                  <a:spcPts val="0"/>
                </a:spcBef>
                <a:buSzPct val="25000"/>
                <a:buNone/>
              </a:pPr>
              <a:r>
                <a:rPr lang="pl" sz="2000">
                  <a:solidFill>
                    <a:schemeClr val="lt1"/>
                  </a:solidFill>
                </a:rPr>
                <a:t>1</a:t>
              </a:r>
            </a:p>
          </p:txBody>
        </p:sp>
        <p:sp>
          <p:nvSpPr>
            <p:cNvPr id="123" name="Shape 123"/>
            <p:cNvSpPr txBox="1"/>
            <p:nvPr/>
          </p:nvSpPr>
          <p:spPr>
            <a:xfrm>
              <a:off x="914400" y="2571750"/>
              <a:ext cx="1828800" cy="369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1800">
                  <a:solidFill>
                    <a:schemeClr val="dk1"/>
                  </a:solidFill>
                </a:rPr>
                <a:t>CZYM</a:t>
              </a:r>
            </a:p>
          </p:txBody>
        </p:sp>
        <p:sp>
          <p:nvSpPr>
            <p:cNvPr id="124" name="Shape 124"/>
            <p:cNvSpPr txBox="1"/>
            <p:nvPr/>
          </p:nvSpPr>
          <p:spPr>
            <a:xfrm>
              <a:off x="914400" y="2858928"/>
              <a:ext cx="1828800" cy="246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1000">
                  <a:solidFill>
                    <a:schemeClr val="dk1"/>
                  </a:solidFill>
                </a:rPr>
                <a:t>SĄ?</a:t>
              </a:r>
            </a:p>
          </p:txBody>
        </p:sp>
      </p:grpSp>
      <p:grpSp>
        <p:nvGrpSpPr>
          <p:cNvPr id="125" name="Shape 125"/>
          <p:cNvGrpSpPr/>
          <p:nvPr/>
        </p:nvGrpSpPr>
        <p:grpSpPr>
          <a:xfrm>
            <a:off x="3674275" y="1725375"/>
            <a:ext cx="1828800" cy="1219278"/>
            <a:chOff x="914400" y="1885950"/>
            <a:chExt cx="1828800" cy="1219278"/>
          </a:xfrm>
        </p:grpSpPr>
        <p:sp>
          <p:nvSpPr>
            <p:cNvPr id="126" name="Shape 126"/>
            <p:cNvSpPr/>
            <p:nvPr/>
          </p:nvSpPr>
          <p:spPr>
            <a:xfrm>
              <a:off x="1524000" y="1885950"/>
              <a:ext cx="609599" cy="609599"/>
            </a:xfrm>
            <a:prstGeom prst="ellipse">
              <a:avLst/>
            </a:prstGeom>
            <a:solidFill>
              <a:srgbClr val="0070C0"/>
            </a:solidFill>
            <a:ln>
              <a:noFill/>
            </a:ln>
          </p:spPr>
          <p:txBody>
            <a:bodyPr anchorCtr="0" anchor="ctr" bIns="45700" lIns="91425" rIns="91425" tIns="45700">
              <a:noAutofit/>
            </a:bodyPr>
            <a:lstStyle/>
            <a:p>
              <a:pPr indent="0" lvl="0" marL="0" marR="0" rtl="0" algn="ctr">
                <a:spcBef>
                  <a:spcPts val="0"/>
                </a:spcBef>
                <a:buSzPct val="25000"/>
                <a:buNone/>
              </a:pPr>
              <a:r>
                <a:rPr lang="pl" sz="2000">
                  <a:solidFill>
                    <a:schemeClr val="lt1"/>
                  </a:solidFill>
                </a:rPr>
                <a:t>2</a:t>
              </a:r>
            </a:p>
          </p:txBody>
        </p:sp>
        <p:sp>
          <p:nvSpPr>
            <p:cNvPr id="127" name="Shape 127"/>
            <p:cNvSpPr txBox="1"/>
            <p:nvPr/>
          </p:nvSpPr>
          <p:spPr>
            <a:xfrm>
              <a:off x="914400" y="2571750"/>
              <a:ext cx="1828800" cy="369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1800">
                  <a:solidFill>
                    <a:schemeClr val="dk1"/>
                  </a:solidFill>
                </a:rPr>
                <a:t>NA CZYM</a:t>
              </a:r>
            </a:p>
          </p:txBody>
        </p:sp>
        <p:sp>
          <p:nvSpPr>
            <p:cNvPr id="128" name="Shape 128"/>
            <p:cNvSpPr txBox="1"/>
            <p:nvPr/>
          </p:nvSpPr>
          <p:spPr>
            <a:xfrm>
              <a:off x="914400" y="2858928"/>
              <a:ext cx="1828800" cy="246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1000">
                  <a:solidFill>
                    <a:schemeClr val="dk1"/>
                  </a:solidFill>
                </a:rPr>
                <a:t>POLEGAJĄ?</a:t>
              </a:r>
            </a:p>
          </p:txBody>
        </p:sp>
      </p:grpSp>
      <p:grpSp>
        <p:nvGrpSpPr>
          <p:cNvPr id="129" name="Shape 129"/>
          <p:cNvGrpSpPr/>
          <p:nvPr/>
        </p:nvGrpSpPr>
        <p:grpSpPr>
          <a:xfrm>
            <a:off x="5486408" y="1725375"/>
            <a:ext cx="1828800" cy="1219278"/>
            <a:chOff x="914400" y="1885950"/>
            <a:chExt cx="1828800" cy="1219278"/>
          </a:xfrm>
        </p:grpSpPr>
        <p:sp>
          <p:nvSpPr>
            <p:cNvPr id="130" name="Shape 130"/>
            <p:cNvSpPr/>
            <p:nvPr/>
          </p:nvSpPr>
          <p:spPr>
            <a:xfrm>
              <a:off x="1524000" y="1885950"/>
              <a:ext cx="609599" cy="609599"/>
            </a:xfrm>
            <a:prstGeom prst="ellipse">
              <a:avLst/>
            </a:prstGeom>
            <a:solidFill>
              <a:srgbClr val="0070C0"/>
            </a:solidFill>
            <a:ln>
              <a:noFill/>
            </a:ln>
          </p:spPr>
          <p:txBody>
            <a:bodyPr anchorCtr="0" anchor="ctr" bIns="45700" lIns="91425" rIns="91425" tIns="45700">
              <a:noAutofit/>
            </a:bodyPr>
            <a:lstStyle/>
            <a:p>
              <a:pPr indent="0" lvl="0" marL="0" marR="0" rtl="0" algn="ctr">
                <a:spcBef>
                  <a:spcPts val="0"/>
                </a:spcBef>
                <a:buSzPct val="25000"/>
                <a:buNone/>
              </a:pPr>
              <a:r>
                <a:rPr lang="pl" sz="2000">
                  <a:solidFill>
                    <a:schemeClr val="lt1"/>
                  </a:solidFill>
                </a:rPr>
                <a:t>3</a:t>
              </a:r>
            </a:p>
          </p:txBody>
        </p:sp>
        <p:sp>
          <p:nvSpPr>
            <p:cNvPr id="131" name="Shape 131"/>
            <p:cNvSpPr txBox="1"/>
            <p:nvPr/>
          </p:nvSpPr>
          <p:spPr>
            <a:xfrm>
              <a:off x="914400" y="2571750"/>
              <a:ext cx="1828800" cy="369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1800">
                  <a:solidFill>
                    <a:schemeClr val="dk1"/>
                  </a:solidFill>
                </a:rPr>
                <a:t>JAKIE DAJĄ</a:t>
              </a:r>
            </a:p>
          </p:txBody>
        </p:sp>
        <p:sp>
          <p:nvSpPr>
            <p:cNvPr id="132" name="Shape 132"/>
            <p:cNvSpPr txBox="1"/>
            <p:nvPr/>
          </p:nvSpPr>
          <p:spPr>
            <a:xfrm>
              <a:off x="914400" y="2858928"/>
              <a:ext cx="1828800" cy="246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1000">
                  <a:solidFill>
                    <a:schemeClr val="dk1"/>
                  </a:solidFill>
                </a:rPr>
                <a:t>KORZYŚCI?</a:t>
              </a:r>
            </a:p>
          </p:txBody>
        </p:sp>
      </p:grpSp>
      <p:grpSp>
        <p:nvGrpSpPr>
          <p:cNvPr id="133" name="Shape 133"/>
          <p:cNvGrpSpPr/>
          <p:nvPr/>
        </p:nvGrpSpPr>
        <p:grpSpPr>
          <a:xfrm>
            <a:off x="1828808" y="3173175"/>
            <a:ext cx="1828800" cy="1219278"/>
            <a:chOff x="914400" y="1885950"/>
            <a:chExt cx="1828800" cy="1219278"/>
          </a:xfrm>
        </p:grpSpPr>
        <p:sp>
          <p:nvSpPr>
            <p:cNvPr id="134" name="Shape 134"/>
            <p:cNvSpPr/>
            <p:nvPr/>
          </p:nvSpPr>
          <p:spPr>
            <a:xfrm>
              <a:off x="1524000" y="1885950"/>
              <a:ext cx="609599" cy="609599"/>
            </a:xfrm>
            <a:prstGeom prst="ellipse">
              <a:avLst/>
            </a:prstGeom>
            <a:solidFill>
              <a:srgbClr val="0070C0"/>
            </a:solidFill>
            <a:ln>
              <a:noFill/>
            </a:ln>
          </p:spPr>
          <p:txBody>
            <a:bodyPr anchorCtr="0" anchor="ctr" bIns="45700" lIns="91425" rIns="91425" tIns="45700">
              <a:noAutofit/>
            </a:bodyPr>
            <a:lstStyle/>
            <a:p>
              <a:pPr indent="0" lvl="0" marL="0" marR="0" rtl="0" algn="ctr">
                <a:spcBef>
                  <a:spcPts val="0"/>
                </a:spcBef>
                <a:buSzPct val="25000"/>
                <a:buNone/>
              </a:pPr>
              <a:r>
                <a:rPr lang="pl" sz="2000">
                  <a:solidFill>
                    <a:schemeClr val="lt1"/>
                  </a:solidFill>
                </a:rPr>
                <a:t>4</a:t>
              </a:r>
            </a:p>
          </p:txBody>
        </p:sp>
        <p:sp>
          <p:nvSpPr>
            <p:cNvPr id="135" name="Shape 135"/>
            <p:cNvSpPr txBox="1"/>
            <p:nvPr/>
          </p:nvSpPr>
          <p:spPr>
            <a:xfrm>
              <a:off x="914400" y="2571750"/>
              <a:ext cx="1828800" cy="369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1800">
                  <a:solidFill>
                    <a:schemeClr val="dk1"/>
                  </a:solidFill>
                </a:rPr>
                <a:t>KRÓTKO O</a:t>
              </a:r>
            </a:p>
          </p:txBody>
        </p:sp>
        <p:sp>
          <p:nvSpPr>
            <p:cNvPr id="136" name="Shape 136"/>
            <p:cNvSpPr txBox="1"/>
            <p:nvPr/>
          </p:nvSpPr>
          <p:spPr>
            <a:xfrm>
              <a:off x="914400" y="2858928"/>
              <a:ext cx="1828800" cy="246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1000">
                  <a:solidFill>
                    <a:schemeClr val="dk1"/>
                  </a:solidFill>
                </a:rPr>
                <a:t>GHERKINIE</a:t>
              </a:r>
            </a:p>
          </p:txBody>
        </p:sp>
      </p:grpSp>
      <p:grpSp>
        <p:nvGrpSpPr>
          <p:cNvPr id="137" name="Shape 137"/>
          <p:cNvGrpSpPr/>
          <p:nvPr/>
        </p:nvGrpSpPr>
        <p:grpSpPr>
          <a:xfrm>
            <a:off x="3674275" y="3179525"/>
            <a:ext cx="1828800" cy="1219278"/>
            <a:chOff x="914400" y="1885950"/>
            <a:chExt cx="1828800" cy="1219278"/>
          </a:xfrm>
        </p:grpSpPr>
        <p:sp>
          <p:nvSpPr>
            <p:cNvPr id="138" name="Shape 138"/>
            <p:cNvSpPr/>
            <p:nvPr/>
          </p:nvSpPr>
          <p:spPr>
            <a:xfrm>
              <a:off x="1524000" y="1885950"/>
              <a:ext cx="609599" cy="609599"/>
            </a:xfrm>
            <a:prstGeom prst="ellipse">
              <a:avLst/>
            </a:prstGeom>
            <a:solidFill>
              <a:srgbClr val="0070C0"/>
            </a:solidFill>
            <a:ln>
              <a:noFill/>
            </a:ln>
          </p:spPr>
          <p:txBody>
            <a:bodyPr anchorCtr="0" anchor="ctr" bIns="45700" lIns="91425" rIns="91425" tIns="45700">
              <a:noAutofit/>
            </a:bodyPr>
            <a:lstStyle/>
            <a:p>
              <a:pPr indent="0" lvl="0" marL="0" marR="0" rtl="0" algn="ctr">
                <a:spcBef>
                  <a:spcPts val="0"/>
                </a:spcBef>
                <a:buSzPct val="25000"/>
                <a:buNone/>
              </a:pPr>
              <a:r>
                <a:rPr lang="pl" sz="2000">
                  <a:solidFill>
                    <a:schemeClr val="lt1"/>
                  </a:solidFill>
                </a:rPr>
                <a:t>5</a:t>
              </a:r>
            </a:p>
          </p:txBody>
        </p:sp>
        <p:sp>
          <p:nvSpPr>
            <p:cNvPr id="139" name="Shape 139"/>
            <p:cNvSpPr txBox="1"/>
            <p:nvPr/>
          </p:nvSpPr>
          <p:spPr>
            <a:xfrm>
              <a:off x="914400" y="2571750"/>
              <a:ext cx="1828800" cy="369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1800">
                  <a:solidFill>
                    <a:schemeClr val="dk1"/>
                  </a:solidFill>
                </a:rPr>
                <a:t>TROCHĘ O</a:t>
              </a:r>
            </a:p>
          </p:txBody>
        </p:sp>
        <p:sp>
          <p:nvSpPr>
            <p:cNvPr id="140" name="Shape 140"/>
            <p:cNvSpPr txBox="1"/>
            <p:nvPr/>
          </p:nvSpPr>
          <p:spPr>
            <a:xfrm>
              <a:off x="914400" y="2858928"/>
              <a:ext cx="1828800" cy="246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1000">
                  <a:solidFill>
                    <a:schemeClr val="dk1"/>
                  </a:solidFill>
                </a:rPr>
                <a:t>GIVEN - WHEN - THEN</a:t>
              </a:r>
            </a:p>
          </p:txBody>
        </p:sp>
      </p:grpSp>
      <p:grpSp>
        <p:nvGrpSpPr>
          <p:cNvPr id="141" name="Shape 141"/>
          <p:cNvGrpSpPr/>
          <p:nvPr/>
        </p:nvGrpSpPr>
        <p:grpSpPr>
          <a:xfrm>
            <a:off x="5486408" y="3179525"/>
            <a:ext cx="1828800" cy="1219278"/>
            <a:chOff x="914400" y="1885950"/>
            <a:chExt cx="1828800" cy="1219278"/>
          </a:xfrm>
        </p:grpSpPr>
        <p:sp>
          <p:nvSpPr>
            <p:cNvPr id="142" name="Shape 142"/>
            <p:cNvSpPr/>
            <p:nvPr/>
          </p:nvSpPr>
          <p:spPr>
            <a:xfrm>
              <a:off x="1524000" y="1885950"/>
              <a:ext cx="609599" cy="609599"/>
            </a:xfrm>
            <a:prstGeom prst="ellipse">
              <a:avLst/>
            </a:prstGeom>
            <a:solidFill>
              <a:srgbClr val="0070C0"/>
            </a:solidFill>
            <a:ln>
              <a:noFill/>
            </a:ln>
          </p:spPr>
          <p:txBody>
            <a:bodyPr anchorCtr="0" anchor="ctr" bIns="45700" lIns="91425" rIns="91425" tIns="45700">
              <a:noAutofit/>
            </a:bodyPr>
            <a:lstStyle/>
            <a:p>
              <a:pPr indent="0" lvl="0" marL="0" marR="0" rtl="0" algn="ctr">
                <a:spcBef>
                  <a:spcPts val="0"/>
                </a:spcBef>
                <a:buSzPct val="25000"/>
                <a:buNone/>
              </a:pPr>
              <a:r>
                <a:rPr lang="pl" sz="2000">
                  <a:solidFill>
                    <a:schemeClr val="lt1"/>
                  </a:solidFill>
                </a:rPr>
                <a:t>6</a:t>
              </a:r>
            </a:p>
          </p:txBody>
        </p:sp>
        <p:sp>
          <p:nvSpPr>
            <p:cNvPr id="143" name="Shape 143"/>
            <p:cNvSpPr txBox="1"/>
            <p:nvPr/>
          </p:nvSpPr>
          <p:spPr>
            <a:xfrm>
              <a:off x="914400" y="2571750"/>
              <a:ext cx="1828800" cy="369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1800">
                  <a:solidFill>
                    <a:schemeClr val="dk1"/>
                  </a:solidFill>
                </a:rPr>
                <a:t>KONIEC CZ. 1</a:t>
              </a:r>
            </a:p>
          </p:txBody>
        </p:sp>
        <p:sp>
          <p:nvSpPr>
            <p:cNvPr id="144" name="Shape 144"/>
            <p:cNvSpPr txBox="1"/>
            <p:nvPr/>
          </p:nvSpPr>
          <p:spPr>
            <a:xfrm>
              <a:off x="914400" y="2858928"/>
              <a:ext cx="1828800" cy="2462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1000">
                  <a:solidFill>
                    <a:schemeClr val="dk1"/>
                  </a:solidFill>
                </a:rPr>
                <a:t>KRÓTKIE PODSUMOWANIE</a:t>
              </a:r>
            </a:p>
          </p:txBody>
        </p:sp>
      </p:gr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p:tgtEl>
                                          <p:spTgt spid="121"/>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500"/>
                                        <p:tgtEl>
                                          <p:spTgt spid="125"/>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2" presetSubtype="8">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500"/>
                                        <p:tgtEl>
                                          <p:spTgt spid="133"/>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8">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500"/>
                                        <p:tgtEl>
                                          <p:spTgt spid="137"/>
                                        </p:tgtEl>
                                        <p:attrNameLst>
                                          <p:attrName>ppt_x</p:attrName>
                                        </p:attrNameLst>
                                      </p:cBhvr>
                                      <p:tavLst>
                                        <p:tav fmla="" tm="0">
                                          <p:val>
                                            <p:strVal val="#ppt_x-1"/>
                                          </p:val>
                                        </p:tav>
                                        <p:tav fmla="" tm="100000">
                                          <p:val>
                                            <p:strVal val="#ppt_x"/>
                                          </p:val>
                                        </p:tav>
                                      </p:tavLst>
                                    </p:anim>
                                  </p:childTnLst>
                                </p:cTn>
                              </p:par>
                            </p:childTnLst>
                          </p:cTn>
                        </p:par>
                        <p:par>
                          <p:cTn fill="hold">
                            <p:stCondLst>
                              <p:cond delay="3500"/>
                            </p:stCondLst>
                            <p:childTnLst>
                              <p:par>
                                <p:cTn fill="hold" nodeType="afterEffect" presetClass="entr" presetID="2" presetSubtype="8">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500"/>
                                        <p:tgtEl>
                                          <p:spTgt spid="14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38099"/>
            <a:ext cx="8229600" cy="747299"/>
          </a:xfrm>
          <a:prstGeom prst="rect">
            <a:avLst/>
          </a:prstGeom>
        </p:spPr>
        <p:txBody>
          <a:bodyPr anchorCtr="0" anchor="b" bIns="91425" lIns="91425" rIns="91425" tIns="91425">
            <a:noAutofit/>
          </a:bodyPr>
          <a:lstStyle/>
          <a:p>
            <a:pPr lvl="0" rtl="0" algn="ctr">
              <a:spcBef>
                <a:spcPts val="0"/>
              </a:spcBef>
              <a:buNone/>
            </a:pPr>
            <a:r>
              <a:rPr lang="pl"/>
              <a:t>Kilka słów wstępu..</a:t>
            </a:r>
          </a:p>
        </p:txBody>
      </p:sp>
      <p:grpSp>
        <p:nvGrpSpPr>
          <p:cNvPr id="150" name="Shape 150"/>
          <p:cNvGrpSpPr/>
          <p:nvPr/>
        </p:nvGrpSpPr>
        <p:grpSpPr>
          <a:xfrm>
            <a:off x="381000" y="1119187"/>
            <a:ext cx="8381999" cy="81000"/>
            <a:chOff x="383380" y="2378868"/>
            <a:chExt cx="8381999" cy="81000"/>
          </a:xfrm>
        </p:grpSpPr>
        <p:cxnSp>
          <p:nvCxnSpPr>
            <p:cNvPr id="151" name="Shape 151"/>
            <p:cNvCxnSpPr/>
            <p:nvPr/>
          </p:nvCxnSpPr>
          <p:spPr>
            <a:xfrm>
              <a:off x="383380" y="2419350"/>
              <a:ext cx="8381999" cy="0"/>
            </a:xfrm>
            <a:prstGeom prst="straightConnector1">
              <a:avLst/>
            </a:prstGeom>
            <a:noFill/>
            <a:ln cap="flat" w="9525">
              <a:solidFill>
                <a:srgbClr val="0070C0"/>
              </a:solidFill>
              <a:prstDash val="solid"/>
              <a:round/>
              <a:headEnd len="med" w="med" type="none"/>
              <a:tailEnd len="med" w="med" type="none"/>
            </a:ln>
          </p:spPr>
        </p:cxnSp>
        <p:sp>
          <p:nvSpPr>
            <p:cNvPr id="152" name="Shape 152"/>
            <p:cNvSpPr/>
            <p:nvPr/>
          </p:nvSpPr>
          <p:spPr>
            <a:xfrm>
              <a:off x="4529139" y="2378868"/>
              <a:ext cx="81000" cy="81000"/>
            </a:xfrm>
            <a:prstGeom prst="ellipse">
              <a:avLst/>
            </a:prstGeom>
            <a:solidFill>
              <a:srgbClr val="0070C0"/>
            </a:solidFill>
            <a:ln cap="flat" w="25400">
              <a:solidFill>
                <a:srgbClr val="0070C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pic>
        <p:nvPicPr>
          <p:cNvPr id="153" name="Shape 153"/>
          <p:cNvPicPr preferRelativeResize="0"/>
          <p:nvPr/>
        </p:nvPicPr>
        <p:blipFill>
          <a:blip r:embed="rId3">
            <a:alphaModFix/>
          </a:blip>
          <a:stretch>
            <a:fillRect/>
          </a:stretch>
        </p:blipFill>
        <p:spPr>
          <a:xfrm>
            <a:off x="2540000" y="1753725"/>
            <a:ext cx="4064000" cy="2870200"/>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38099"/>
            <a:ext cx="8229600" cy="747299"/>
          </a:xfrm>
          <a:prstGeom prst="rect">
            <a:avLst/>
          </a:prstGeom>
        </p:spPr>
        <p:txBody>
          <a:bodyPr anchorCtr="0" anchor="b" bIns="91425" lIns="91425" rIns="91425" tIns="91425">
            <a:noAutofit/>
          </a:bodyPr>
          <a:lstStyle/>
          <a:p>
            <a:pPr algn="ctr">
              <a:spcBef>
                <a:spcPts val="0"/>
              </a:spcBef>
              <a:buNone/>
            </a:pPr>
            <a:r>
              <a:rPr lang="pl"/>
              <a:t>Część pierwsza - część zewnętrzna</a:t>
            </a:r>
          </a:p>
        </p:txBody>
      </p:sp>
      <p:sp>
        <p:nvSpPr>
          <p:cNvPr id="159" name="Shape 159"/>
          <p:cNvSpPr txBox="1"/>
          <p:nvPr/>
        </p:nvSpPr>
        <p:spPr>
          <a:xfrm>
            <a:off x="1598850" y="1200200"/>
            <a:ext cx="5946300" cy="663300"/>
          </a:xfrm>
          <a:prstGeom prst="rect">
            <a:avLst/>
          </a:prstGeom>
          <a:noFill/>
          <a:ln>
            <a:noFill/>
          </a:ln>
        </p:spPr>
        <p:txBody>
          <a:bodyPr anchorCtr="0" anchor="t" bIns="91425" lIns="91425" rIns="91425" tIns="91425">
            <a:noAutofit/>
          </a:bodyPr>
          <a:lstStyle/>
          <a:p>
            <a:pPr>
              <a:spcBef>
                <a:spcPts val="0"/>
              </a:spcBef>
              <a:buNone/>
            </a:pPr>
            <a:r>
              <a:rPr lang="pl" sz="3000"/>
              <a:t>Ale o co w tym wszystkim chodzi?</a:t>
            </a:r>
          </a:p>
        </p:txBody>
      </p:sp>
      <p:grpSp>
        <p:nvGrpSpPr>
          <p:cNvPr id="160" name="Shape 160"/>
          <p:cNvGrpSpPr/>
          <p:nvPr/>
        </p:nvGrpSpPr>
        <p:grpSpPr>
          <a:xfrm>
            <a:off x="381000" y="1119187"/>
            <a:ext cx="8381999" cy="81000"/>
            <a:chOff x="383380" y="2378868"/>
            <a:chExt cx="8381999" cy="81000"/>
          </a:xfrm>
        </p:grpSpPr>
        <p:cxnSp>
          <p:nvCxnSpPr>
            <p:cNvPr id="161" name="Shape 161"/>
            <p:cNvCxnSpPr/>
            <p:nvPr/>
          </p:nvCxnSpPr>
          <p:spPr>
            <a:xfrm>
              <a:off x="383380" y="2419350"/>
              <a:ext cx="8381999" cy="0"/>
            </a:xfrm>
            <a:prstGeom prst="straightConnector1">
              <a:avLst/>
            </a:prstGeom>
            <a:noFill/>
            <a:ln cap="flat" w="9525">
              <a:solidFill>
                <a:srgbClr val="0070C0"/>
              </a:solidFill>
              <a:prstDash val="solid"/>
              <a:round/>
              <a:headEnd len="med" w="med" type="none"/>
              <a:tailEnd len="med" w="med" type="none"/>
            </a:ln>
          </p:spPr>
        </p:cxnSp>
        <p:sp>
          <p:nvSpPr>
            <p:cNvPr id="162" name="Shape 162"/>
            <p:cNvSpPr/>
            <p:nvPr/>
          </p:nvSpPr>
          <p:spPr>
            <a:xfrm>
              <a:off x="4529139" y="2378868"/>
              <a:ext cx="81000" cy="81000"/>
            </a:xfrm>
            <a:prstGeom prst="ellipse">
              <a:avLst/>
            </a:prstGeom>
            <a:solidFill>
              <a:srgbClr val="0070C0"/>
            </a:solidFill>
            <a:ln cap="flat" w="25400">
              <a:solidFill>
                <a:srgbClr val="0070C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pic>
        <p:nvPicPr>
          <p:cNvPr id="163" name="Shape 163"/>
          <p:cNvPicPr preferRelativeResize="0"/>
          <p:nvPr/>
        </p:nvPicPr>
        <p:blipFill>
          <a:blip r:embed="rId3">
            <a:alphaModFix/>
          </a:blip>
          <a:stretch>
            <a:fillRect/>
          </a:stretch>
        </p:blipFill>
        <p:spPr>
          <a:xfrm>
            <a:off x="2823637" y="1883800"/>
            <a:ext cx="3496724" cy="3190174"/>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38099"/>
            <a:ext cx="8229600" cy="747299"/>
          </a:xfrm>
          <a:prstGeom prst="rect">
            <a:avLst/>
          </a:prstGeom>
        </p:spPr>
        <p:txBody>
          <a:bodyPr anchorCtr="0" anchor="b" bIns="91425" lIns="91425" rIns="91425" tIns="91425">
            <a:noAutofit/>
          </a:bodyPr>
          <a:lstStyle/>
          <a:p>
            <a:pPr lvl="0" rtl="0" algn="ctr">
              <a:spcBef>
                <a:spcPts val="0"/>
              </a:spcBef>
              <a:buNone/>
            </a:pPr>
            <a:r>
              <a:rPr lang="pl"/>
              <a:t>I po co to wszystko?</a:t>
            </a:r>
          </a:p>
        </p:txBody>
      </p:sp>
      <p:grpSp>
        <p:nvGrpSpPr>
          <p:cNvPr id="169" name="Shape 169"/>
          <p:cNvGrpSpPr/>
          <p:nvPr/>
        </p:nvGrpSpPr>
        <p:grpSpPr>
          <a:xfrm>
            <a:off x="381000" y="1119187"/>
            <a:ext cx="8381999" cy="81000"/>
            <a:chOff x="383380" y="2378868"/>
            <a:chExt cx="8381999" cy="81000"/>
          </a:xfrm>
        </p:grpSpPr>
        <p:cxnSp>
          <p:nvCxnSpPr>
            <p:cNvPr id="170" name="Shape 170"/>
            <p:cNvCxnSpPr/>
            <p:nvPr/>
          </p:nvCxnSpPr>
          <p:spPr>
            <a:xfrm>
              <a:off x="383380" y="2419350"/>
              <a:ext cx="8381999" cy="0"/>
            </a:xfrm>
            <a:prstGeom prst="straightConnector1">
              <a:avLst/>
            </a:prstGeom>
            <a:noFill/>
            <a:ln cap="flat" w="9525">
              <a:solidFill>
                <a:srgbClr val="0070C0"/>
              </a:solidFill>
              <a:prstDash val="solid"/>
              <a:round/>
              <a:headEnd len="med" w="med" type="none"/>
              <a:tailEnd len="med" w="med" type="none"/>
            </a:ln>
          </p:spPr>
        </p:cxnSp>
        <p:sp>
          <p:nvSpPr>
            <p:cNvPr id="171" name="Shape 171"/>
            <p:cNvSpPr/>
            <p:nvPr/>
          </p:nvSpPr>
          <p:spPr>
            <a:xfrm>
              <a:off x="4529139" y="2378868"/>
              <a:ext cx="81000" cy="81000"/>
            </a:xfrm>
            <a:prstGeom prst="ellipse">
              <a:avLst/>
            </a:prstGeom>
            <a:solidFill>
              <a:srgbClr val="0070C0"/>
            </a:solidFill>
            <a:ln cap="flat" w="25400">
              <a:solidFill>
                <a:srgbClr val="0070C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pic>
        <p:nvPicPr>
          <p:cNvPr id="172" name="Shape 172"/>
          <p:cNvPicPr preferRelativeResize="0"/>
          <p:nvPr/>
        </p:nvPicPr>
        <p:blipFill>
          <a:blip r:embed="rId3">
            <a:alphaModFix/>
          </a:blip>
          <a:stretch>
            <a:fillRect/>
          </a:stretch>
        </p:blipFill>
        <p:spPr>
          <a:xfrm>
            <a:off x="3023587" y="1927675"/>
            <a:ext cx="2957374" cy="2957374"/>
          </a:xfrm>
          <a:prstGeom prst="rect">
            <a:avLst/>
          </a:prstGeom>
          <a:noFill/>
          <a:ln>
            <a:noFill/>
          </a:ln>
        </p:spPr>
      </p:pic>
      <p:sp>
        <p:nvSpPr>
          <p:cNvPr id="173" name="Shape 173"/>
          <p:cNvSpPr txBox="1"/>
          <p:nvPr/>
        </p:nvSpPr>
        <p:spPr>
          <a:xfrm>
            <a:off x="1532550" y="1264375"/>
            <a:ext cx="6078899" cy="663300"/>
          </a:xfrm>
          <a:prstGeom prst="rect">
            <a:avLst/>
          </a:prstGeom>
          <a:noFill/>
          <a:ln>
            <a:noFill/>
          </a:ln>
        </p:spPr>
        <p:txBody>
          <a:bodyPr anchorCtr="0" anchor="t" bIns="91425" lIns="91425" rIns="91425" tIns="91425">
            <a:noAutofit/>
          </a:bodyPr>
          <a:lstStyle/>
          <a:p>
            <a:pPr lvl="0" rtl="0">
              <a:spcBef>
                <a:spcPts val="0"/>
              </a:spcBef>
              <a:buNone/>
            </a:pPr>
            <a:r>
              <a:rPr lang="pl" sz="3000"/>
              <a:t>Po to, żeby czuć się bezpiecznie :)</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38099"/>
            <a:ext cx="8229600" cy="747299"/>
          </a:xfrm>
          <a:prstGeom prst="rect">
            <a:avLst/>
          </a:prstGeom>
        </p:spPr>
        <p:txBody>
          <a:bodyPr anchorCtr="0" anchor="b" bIns="91425" lIns="91425" rIns="91425" tIns="91425">
            <a:noAutofit/>
          </a:bodyPr>
          <a:lstStyle/>
          <a:p>
            <a:pPr lvl="0" rtl="0" algn="ctr">
              <a:spcBef>
                <a:spcPts val="0"/>
              </a:spcBef>
              <a:buNone/>
            </a:pPr>
            <a:r>
              <a:rPr lang="pl"/>
              <a:t>I żeby nie było błędów w projekcie!</a:t>
            </a:r>
          </a:p>
        </p:txBody>
      </p:sp>
      <p:grpSp>
        <p:nvGrpSpPr>
          <p:cNvPr id="179" name="Shape 179"/>
          <p:cNvGrpSpPr/>
          <p:nvPr/>
        </p:nvGrpSpPr>
        <p:grpSpPr>
          <a:xfrm>
            <a:off x="381000" y="1119187"/>
            <a:ext cx="8381999" cy="81000"/>
            <a:chOff x="383380" y="2378868"/>
            <a:chExt cx="8381999" cy="81000"/>
          </a:xfrm>
        </p:grpSpPr>
        <p:cxnSp>
          <p:nvCxnSpPr>
            <p:cNvPr id="180" name="Shape 180"/>
            <p:cNvCxnSpPr/>
            <p:nvPr/>
          </p:nvCxnSpPr>
          <p:spPr>
            <a:xfrm>
              <a:off x="383380" y="2419350"/>
              <a:ext cx="8381999" cy="0"/>
            </a:xfrm>
            <a:prstGeom prst="straightConnector1">
              <a:avLst/>
            </a:prstGeom>
            <a:noFill/>
            <a:ln cap="flat" w="9525">
              <a:solidFill>
                <a:srgbClr val="0070C0"/>
              </a:solidFill>
              <a:prstDash val="solid"/>
              <a:round/>
              <a:headEnd len="med" w="med" type="none"/>
              <a:tailEnd len="med" w="med" type="none"/>
            </a:ln>
          </p:spPr>
        </p:cxnSp>
        <p:sp>
          <p:nvSpPr>
            <p:cNvPr id="181" name="Shape 181"/>
            <p:cNvSpPr/>
            <p:nvPr/>
          </p:nvSpPr>
          <p:spPr>
            <a:xfrm>
              <a:off x="4529139" y="2378868"/>
              <a:ext cx="81000" cy="81000"/>
            </a:xfrm>
            <a:prstGeom prst="ellipse">
              <a:avLst/>
            </a:prstGeom>
            <a:solidFill>
              <a:srgbClr val="0070C0"/>
            </a:solidFill>
            <a:ln cap="flat" w="25400">
              <a:solidFill>
                <a:srgbClr val="0070C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pic>
        <p:nvPicPr>
          <p:cNvPr id="182" name="Shape 182"/>
          <p:cNvPicPr preferRelativeResize="0"/>
          <p:nvPr/>
        </p:nvPicPr>
        <p:blipFill>
          <a:blip r:embed="rId3">
            <a:alphaModFix/>
          </a:blip>
          <a:stretch>
            <a:fillRect/>
          </a:stretch>
        </p:blipFill>
        <p:spPr>
          <a:xfrm>
            <a:off x="2006267" y="1704331"/>
            <a:ext cx="5131470" cy="2879325"/>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38099"/>
            <a:ext cx="8229600" cy="747299"/>
          </a:xfrm>
          <a:prstGeom prst="rect">
            <a:avLst/>
          </a:prstGeom>
        </p:spPr>
        <p:txBody>
          <a:bodyPr anchorCtr="0" anchor="b" bIns="91425" lIns="91425" rIns="91425" tIns="91425">
            <a:noAutofit/>
          </a:bodyPr>
          <a:lstStyle/>
          <a:p>
            <a:pPr lvl="0" rtl="0" algn="ctr">
              <a:spcBef>
                <a:spcPts val="0"/>
              </a:spcBef>
              <a:buNone/>
            </a:pPr>
            <a:r>
              <a:rPr lang="pl"/>
              <a:t>O Gherkinie słów kilka..</a:t>
            </a:r>
          </a:p>
        </p:txBody>
      </p:sp>
      <p:grpSp>
        <p:nvGrpSpPr>
          <p:cNvPr id="188" name="Shape 188"/>
          <p:cNvGrpSpPr/>
          <p:nvPr/>
        </p:nvGrpSpPr>
        <p:grpSpPr>
          <a:xfrm>
            <a:off x="381000" y="1119187"/>
            <a:ext cx="8381999" cy="81000"/>
            <a:chOff x="383380" y="2378868"/>
            <a:chExt cx="8381999" cy="81000"/>
          </a:xfrm>
        </p:grpSpPr>
        <p:cxnSp>
          <p:nvCxnSpPr>
            <p:cNvPr id="189" name="Shape 189"/>
            <p:cNvCxnSpPr/>
            <p:nvPr/>
          </p:nvCxnSpPr>
          <p:spPr>
            <a:xfrm>
              <a:off x="383380" y="2419350"/>
              <a:ext cx="8381999" cy="0"/>
            </a:xfrm>
            <a:prstGeom prst="straightConnector1">
              <a:avLst/>
            </a:prstGeom>
            <a:noFill/>
            <a:ln cap="flat" w="9525">
              <a:solidFill>
                <a:srgbClr val="0070C0"/>
              </a:solidFill>
              <a:prstDash val="solid"/>
              <a:round/>
              <a:headEnd len="med" w="med" type="none"/>
              <a:tailEnd len="med" w="med" type="none"/>
            </a:ln>
          </p:spPr>
        </p:cxnSp>
        <p:sp>
          <p:nvSpPr>
            <p:cNvPr id="190" name="Shape 190"/>
            <p:cNvSpPr/>
            <p:nvPr/>
          </p:nvSpPr>
          <p:spPr>
            <a:xfrm>
              <a:off x="4529139" y="2378868"/>
              <a:ext cx="81000" cy="81000"/>
            </a:xfrm>
            <a:prstGeom prst="ellipse">
              <a:avLst/>
            </a:prstGeom>
            <a:solidFill>
              <a:srgbClr val="0070C0"/>
            </a:solidFill>
            <a:ln cap="flat" w="25400">
              <a:solidFill>
                <a:srgbClr val="0070C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sp>
        <p:nvSpPr>
          <p:cNvPr id="191" name="Shape 191"/>
          <p:cNvSpPr txBox="1"/>
          <p:nvPr/>
        </p:nvSpPr>
        <p:spPr>
          <a:xfrm>
            <a:off x="0" y="1744200"/>
            <a:ext cx="4523699" cy="3293700"/>
          </a:xfrm>
          <a:prstGeom prst="rect">
            <a:avLst/>
          </a:prstGeom>
          <a:noFill/>
          <a:ln>
            <a:noFill/>
          </a:ln>
        </p:spPr>
        <p:txBody>
          <a:bodyPr anchorCtr="0" anchor="t" bIns="91425" lIns="91425" rIns="91425" tIns="91425">
            <a:noAutofit/>
          </a:bodyPr>
          <a:lstStyle/>
          <a:p>
            <a:pPr lvl="0" rtl="0">
              <a:spcBef>
                <a:spcPts val="0"/>
              </a:spcBef>
              <a:buNone/>
            </a:pPr>
            <a:r>
              <a:rPr b="1" lang="pl" sz="2000"/>
              <a:t>Feature:</a:t>
            </a:r>
            <a:r>
              <a:rPr lang="pl" sz="2000"/>
              <a:t> Login to application</a:t>
            </a:r>
          </a:p>
          <a:p>
            <a:pPr lvl="0" rtl="0">
              <a:spcBef>
                <a:spcPts val="0"/>
              </a:spcBef>
              <a:buNone/>
            </a:pPr>
            <a:r>
              <a:rPr lang="pl" sz="2000"/>
              <a:t> </a:t>
            </a:r>
          </a:p>
          <a:p>
            <a:pPr lvl="0" rtl="0">
              <a:spcBef>
                <a:spcPts val="0"/>
              </a:spcBef>
              <a:buNone/>
            </a:pPr>
            <a:r>
              <a:rPr b="1" lang="pl" sz="2000"/>
              <a:t>  Scenario: </a:t>
            </a:r>
            <a:r>
              <a:rPr lang="pl" sz="2000"/>
              <a:t>Login as admin</a:t>
            </a:r>
          </a:p>
          <a:p>
            <a:pPr lvl="0" rtl="0">
              <a:spcBef>
                <a:spcPts val="0"/>
              </a:spcBef>
              <a:buNone/>
            </a:pPr>
            <a:r>
              <a:rPr b="1" lang="pl" sz="2000"/>
              <a:t>    Given I</a:t>
            </a:r>
            <a:r>
              <a:rPr lang="pl" sz="2000"/>
              <a:t> am on “/login” page</a:t>
            </a:r>
          </a:p>
          <a:p>
            <a:pPr lvl="0" rtl="0">
              <a:spcBef>
                <a:spcPts val="0"/>
              </a:spcBef>
              <a:buNone/>
            </a:pPr>
            <a:r>
              <a:rPr b="1" lang="pl" sz="2000"/>
              <a:t>    When I</a:t>
            </a:r>
            <a:r>
              <a:rPr lang="pl" sz="2000"/>
              <a:t> enter "admin" as username</a:t>
            </a:r>
          </a:p>
          <a:p>
            <a:pPr lvl="0" rtl="0">
              <a:spcBef>
                <a:spcPts val="0"/>
              </a:spcBef>
              <a:buNone/>
            </a:pPr>
            <a:r>
              <a:rPr b="1" lang="pl" sz="2000"/>
              <a:t>    And I </a:t>
            </a:r>
            <a:r>
              <a:rPr lang="pl" sz="2000"/>
              <a:t>enter "123" as password</a:t>
            </a:r>
          </a:p>
          <a:p>
            <a:pPr lvl="0" rtl="0">
              <a:spcBef>
                <a:spcPts val="0"/>
              </a:spcBef>
              <a:buNone/>
            </a:pPr>
            <a:r>
              <a:rPr b="1" lang="pl" sz="2000"/>
              <a:t>    And I </a:t>
            </a:r>
            <a:r>
              <a:rPr lang="pl" sz="2000"/>
              <a:t>press "Login" button</a:t>
            </a:r>
          </a:p>
          <a:p>
            <a:pPr lvl="0" rtl="0">
              <a:spcBef>
                <a:spcPts val="0"/>
              </a:spcBef>
              <a:buNone/>
            </a:pPr>
            <a:r>
              <a:rPr b="1" lang="pl" sz="2000"/>
              <a:t>    Then</a:t>
            </a:r>
            <a:r>
              <a:rPr lang="pl" sz="2000"/>
              <a:t> you are logged in as admin</a:t>
            </a:r>
          </a:p>
          <a:p>
            <a:pPr lvl="0" rtl="0">
              <a:spcBef>
                <a:spcPts val="0"/>
              </a:spcBef>
              <a:buNone/>
            </a:pPr>
            <a:r>
              <a:t/>
            </a:r>
            <a:endParaRPr sz="2000"/>
          </a:p>
        </p:txBody>
      </p:sp>
      <p:sp>
        <p:nvSpPr>
          <p:cNvPr id="192" name="Shape 192"/>
          <p:cNvSpPr txBox="1"/>
          <p:nvPr/>
        </p:nvSpPr>
        <p:spPr>
          <a:xfrm>
            <a:off x="4570800" y="1744200"/>
            <a:ext cx="4778100" cy="3066900"/>
          </a:xfrm>
          <a:prstGeom prst="rect">
            <a:avLst/>
          </a:prstGeom>
          <a:noFill/>
          <a:ln>
            <a:noFill/>
          </a:ln>
        </p:spPr>
        <p:txBody>
          <a:bodyPr anchorCtr="0" anchor="t" bIns="91425" lIns="91425" rIns="91425" tIns="91425">
            <a:noAutofit/>
          </a:bodyPr>
          <a:lstStyle/>
          <a:p>
            <a:pPr lvl="0" rtl="0">
              <a:spcBef>
                <a:spcPts val="0"/>
              </a:spcBef>
              <a:buClr>
                <a:schemeClr val="dk1"/>
              </a:buClr>
              <a:buSzPct val="55000"/>
              <a:buFont typeface="Arial"/>
              <a:buNone/>
            </a:pPr>
            <a:r>
              <a:rPr b="1" lang="pl" sz="2000"/>
              <a:t>Funkcja:</a:t>
            </a:r>
            <a:r>
              <a:rPr lang="pl" sz="2000"/>
              <a:t> Logowanie do aplikacji</a:t>
            </a:r>
            <a:br>
              <a:rPr lang="pl" sz="2000"/>
            </a:br>
            <a:br>
              <a:rPr lang="pl" sz="2000"/>
            </a:br>
            <a:r>
              <a:rPr lang="pl" sz="2000"/>
              <a:t>  </a:t>
            </a:r>
            <a:r>
              <a:rPr b="1" lang="pl" sz="2000"/>
              <a:t>Scenariusz:</a:t>
            </a:r>
            <a:r>
              <a:rPr lang="pl" sz="2000"/>
              <a:t> Zaloguj jako admin</a:t>
            </a:r>
            <a:br>
              <a:rPr lang="pl" sz="2000"/>
            </a:br>
            <a:r>
              <a:rPr lang="pl" sz="2000"/>
              <a:t>    </a:t>
            </a:r>
            <a:r>
              <a:rPr b="1" lang="pl" sz="2000"/>
              <a:t>Mając </a:t>
            </a:r>
            <a:r>
              <a:rPr lang="pl" sz="2000"/>
              <a:t>otwartą stronę “/login”</a:t>
            </a:r>
            <a:br>
              <a:rPr lang="pl" sz="2000"/>
            </a:br>
            <a:r>
              <a:rPr lang="pl" sz="2000"/>
              <a:t>    </a:t>
            </a:r>
            <a:r>
              <a:rPr b="1" lang="pl" sz="2000"/>
              <a:t>Kiedy </a:t>
            </a:r>
            <a:r>
              <a:rPr lang="pl" sz="2000"/>
              <a:t>wpiszesz "admin" jako nazwę</a:t>
            </a:r>
            <a:br>
              <a:rPr lang="pl" sz="2000"/>
            </a:br>
            <a:r>
              <a:rPr lang="pl" sz="2000"/>
              <a:t>    </a:t>
            </a:r>
            <a:r>
              <a:rPr b="1" lang="pl" sz="2000"/>
              <a:t>I </a:t>
            </a:r>
            <a:r>
              <a:rPr lang="pl" sz="2000"/>
              <a:t>wpiszesz "123" jako hasło</a:t>
            </a:r>
            <a:br>
              <a:rPr lang="pl" sz="2000"/>
            </a:br>
            <a:r>
              <a:rPr lang="pl" sz="2000"/>
              <a:t>    </a:t>
            </a:r>
            <a:r>
              <a:rPr b="1" lang="pl" sz="2000"/>
              <a:t>I </a:t>
            </a:r>
            <a:r>
              <a:rPr lang="pl" sz="2000"/>
              <a:t>naciśniesz przycisk "Login"</a:t>
            </a:r>
            <a:br>
              <a:rPr lang="pl" sz="2000"/>
            </a:br>
            <a:r>
              <a:rPr lang="pl" sz="2000"/>
              <a:t>    </a:t>
            </a:r>
            <a:r>
              <a:rPr b="1" lang="pl" sz="2000"/>
              <a:t>Wtedy </a:t>
            </a:r>
            <a:r>
              <a:rPr lang="pl" sz="2000"/>
              <a:t>zalogujesz się jako admin</a:t>
            </a:r>
          </a:p>
          <a:p>
            <a:pPr>
              <a:spcBef>
                <a:spcPts val="0"/>
              </a:spcBef>
              <a:buNone/>
            </a:pPr>
            <a:r>
              <a:t/>
            </a:r>
            <a:endParaRPr sz="2000"/>
          </a:p>
        </p:txBody>
      </p:sp>
      <p:cxnSp>
        <p:nvCxnSpPr>
          <p:cNvPr id="193" name="Shape 193"/>
          <p:cNvCxnSpPr/>
          <p:nvPr/>
        </p:nvCxnSpPr>
        <p:spPr>
          <a:xfrm flipH="1">
            <a:off x="4571925" y="1280450"/>
            <a:ext cx="599" cy="3765300"/>
          </a:xfrm>
          <a:prstGeom prst="straightConnector1">
            <a:avLst/>
          </a:prstGeom>
          <a:noFill/>
          <a:ln cap="flat" w="9525">
            <a:solidFill>
              <a:srgbClr val="0070C0"/>
            </a:solidFill>
            <a:prstDash val="solid"/>
            <a:round/>
            <a:headEnd len="med" w="med" type="none"/>
            <a:tailEnd len="med" w="med" type="none"/>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nvSpPr>
        <p:spPr>
          <a:xfrm>
            <a:off x="914400" y="57150"/>
            <a:ext cx="7315200" cy="6461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pl" sz="3600">
                <a:solidFill>
                  <a:schemeClr val="dk1"/>
                </a:solidFill>
              </a:rPr>
              <a:t>TROCHĘ O..</a:t>
            </a:r>
          </a:p>
        </p:txBody>
      </p:sp>
      <p:pic>
        <p:nvPicPr>
          <p:cNvPr id="199" name="Shape 199"/>
          <p:cNvPicPr preferRelativeResize="0"/>
          <p:nvPr/>
        </p:nvPicPr>
        <p:blipFill>
          <a:blip r:embed="rId3">
            <a:alphaModFix/>
          </a:blip>
          <a:stretch>
            <a:fillRect/>
          </a:stretch>
        </p:blipFill>
        <p:spPr>
          <a:xfrm>
            <a:off x="44850" y="627449"/>
            <a:ext cx="9027075" cy="4528275"/>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38099"/>
            <a:ext cx="8229600" cy="747299"/>
          </a:xfrm>
          <a:prstGeom prst="rect">
            <a:avLst/>
          </a:prstGeom>
        </p:spPr>
        <p:txBody>
          <a:bodyPr anchorCtr="0" anchor="b" bIns="91425" lIns="91425" rIns="91425" tIns="91425">
            <a:noAutofit/>
          </a:bodyPr>
          <a:lstStyle/>
          <a:p>
            <a:pPr lvl="0" rtl="0" algn="ctr">
              <a:spcBef>
                <a:spcPts val="0"/>
              </a:spcBef>
              <a:buNone/>
            </a:pPr>
            <a:r>
              <a:rPr lang="pl"/>
              <a:t>Krótkie podsumowanie</a:t>
            </a:r>
          </a:p>
        </p:txBody>
      </p:sp>
      <p:grpSp>
        <p:nvGrpSpPr>
          <p:cNvPr id="205" name="Shape 205"/>
          <p:cNvGrpSpPr/>
          <p:nvPr/>
        </p:nvGrpSpPr>
        <p:grpSpPr>
          <a:xfrm>
            <a:off x="381000" y="1119187"/>
            <a:ext cx="8381999" cy="81000"/>
            <a:chOff x="383380" y="2378868"/>
            <a:chExt cx="8381999" cy="81000"/>
          </a:xfrm>
        </p:grpSpPr>
        <p:cxnSp>
          <p:nvCxnSpPr>
            <p:cNvPr id="206" name="Shape 206"/>
            <p:cNvCxnSpPr/>
            <p:nvPr/>
          </p:nvCxnSpPr>
          <p:spPr>
            <a:xfrm>
              <a:off x="383380" y="2419350"/>
              <a:ext cx="8381999" cy="0"/>
            </a:xfrm>
            <a:prstGeom prst="straightConnector1">
              <a:avLst/>
            </a:prstGeom>
            <a:noFill/>
            <a:ln cap="flat" w="9525">
              <a:solidFill>
                <a:srgbClr val="0070C0"/>
              </a:solidFill>
              <a:prstDash val="solid"/>
              <a:round/>
              <a:headEnd len="med" w="med" type="none"/>
              <a:tailEnd len="med" w="med" type="none"/>
            </a:ln>
          </p:spPr>
        </p:cxnSp>
        <p:sp>
          <p:nvSpPr>
            <p:cNvPr id="207" name="Shape 207"/>
            <p:cNvSpPr/>
            <p:nvPr/>
          </p:nvSpPr>
          <p:spPr>
            <a:xfrm>
              <a:off x="4529139" y="2378868"/>
              <a:ext cx="81000" cy="81000"/>
            </a:xfrm>
            <a:prstGeom prst="ellipse">
              <a:avLst/>
            </a:prstGeom>
            <a:solidFill>
              <a:srgbClr val="0070C0"/>
            </a:solidFill>
            <a:ln cap="flat" w="25400">
              <a:solidFill>
                <a:srgbClr val="0070C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grpSp>
      <p:pic>
        <p:nvPicPr>
          <p:cNvPr id="208" name="Shape 208"/>
          <p:cNvPicPr preferRelativeResize="0"/>
          <p:nvPr/>
        </p:nvPicPr>
        <p:blipFill>
          <a:blip r:embed="rId3">
            <a:alphaModFix/>
          </a:blip>
          <a:stretch>
            <a:fillRect/>
          </a:stretch>
        </p:blipFill>
        <p:spPr>
          <a:xfrm>
            <a:off x="2247129" y="1398300"/>
            <a:ext cx="4649733" cy="3487300"/>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