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30"/>
  </p:notesMasterIdLst>
  <p:sldIdLst>
    <p:sldId id="256" r:id="rId3"/>
    <p:sldId id="257" r:id="rId4"/>
    <p:sldId id="276" r:id="rId5"/>
    <p:sldId id="277" r:id="rId6"/>
    <p:sldId id="297" r:id="rId7"/>
    <p:sldId id="299" r:id="rId8"/>
    <p:sldId id="290" r:id="rId9"/>
    <p:sldId id="292" r:id="rId10"/>
    <p:sldId id="289" r:id="rId11"/>
    <p:sldId id="294" r:id="rId12"/>
    <p:sldId id="300" r:id="rId13"/>
    <p:sldId id="286" r:id="rId14"/>
    <p:sldId id="291" r:id="rId15"/>
    <p:sldId id="295" r:id="rId16"/>
    <p:sldId id="296" r:id="rId17"/>
    <p:sldId id="302" r:id="rId18"/>
    <p:sldId id="304" r:id="rId19"/>
    <p:sldId id="305" r:id="rId20"/>
    <p:sldId id="280" r:id="rId21"/>
    <p:sldId id="282" r:id="rId22"/>
    <p:sldId id="283" r:id="rId23"/>
    <p:sldId id="284" r:id="rId24"/>
    <p:sldId id="285" r:id="rId25"/>
    <p:sldId id="288" r:id="rId26"/>
    <p:sldId id="303" r:id="rId27"/>
    <p:sldId id="306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1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584CF-FA5F-4B4D-ADB2-13AD726138FD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AC58-7E96-405A-BEDF-FBF7D19CB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AC58-7E96-405A-BEDF-FBF7D19CBF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4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5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5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85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7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2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15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14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B607B-8267-4C50-8AA9-8D706BEDA595}" type="datetimeFigureOut">
              <a:rPr lang="en-US" smtClean="0"/>
              <a:t>2015-10-12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5DA0EB-3D07-458D-A60C-9AD3DA7D1A5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ECB607B-8267-4C50-8AA9-8D706BEDA595}" type="datetimeFigureOut">
              <a:rPr lang="en-US" smtClean="0">
                <a:solidFill>
                  <a:srgbClr val="FFFFFF"/>
                </a:solidFill>
              </a:rPr>
              <a:pPr/>
              <a:t>2015-10-12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E5DA0EB-3D07-458D-A60C-9AD3DA7D1A5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54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m@rachu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6400800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Consolas" pitchFamily="49" charset="0"/>
                <a:cs typeface="Consolas" pitchFamily="49" charset="0"/>
                <a:hlinkClick r:id="rId2"/>
              </a:rPr>
              <a:t>ram@rachum.com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600" dirty="0" smtClean="0">
                <a:latin typeface="Consolas" pitchFamily="49" charset="0"/>
                <a:cs typeface="Consolas" pitchFamily="49" charset="0"/>
              </a:rPr>
              <a:t>https://ram.rachum.com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068" y="1295400"/>
            <a:ext cx="9220200" cy="2209800"/>
          </a:xfrm>
        </p:spPr>
        <p:txBody>
          <a:bodyPr/>
          <a:lstStyle/>
          <a:p>
            <a:r>
              <a:rPr lang="en-US" sz="5800" dirty="0" smtClean="0"/>
              <a:t>How I learned to use the computer efficiently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700" dirty="0" smtClean="0"/>
              <a:t>(Mostly by using the keyboard)</a:t>
            </a:r>
            <a:endParaRPr lang="en-US" sz="3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610600" cy="655638"/>
          </a:xfrm>
        </p:spPr>
        <p:txBody>
          <a:bodyPr/>
          <a:lstStyle/>
          <a:p>
            <a:pPr algn="ctr"/>
            <a:r>
              <a:rPr lang="en-US" sz="4000" dirty="0" smtClean="0"/>
              <a:t>Why I think The bottleneck argument is wrong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676400"/>
            <a:ext cx="8991600" cy="541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time saved every day by using the computer more quickly is </a:t>
            </a:r>
            <a:r>
              <a:rPr lang="en-US" sz="3200" u="sng" dirty="0"/>
              <a:t>not</a:t>
            </a:r>
            <a:r>
              <a:rPr lang="en-US" sz="3200" dirty="0"/>
              <a:t> the main benefit here.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Most productive part of development is when you’re </a:t>
            </a:r>
            <a:r>
              <a:rPr lang="en-US" sz="3200" u="sng" dirty="0" smtClean="0"/>
              <a:t>in the zone,</a:t>
            </a:r>
            <a:r>
              <a:rPr lang="en-US" sz="3200" dirty="0" smtClean="0"/>
              <a:t> i.e. in deep concentration. </a:t>
            </a:r>
          </a:p>
          <a:p>
            <a:endParaRPr lang="en-US" sz="3200" dirty="0" smtClean="0"/>
          </a:p>
          <a:p>
            <a:r>
              <a:rPr lang="en-US" sz="3200" dirty="0" smtClean="0"/>
              <a:t>Using the computer quickly lets you </a:t>
            </a:r>
            <a:r>
              <a:rPr lang="en-US" sz="3200" u="sng" dirty="0" smtClean="0"/>
              <a:t>stay in the zone longer</a:t>
            </a:r>
            <a:r>
              <a:rPr lang="en-US" sz="3200" dirty="0" smtClean="0"/>
              <a:t> and be more focused on the problem.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58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609600"/>
            <a:ext cx="8610600" cy="5029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I’ll talk about my personal story of learning to use computers efficiently.</a:t>
            </a:r>
          </a:p>
          <a:p>
            <a:pPr marL="0" indent="0" algn="ctr">
              <a:buNone/>
            </a:pPr>
            <a:endParaRPr lang="en-US" sz="4000" strike="sngStrike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I’ll talk about why nobody talks about using computers efficiently.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And then I’ll talk about </a:t>
            </a:r>
            <a:r>
              <a:rPr lang="en-US" sz="4000" b="1" u="sng" dirty="0" smtClean="0"/>
              <a:t>how</a:t>
            </a:r>
            <a:r>
              <a:rPr lang="en-US" sz="4000" dirty="0" smtClean="0"/>
              <a:t> to use computers efficiently.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54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r>
              <a:rPr lang="en-US" dirty="0" smtClean="0"/>
              <a:t>Things I’ll talk about today that you can do to use your computer more efficiently: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1828800"/>
            <a:ext cx="8305800" cy="4191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Learn how to touch-type.</a:t>
            </a:r>
          </a:p>
          <a:p>
            <a:r>
              <a:rPr lang="en-US" sz="3200" dirty="0" smtClean="0"/>
              <a:t>Use keyboard shortcuts that are provided by the programs and OS that you use.</a:t>
            </a:r>
          </a:p>
          <a:p>
            <a:r>
              <a:rPr lang="en-US" sz="3200" dirty="0" smtClean="0"/>
              <a:t>Create your own keyboard shortcuts.</a:t>
            </a:r>
          </a:p>
          <a:p>
            <a:r>
              <a:rPr lang="en-US" sz="3200" dirty="0" smtClean="0"/>
              <a:t>Use programs that help you be more productive.</a:t>
            </a:r>
          </a:p>
          <a:p>
            <a:r>
              <a:rPr lang="en-US" sz="3200" b="1" u="sng" dirty="0" smtClean="0"/>
              <a:t>Learn how to replace bad habits with good habits.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38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731838"/>
          </a:xfrm>
        </p:spPr>
        <p:txBody>
          <a:bodyPr/>
          <a:lstStyle/>
          <a:p>
            <a:r>
              <a:rPr lang="en-US" dirty="0" smtClean="0"/>
              <a:t>How to replace </a:t>
            </a:r>
            <a:r>
              <a:rPr lang="en-US" dirty="0"/>
              <a:t>bad habits with good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838200"/>
            <a:ext cx="8839200" cy="5867400"/>
          </a:xfrm>
        </p:spPr>
        <p:txBody>
          <a:bodyPr>
            <a:normAutofit lnSpcReduction="10000"/>
          </a:bodyPr>
          <a:lstStyle/>
          <a:p>
            <a:r>
              <a:rPr lang="en-US" sz="3300" u="sng" dirty="0" smtClean="0"/>
              <a:t>Decide</a:t>
            </a:r>
            <a:r>
              <a:rPr lang="en-US" sz="3300" dirty="0" smtClean="0"/>
              <a:t> </a:t>
            </a:r>
            <a:r>
              <a:rPr lang="en-US" sz="3300" dirty="0"/>
              <a:t>that you’re willing to spend time and effort </a:t>
            </a:r>
            <a:r>
              <a:rPr lang="en-US" sz="3300" dirty="0" smtClean="0"/>
              <a:t>replacing bad habits with good habits.</a:t>
            </a:r>
          </a:p>
          <a:p>
            <a:endParaRPr lang="en-US" sz="3300" dirty="0" smtClean="0"/>
          </a:p>
          <a:p>
            <a:r>
              <a:rPr lang="en-US" sz="3300" u="sng" dirty="0" smtClean="0"/>
              <a:t>Constantly be on the lookout</a:t>
            </a:r>
            <a:r>
              <a:rPr lang="en-US" sz="3300" dirty="0" smtClean="0"/>
              <a:t> for things you can do more efficiently.</a:t>
            </a:r>
          </a:p>
          <a:p>
            <a:endParaRPr lang="en-US" sz="3300" dirty="0" smtClean="0"/>
          </a:p>
          <a:p>
            <a:r>
              <a:rPr lang="en-US" sz="3300" dirty="0" smtClean="0"/>
              <a:t>When you revert to the bad habit, </a:t>
            </a:r>
            <a:r>
              <a:rPr lang="en-US" sz="3300" u="sng" dirty="0" smtClean="0"/>
              <a:t>stop, go back and do it the right way.</a:t>
            </a:r>
          </a:p>
          <a:p>
            <a:endParaRPr lang="en-US" sz="3300" u="sng" dirty="0" smtClean="0"/>
          </a:p>
          <a:p>
            <a:r>
              <a:rPr lang="en-US" sz="3300" u="sng" dirty="0" smtClean="0"/>
              <a:t>Make exponential memos</a:t>
            </a:r>
            <a:r>
              <a:rPr lang="en-US" sz="3300" dirty="0" smtClean="0"/>
              <a:t> to practice the good habit.</a:t>
            </a:r>
          </a:p>
        </p:txBody>
      </p:sp>
    </p:spTree>
    <p:extLst>
      <p:ext uri="{BB962C8B-B14F-4D97-AF65-F5344CB8AC3E}">
        <p14:creationId xmlns:p14="http://schemas.microsoft.com/office/powerpoint/2010/main" val="41965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31838"/>
          </a:xfrm>
        </p:spPr>
        <p:txBody>
          <a:bodyPr/>
          <a:lstStyle/>
          <a:p>
            <a:r>
              <a:rPr lang="en-US" dirty="0" smtClean="0"/>
              <a:t>What are Exponential memos?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143000"/>
            <a:ext cx="8610600" cy="5181600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sz="3200" dirty="0" smtClean="0"/>
              <a:t>They are the </a:t>
            </a:r>
            <a:r>
              <a:rPr lang="en-US" sz="3200" u="sng" dirty="0" smtClean="0"/>
              <a:t>best way that I’ve found to ingrain new habits</a:t>
            </a:r>
            <a:r>
              <a:rPr lang="en-US" sz="3200" dirty="0" smtClean="0"/>
              <a:t>.</a:t>
            </a:r>
          </a:p>
          <a:p>
            <a:pPr>
              <a:buSzPct val="100000"/>
            </a:pPr>
            <a:r>
              <a:rPr lang="en-US" sz="3200" dirty="0" smtClean="0"/>
              <a:t>Make memos for yourself for 1 hour from now, 2 hours from now, 4 hours… 1,024 hours. </a:t>
            </a:r>
          </a:p>
          <a:p>
            <a:pPr>
              <a:buSzPct val="100000"/>
            </a:pPr>
            <a:r>
              <a:rPr lang="en-US" sz="3200" dirty="0" smtClean="0"/>
              <a:t>Every time a memo pops up, you practice the activity, </a:t>
            </a:r>
            <a:r>
              <a:rPr lang="en-US" sz="3200" u="sng" dirty="0" smtClean="0"/>
              <a:t>even if you don’t need to use it right now. </a:t>
            </a:r>
          </a:p>
          <a:p>
            <a:pPr>
              <a:buSzPct val="100000"/>
            </a:pPr>
            <a:r>
              <a:rPr lang="en-US" sz="3200" dirty="0" smtClean="0"/>
              <a:t>Every time you want to ingrain a new habit, you create a new set of exponential memos to practice it. </a:t>
            </a:r>
          </a:p>
        </p:txBody>
      </p:sp>
    </p:spTree>
    <p:extLst>
      <p:ext uri="{BB962C8B-B14F-4D97-AF65-F5344CB8AC3E}">
        <p14:creationId xmlns:p14="http://schemas.microsoft.com/office/powerpoint/2010/main" val="27183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31838"/>
          </a:xfrm>
        </p:spPr>
        <p:txBody>
          <a:bodyPr/>
          <a:lstStyle/>
          <a:p>
            <a:r>
              <a:rPr lang="en-US" dirty="0" smtClean="0"/>
              <a:t>How can I create exponential memos?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0668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dirty="0" smtClean="0"/>
              <a:t>Simplest way is to use </a:t>
            </a:r>
            <a:r>
              <a:rPr lang="en-US" sz="3300" u="sng" dirty="0" smtClean="0"/>
              <a:t>followupthen.com</a:t>
            </a:r>
          </a:p>
          <a:p>
            <a:pPr marL="0" indent="0">
              <a:buNone/>
            </a:pPr>
            <a:r>
              <a:rPr lang="en-US" sz="3300" dirty="0" smtClean="0"/>
              <a:t>Send email to </a:t>
            </a:r>
            <a:r>
              <a:rPr lang="en-US" sz="3300" u="sng" dirty="0" smtClean="0"/>
              <a:t>3hours@fut.io</a:t>
            </a:r>
            <a:r>
              <a:rPr lang="en-US" sz="3300" dirty="0" smtClean="0"/>
              <a:t> , get an automatic reply in 3 hours. Other time expressions also work:</a:t>
            </a:r>
          </a:p>
          <a:p>
            <a:r>
              <a:rPr lang="en-US" sz="3300" u="sng" dirty="0" smtClean="0"/>
              <a:t>1100@fut.io</a:t>
            </a:r>
          </a:p>
          <a:p>
            <a:r>
              <a:rPr lang="en-US" sz="3300" u="sng" dirty="0" smtClean="0"/>
              <a:t>nextwednesday@fut.io</a:t>
            </a:r>
          </a:p>
          <a:p>
            <a:r>
              <a:rPr lang="en-US" sz="3300" u="sng" dirty="0" smtClean="0"/>
              <a:t>1100-sms@fut.io</a:t>
            </a:r>
            <a:r>
              <a:rPr lang="en-US" sz="3300" dirty="0" smtClean="0"/>
              <a:t> if you pay for the pro version.</a:t>
            </a:r>
          </a:p>
          <a:p>
            <a:pPr marL="0" indent="0">
              <a:buNone/>
            </a:pPr>
            <a:r>
              <a:rPr lang="en-US" sz="3300" dirty="0" smtClean="0"/>
              <a:t>To do exponential memos, send email to multiple recipients: </a:t>
            </a:r>
            <a:r>
              <a:rPr lang="en-US" sz="3300" u="sng" dirty="0" smtClean="0"/>
              <a:t>1hour@fut.io</a:t>
            </a:r>
            <a:r>
              <a:rPr lang="en-US" sz="3300" dirty="0" smtClean="0"/>
              <a:t> , </a:t>
            </a:r>
            <a:r>
              <a:rPr lang="en-US" sz="3300" u="sng" dirty="0" smtClean="0"/>
              <a:t>2hours@fut.io</a:t>
            </a:r>
            <a:r>
              <a:rPr lang="en-US" sz="3300" dirty="0" smtClean="0"/>
              <a:t> , </a:t>
            </a:r>
            <a:r>
              <a:rPr lang="en-US" sz="3300" u="sng" dirty="0" smtClean="0"/>
              <a:t>4hours@fut.io</a:t>
            </a:r>
            <a:r>
              <a:rPr lang="en-US" sz="3300" dirty="0" smtClean="0"/>
              <a:t> , …, </a:t>
            </a:r>
            <a:r>
              <a:rPr lang="en-US" sz="3300" u="sng" dirty="0" smtClean="0"/>
              <a:t>1024hours@fut.io</a:t>
            </a:r>
            <a:r>
              <a:rPr lang="en-US" sz="3300" dirty="0" smtClean="0"/>
              <a:t> </a:t>
            </a:r>
          </a:p>
          <a:p>
            <a:pPr marL="0" indent="0">
              <a:buNone/>
            </a:pPr>
            <a:endParaRPr 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9176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r>
              <a:rPr lang="en-US" dirty="0" smtClean="0"/>
              <a:t>Things I’ll talk about today that you can do to use your computer more efficiently: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81000" y="1828800"/>
            <a:ext cx="8305800" cy="4191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C9E1F"/>
              </a:buClr>
            </a:pPr>
            <a:r>
              <a:rPr lang="en-US" sz="3200" strike="sngStrike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Learn how to touch-type.</a:t>
            </a:r>
          </a:p>
          <a:p>
            <a:pPr>
              <a:buClr>
                <a:srgbClr val="DC9E1F"/>
              </a:buClr>
            </a:pPr>
            <a:r>
              <a:rPr lang="en-US" sz="3200" dirty="0" smtClean="0">
                <a:solidFill>
                  <a:srgbClr val="FFFFFF"/>
                </a:solidFill>
              </a:rPr>
              <a:t>Use keyboard shortcuts that are provided by the programs and OS that you use.</a:t>
            </a:r>
          </a:p>
          <a:p>
            <a:pPr>
              <a:buClr>
                <a:srgbClr val="DC9E1F"/>
              </a:buClr>
            </a:pPr>
            <a:r>
              <a:rPr lang="en-US" sz="3200" dirty="0" smtClean="0">
                <a:solidFill>
                  <a:srgbClr val="FFFFFF"/>
                </a:solidFill>
              </a:rPr>
              <a:t>Create your own keyboard shortcuts.</a:t>
            </a:r>
          </a:p>
          <a:p>
            <a:pPr>
              <a:buClr>
                <a:srgbClr val="DC9E1F"/>
              </a:buClr>
            </a:pPr>
            <a:r>
              <a:rPr lang="en-US" sz="3200" dirty="0" smtClean="0">
                <a:solidFill>
                  <a:srgbClr val="FFFFFF"/>
                </a:solidFill>
              </a:rPr>
              <a:t>Use programs that help you be more productive.</a:t>
            </a:r>
          </a:p>
          <a:p>
            <a:pPr>
              <a:buClr>
                <a:srgbClr val="DC9E1F"/>
              </a:buClr>
            </a:pPr>
            <a:r>
              <a:rPr lang="en-US" sz="3200" strike="sngStrike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Learn how to replace bad habits with good habits. </a:t>
            </a:r>
          </a:p>
          <a:p>
            <a:pPr>
              <a:buClr>
                <a:srgbClr val="DC9E1F"/>
              </a:buClr>
            </a:pP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52400"/>
            <a:ext cx="9067800" cy="59436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C9E1F"/>
              </a:buClr>
              <a:buNone/>
            </a:pPr>
            <a:r>
              <a:rPr lang="en-US" sz="3800" dirty="0" smtClean="0">
                <a:solidFill>
                  <a:srgbClr val="FFFFFF"/>
                </a:solidFill>
              </a:rPr>
              <a:t>Biggest rule: </a:t>
            </a:r>
            <a:r>
              <a:rPr lang="en-US" sz="3800" b="1" u="sng" dirty="0" smtClean="0">
                <a:solidFill>
                  <a:srgbClr val="FFFFFF"/>
                </a:solidFill>
              </a:rPr>
              <a:t>The mouse is the root of all evil.</a:t>
            </a:r>
          </a:p>
          <a:p>
            <a:pPr marL="0" indent="0">
              <a:buClr>
                <a:srgbClr val="DC9E1F"/>
              </a:buClr>
              <a:buNone/>
            </a:pPr>
            <a:endParaRPr lang="en-US" sz="3800" b="1" dirty="0">
              <a:solidFill>
                <a:srgbClr val="FFFFFF"/>
              </a:solidFill>
            </a:endParaRPr>
          </a:p>
          <a:p>
            <a:pPr marL="0" indent="0">
              <a:buClr>
                <a:srgbClr val="DC9E1F"/>
              </a:buClr>
              <a:buNone/>
            </a:pPr>
            <a:r>
              <a:rPr lang="en-US" sz="3800" dirty="0" smtClean="0">
                <a:solidFill>
                  <a:srgbClr val="FFFFFF"/>
                </a:solidFill>
              </a:rPr>
              <a:t>Anything that can be done with the keyboard, should be done with keyboard.</a:t>
            </a:r>
          </a:p>
          <a:p>
            <a:pPr marL="0" indent="0">
              <a:buClr>
                <a:srgbClr val="DC9E1F"/>
              </a:buClr>
              <a:buNone/>
            </a:pPr>
            <a:endParaRPr lang="en-US" sz="380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DC9E1F"/>
              </a:buClr>
              <a:buNone/>
            </a:pPr>
            <a:r>
              <a:rPr lang="en-US" sz="3800" dirty="0" smtClean="0">
                <a:solidFill>
                  <a:srgbClr val="FFFFFF"/>
                </a:solidFill>
              </a:rPr>
              <a:t>Developers love CLIs because they’re keyboard-driven, but many don’t know that GUIs can be keyboard-driven too!</a:t>
            </a:r>
            <a:endParaRPr lang="en-US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52400" y="152400"/>
            <a:ext cx="8839200" cy="64008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C9E1F"/>
              </a:buClr>
              <a:buNone/>
            </a:pPr>
            <a:r>
              <a:rPr lang="en-US" sz="3700" dirty="0" smtClean="0">
                <a:solidFill>
                  <a:srgbClr val="FFFFFF"/>
                </a:solidFill>
              </a:rPr>
              <a:t>Every time you touch the mouse, ask yourself, could I do the same action using the keyboard? </a:t>
            </a:r>
          </a:p>
          <a:p>
            <a:pPr marL="0" indent="0">
              <a:buClr>
                <a:srgbClr val="DC9E1F"/>
              </a:buClr>
              <a:buNone/>
            </a:pPr>
            <a:endParaRPr lang="en-US" sz="370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DC9E1F"/>
              </a:buClr>
              <a:buNone/>
            </a:pPr>
            <a:r>
              <a:rPr lang="en-US" sz="3700" dirty="0" smtClean="0">
                <a:solidFill>
                  <a:srgbClr val="FFFFFF"/>
                </a:solidFill>
              </a:rPr>
              <a:t>Think of a task that you do every day. Can you do it without using the mouse?</a:t>
            </a:r>
          </a:p>
          <a:p>
            <a:pPr marL="0" indent="0">
              <a:buClr>
                <a:srgbClr val="DC9E1F"/>
              </a:buClr>
              <a:buNone/>
            </a:pPr>
            <a:endParaRPr lang="en-US" sz="370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DC9E1F"/>
              </a:buClr>
              <a:buNone/>
            </a:pPr>
            <a:r>
              <a:rPr lang="en-US" sz="3700" dirty="0" smtClean="0">
                <a:solidFill>
                  <a:srgbClr val="FFFFFF"/>
                </a:solidFill>
              </a:rPr>
              <a:t>Found something you can’t do with the keyboard? Ask me: </a:t>
            </a:r>
            <a:r>
              <a:rPr lang="en-US" sz="3700" u="sng" dirty="0" smtClean="0">
                <a:solidFill>
                  <a:srgbClr val="FFFFFF"/>
                </a:solidFill>
              </a:rPr>
              <a:t>ram@rachum.com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smtClean="0">
                <a:solidFill>
                  <a:srgbClr val="FFFFFF"/>
                </a:solidFill>
              </a:rPr>
              <a:t>or ask on </a:t>
            </a:r>
            <a:r>
              <a:rPr lang="en-US" sz="3700" u="sng" dirty="0" smtClean="0">
                <a:solidFill>
                  <a:srgbClr val="FFFFFF"/>
                </a:solidFill>
              </a:rPr>
              <a:t>superuser.com</a:t>
            </a:r>
            <a:r>
              <a:rPr lang="en-US" sz="3700" dirty="0" smtClean="0">
                <a:solidFill>
                  <a:srgbClr val="FFFFFF"/>
                </a:solidFill>
              </a:rPr>
              <a:t> </a:t>
            </a:r>
            <a:endParaRPr lang="en-US" sz="3700" u="sng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304800"/>
            <a:ext cx="85344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I’ve used </a:t>
            </a:r>
            <a:r>
              <a:rPr lang="en-US" sz="4000" b="1" dirty="0" smtClean="0"/>
              <a:t>AutoHotKey</a:t>
            </a:r>
            <a:r>
              <a:rPr lang="en-US" sz="4000" dirty="0" smtClean="0"/>
              <a:t> to make hotkeys that automate common tasks in Windows.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AutoHotKey is an interpreted language, like Python.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I have mixed feelings about AutoHotKey. There are things that I love it for, and things that I hate it for.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1027" name="Picture 3" descr="C:\Users\Administrator\Dropbox\PyWeb-IL\My talks\Productivity\Images\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029" y="3124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About me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524000"/>
            <a:ext cx="8991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Ram </a:t>
            </a:r>
            <a:r>
              <a:rPr lang="en-US" sz="3600" dirty="0" err="1" smtClean="0"/>
              <a:t>Rachum</a:t>
            </a:r>
            <a:endParaRPr lang="en-US" sz="3600" dirty="0" smtClean="0"/>
          </a:p>
          <a:p>
            <a:r>
              <a:rPr lang="en-US" sz="3600" dirty="0" smtClean="0"/>
              <a:t>Python/</a:t>
            </a:r>
            <a:r>
              <a:rPr lang="en-US" sz="3600" dirty="0" err="1" smtClean="0"/>
              <a:t>Django</a:t>
            </a:r>
            <a:r>
              <a:rPr lang="en-US" sz="3600" dirty="0" smtClean="0"/>
              <a:t> developer for 6 years</a:t>
            </a:r>
          </a:p>
          <a:p>
            <a:r>
              <a:rPr lang="en-US" sz="3600" dirty="0" smtClean="0"/>
              <a:t>Software development services: </a:t>
            </a:r>
            <a:r>
              <a:rPr lang="en-US" sz="2400" u="sng" dirty="0" smtClean="0">
                <a:latin typeface="Consolas" pitchFamily="49" charset="0"/>
                <a:cs typeface="Consolas" pitchFamily="49" charset="0"/>
              </a:rPr>
              <a:t>https://chipmunkdev.com</a:t>
            </a:r>
            <a:endParaRPr lang="en-US" sz="3600" u="sng" dirty="0" smtClean="0"/>
          </a:p>
          <a:p>
            <a:r>
              <a:rPr lang="en-US" sz="3600" dirty="0" smtClean="0"/>
              <a:t>I do Python tutorials! If your company needs someone to help improve the Python chops of your team, talk to me.</a:t>
            </a:r>
          </a:p>
          <a:p>
            <a:r>
              <a:rPr lang="en-US" sz="3600" dirty="0" err="1" smtClean="0"/>
              <a:t>GitHub</a:t>
            </a:r>
            <a:r>
              <a:rPr lang="en-US" sz="3600" dirty="0" smtClean="0"/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://github.com/cool-RR</a:t>
            </a:r>
            <a:endParaRPr lang="en-US" sz="2400" dirty="0"/>
          </a:p>
          <a:p>
            <a:r>
              <a:rPr lang="en-US" sz="3600" dirty="0" err="1" smtClean="0"/>
              <a:t>PyWeb</a:t>
            </a:r>
            <a:r>
              <a:rPr lang="en-US" sz="3600" dirty="0" smtClean="0"/>
              <a:t>-IL organizer </a:t>
            </a:r>
            <a:r>
              <a:rPr lang="en-US" sz="3600" dirty="0" smtClean="0">
                <a:sym typeface="Wingdings" pitchFamily="2" charset="2"/>
              </a:rPr>
              <a:t></a:t>
            </a:r>
            <a:endParaRPr lang="en-US" sz="3600" dirty="0" smtClean="0"/>
          </a:p>
        </p:txBody>
      </p:sp>
      <p:pic>
        <p:nvPicPr>
          <p:cNvPr id="2050" name="Picture 2" descr="C:\Users\Administrator\Dropbox\My alpa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7200"/>
            <a:ext cx="1529821" cy="152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dirty="0" smtClean="0"/>
              <a:t>AutoHotKey: what’s good about it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AutoHotKey is brilliant at automating everyday computer tasks:</a:t>
            </a:r>
            <a:endParaRPr lang="en-US" sz="3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04800" y="2667000"/>
            <a:ext cx="4605867" cy="1905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Define hotkeys</a:t>
            </a:r>
          </a:p>
          <a:p>
            <a:r>
              <a:rPr lang="en-US" sz="3000" dirty="0" smtClean="0"/>
              <a:t>Send text as if typed by user</a:t>
            </a:r>
          </a:p>
          <a:p>
            <a:r>
              <a:rPr lang="en-US" sz="3000" dirty="0" smtClean="0"/>
              <a:t>Move the mouse</a:t>
            </a:r>
          </a:p>
          <a:p>
            <a:r>
              <a:rPr lang="en-US" sz="3000" dirty="0" smtClean="0"/>
              <a:t>Manipulate Windows (Move, resize, maximize, minimize…)</a:t>
            </a:r>
          </a:p>
          <a:p>
            <a:r>
              <a:rPr lang="en-US" sz="3000" dirty="0" smtClean="0"/>
              <a:t>And a lot more…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pPr marL="0" indent="0">
              <a:buFont typeface="Arial" pitchFamily="34" charset="0"/>
              <a:buNone/>
            </a:pPr>
            <a:endParaRPr lang="en-US" sz="3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953000" y="2743200"/>
            <a:ext cx="4038600" cy="1905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Manipulate the clipboard</a:t>
            </a:r>
          </a:p>
          <a:p>
            <a:r>
              <a:rPr lang="en-US" sz="3000" dirty="0" smtClean="0"/>
              <a:t>Run programs</a:t>
            </a:r>
          </a:p>
          <a:p>
            <a:r>
              <a:rPr lang="en-US" sz="3000" dirty="0" smtClean="0"/>
              <a:t>Open folders in explorer</a:t>
            </a:r>
          </a:p>
          <a:p>
            <a:endParaRPr lang="en-US" sz="3000" dirty="0" smtClean="0"/>
          </a:p>
          <a:p>
            <a:pPr marL="0" indent="0">
              <a:buFont typeface="Arial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43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715962"/>
          </a:xfrm>
        </p:spPr>
        <p:txBody>
          <a:bodyPr/>
          <a:lstStyle/>
          <a:p>
            <a:r>
              <a:rPr lang="en-US" dirty="0" smtClean="0"/>
              <a:t>AutoHotKey: Simple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79248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Hotkey that opens my default notes file in my text editor when pressing Start-N: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#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n:: Run, %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A_Desktop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%\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notes.txt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Hotkey that types my email when I press Start-0: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   #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:: Send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ram@rachum.com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 use these dozens of times every day. </a:t>
            </a:r>
            <a:endParaRPr lang="en-US" sz="3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dirty="0" smtClean="0"/>
              <a:t>AutoHotKey: A more complex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2286000"/>
            <a:ext cx="8839200" cy="556260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MaxThreadsPerHotkey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#!+n::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WinWait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Scratchpad,, 0.001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ErrorLevel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InputBox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Clipboard,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Scratchpad,,,,,,,,,%Clipboard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%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Return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WinActivate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Scratchpad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Return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MaxThreadsPerHotkey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295400"/>
            <a:ext cx="8305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400" dirty="0" smtClean="0"/>
              <a:t>Implementing a simple clipboard editor in 11 lines!</a:t>
            </a:r>
            <a:endParaRPr lang="en-US" sz="3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dirty="0" smtClean="0"/>
              <a:t>AutoHotKey: what’s bad about it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7924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AutoHotKey’s</a:t>
            </a:r>
            <a:r>
              <a:rPr lang="en-US" sz="3600" dirty="0" smtClean="0"/>
              <a:t> programming language is a </a:t>
            </a:r>
            <a:r>
              <a:rPr lang="en-US" sz="3600" i="1" dirty="0" smtClean="0"/>
              <a:t>terrible </a:t>
            </a:r>
            <a:r>
              <a:rPr lang="en-US" sz="3600" dirty="0" smtClean="0"/>
              <a:t>one. It sucks so, fucking, bad.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It’s okay for writing short scripts, but anything with complex logic is a nightmare. It feels like writing a web app in Bash.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38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sz="2800" dirty="0" smtClean="0"/>
              <a:t>Some examples of AUTOHOTKEY’s horribleness</a:t>
            </a:r>
            <a:endParaRPr lang="en-US" sz="2800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8610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Q: </a:t>
            </a:r>
            <a:r>
              <a:rPr lang="en-US" sz="2800" dirty="0" smtClean="0">
                <a:cs typeface="Consolas" pitchFamily="49" charset="0"/>
              </a:rPr>
              <a:t>What do you think this line does?</a:t>
            </a:r>
            <a:endParaRPr lang="en-US" sz="28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if x = 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41910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Q: </a:t>
            </a:r>
            <a:r>
              <a:rPr lang="en-US" sz="2800" dirty="0" smtClean="0">
                <a:cs typeface="Consolas" pitchFamily="49" charset="0"/>
              </a:rPr>
              <a:t>What do you think this line does?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InputBox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Clipboard,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Scratchpad,,,,,,,,,%Clipboard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%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04800" y="22098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A: </a:t>
            </a:r>
            <a:r>
              <a:rPr lang="en-US" sz="2800" dirty="0" smtClean="0">
                <a:cs typeface="Consolas" pitchFamily="49" charset="0"/>
              </a:rPr>
              <a:t>Makes me never want to program in AutoHotKey.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76687" y="52578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A: </a:t>
            </a:r>
            <a:r>
              <a:rPr lang="en-US" sz="2800" dirty="0" smtClean="0">
                <a:cs typeface="Consolas" pitchFamily="49" charset="0"/>
              </a:rPr>
              <a:t>Makes me want to be in a coma too.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9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sz="2800" dirty="0" smtClean="0"/>
              <a:t>Some productivity software I use</a:t>
            </a:r>
            <a:endParaRPr lang="en-US" sz="2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2192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 smtClean="0"/>
              <a:t>Windows only:</a:t>
            </a:r>
          </a:p>
          <a:p>
            <a:pPr marL="400050" lvl="1" indent="0">
              <a:buNone/>
            </a:pPr>
            <a:r>
              <a:rPr lang="en-US" sz="3400" dirty="0" err="1" smtClean="0"/>
              <a:t>Launchy</a:t>
            </a:r>
            <a:r>
              <a:rPr lang="en-US" sz="3400" dirty="0" smtClean="0"/>
              <a:t> (launches programs)</a:t>
            </a:r>
          </a:p>
          <a:p>
            <a:pPr marL="400050" lvl="1" indent="0">
              <a:buNone/>
            </a:pPr>
            <a:r>
              <a:rPr lang="en-US" sz="3400" dirty="0" smtClean="0"/>
              <a:t>Ditto (clipboard manager)</a:t>
            </a:r>
          </a:p>
          <a:p>
            <a:pPr marL="400050" lvl="1" indent="0">
              <a:buNone/>
            </a:pPr>
            <a:r>
              <a:rPr lang="en-US" sz="3400" dirty="0" err="1" smtClean="0"/>
              <a:t>Dexpot</a:t>
            </a:r>
            <a:r>
              <a:rPr lang="en-US" sz="3400" dirty="0" smtClean="0"/>
              <a:t> (multiple desktops)</a:t>
            </a:r>
          </a:p>
          <a:p>
            <a:pPr marL="400050" lvl="1" indent="0">
              <a:buNone/>
            </a:pPr>
            <a:r>
              <a:rPr lang="en-US" sz="3400" dirty="0" err="1" smtClean="0"/>
              <a:t>Ultramon</a:t>
            </a:r>
            <a:r>
              <a:rPr lang="en-US" sz="3400" dirty="0" smtClean="0"/>
              <a:t> (multiple taskbars)</a:t>
            </a:r>
          </a:p>
          <a:p>
            <a:pPr marL="400050" lvl="1" indent="0">
              <a:buNone/>
            </a:pPr>
            <a:r>
              <a:rPr lang="en-US" sz="3400" dirty="0" err="1" smtClean="0"/>
              <a:t>UndoClose</a:t>
            </a:r>
            <a:r>
              <a:rPr lang="en-US" sz="3400" dirty="0" smtClean="0"/>
              <a:t> (re-open windows you just closed)</a:t>
            </a:r>
            <a:endParaRPr lang="en-US" sz="3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sz="2800" dirty="0" smtClean="0"/>
              <a:t>Some productivity software I use</a:t>
            </a:r>
            <a:endParaRPr lang="en-US" sz="2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295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 smtClean="0"/>
              <a:t>Cross-OS:</a:t>
            </a:r>
          </a:p>
          <a:p>
            <a:pPr marL="400050" lvl="1" indent="0">
              <a:buNone/>
            </a:pPr>
            <a:r>
              <a:rPr lang="en-US" sz="3400" dirty="0" err="1" smtClean="0"/>
              <a:t>Dropbox</a:t>
            </a:r>
            <a:endParaRPr lang="en-US" sz="3400" dirty="0" smtClean="0"/>
          </a:p>
          <a:p>
            <a:pPr marL="400050" lvl="1" indent="0">
              <a:buNone/>
            </a:pPr>
            <a:r>
              <a:rPr lang="en-US" sz="3400" dirty="0" err="1" smtClean="0"/>
              <a:t>GleeBox</a:t>
            </a:r>
            <a:r>
              <a:rPr lang="en-US" sz="3400" dirty="0" smtClean="0"/>
              <a:t> (keyboard navigation for Chrome)</a:t>
            </a:r>
          </a:p>
          <a:p>
            <a:pPr marL="400050" lvl="1" indent="0">
              <a:buNone/>
            </a:pPr>
            <a:r>
              <a:rPr lang="en-US" sz="3400" dirty="0" err="1" smtClean="0"/>
              <a:t>F.lux</a:t>
            </a:r>
            <a:r>
              <a:rPr lang="en-US" sz="3400" dirty="0" smtClean="0"/>
              <a:t> (change monitor colors based on time of day)</a:t>
            </a:r>
          </a:p>
          <a:p>
            <a:pPr marL="400050" lvl="1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Font typeface="Arial" pitchFamily="34" charset="0"/>
              <a:buNone/>
            </a:pPr>
            <a:endParaRPr lang="en-US" sz="3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Thank you </a:t>
            </a:r>
            <a:r>
              <a:rPr lang="en-US" sz="8000" dirty="0" smtClean="0">
                <a:sym typeface="Wingdings" pitchFamily="2" charset="2"/>
              </a:rPr>
              <a:t> 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mean by “Use the computer efficiently”?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Doing everyday computer tasks quickly and with minimal amount of finger/hand/arm movement. Some example tasks: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5733" y="4038600"/>
            <a:ext cx="7924800" cy="1905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Typing text</a:t>
            </a:r>
          </a:p>
          <a:p>
            <a:r>
              <a:rPr lang="en-US" sz="2600" dirty="0" smtClean="0"/>
              <a:t>Browsing the web</a:t>
            </a:r>
          </a:p>
          <a:p>
            <a:r>
              <a:rPr lang="en-US" sz="2600" dirty="0" smtClean="0"/>
              <a:t>Navigating menus</a:t>
            </a:r>
          </a:p>
          <a:p>
            <a:endParaRPr lang="en-US" sz="2600" dirty="0" smtClean="0"/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95800" y="4038600"/>
            <a:ext cx="3810000" cy="19050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Writing code</a:t>
            </a:r>
          </a:p>
          <a:p>
            <a:r>
              <a:rPr lang="en-US" sz="2600" dirty="0" smtClean="0"/>
              <a:t>Starting programs</a:t>
            </a:r>
          </a:p>
          <a:p>
            <a:r>
              <a:rPr lang="en-US" sz="2600" dirty="0" smtClean="0"/>
              <a:t>Controlling your debugger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44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79438"/>
            <a:ext cx="7924800" cy="715962"/>
          </a:xfrm>
        </p:spPr>
        <p:txBody>
          <a:bodyPr/>
          <a:lstStyle/>
          <a:p>
            <a:r>
              <a:rPr lang="en-US" dirty="0" smtClean="0"/>
              <a:t>More examples of common tasks: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371600"/>
            <a:ext cx="3810000" cy="5029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Pressing buttons in GUIs</a:t>
            </a:r>
          </a:p>
          <a:p>
            <a:r>
              <a:rPr lang="en-US" sz="2600" dirty="0" smtClean="0"/>
              <a:t>Starting SSH sessions</a:t>
            </a:r>
          </a:p>
          <a:p>
            <a:r>
              <a:rPr lang="en-US" sz="2600" dirty="0" smtClean="0"/>
              <a:t>Starting local terminals</a:t>
            </a:r>
          </a:p>
          <a:p>
            <a:r>
              <a:rPr lang="en-US" sz="2600" dirty="0" smtClean="0"/>
              <a:t>Switching to a window</a:t>
            </a:r>
          </a:p>
          <a:p>
            <a:r>
              <a:rPr lang="en-US" sz="2600" dirty="0"/>
              <a:t>Pasting common snippets of </a:t>
            </a:r>
            <a:r>
              <a:rPr lang="en-US" sz="2600" dirty="0" smtClean="0"/>
              <a:t>text</a:t>
            </a:r>
          </a:p>
          <a:p>
            <a:r>
              <a:rPr lang="en-US" sz="2600" dirty="0" smtClean="0"/>
              <a:t>Closing a non-responding program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0" y="1371600"/>
            <a:ext cx="4114800" cy="5029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Maximizing / minimizing / restoring / moving windows</a:t>
            </a:r>
          </a:p>
          <a:p>
            <a:r>
              <a:rPr lang="en-US" sz="2600" dirty="0" smtClean="0"/>
              <a:t>Creating random passwords</a:t>
            </a:r>
            <a:endParaRPr lang="en-US" sz="2600" dirty="0"/>
          </a:p>
          <a:p>
            <a:r>
              <a:rPr lang="en-US" sz="2600" dirty="0" smtClean="0"/>
              <a:t>Manipulating the clipboard</a:t>
            </a:r>
          </a:p>
          <a:p>
            <a:r>
              <a:rPr lang="en-US" sz="2600" dirty="0" smtClean="0"/>
              <a:t>Renaming a file</a:t>
            </a:r>
          </a:p>
          <a:p>
            <a:r>
              <a:rPr lang="en-US" sz="2600" dirty="0" smtClean="0"/>
              <a:t>Changing sound volume</a:t>
            </a:r>
          </a:p>
          <a:p>
            <a:r>
              <a:rPr lang="en-US" sz="2600" dirty="0" smtClean="0"/>
              <a:t>Playing/pausing a song</a:t>
            </a:r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93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609600"/>
            <a:ext cx="8610600" cy="5029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/>
              <a:t>I’ll talk about </a:t>
            </a:r>
            <a:r>
              <a:rPr lang="en-US" sz="4000" b="1" u="sng" dirty="0" smtClean="0"/>
              <a:t>my personal story</a:t>
            </a:r>
            <a:r>
              <a:rPr lang="en-US" sz="4000" dirty="0" smtClean="0"/>
              <a:t> of learning to use computers efficiently.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I’ll talk about </a:t>
            </a:r>
            <a:r>
              <a:rPr lang="en-US" sz="4000" b="1" u="sng" dirty="0" smtClean="0"/>
              <a:t>why nobody talks about using computers efficiently.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And then I’ll talk about </a:t>
            </a:r>
            <a:r>
              <a:rPr lang="en-US" sz="4000" b="1" u="sng" dirty="0" smtClean="0"/>
              <a:t>how</a:t>
            </a:r>
            <a:r>
              <a:rPr lang="en-US" sz="4000" dirty="0" smtClean="0"/>
              <a:t> to use computers efficiently.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08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istrator\Dropbox\PyWeb-IL\My talks\Productivity\Images\Touch-ty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74378"/>
            <a:ext cx="9317719" cy="57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6216134"/>
            <a:ext cx="560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Copyright Wikimedia user Cy21, License: CC A-SA 3.0 </a:t>
            </a:r>
            <a:r>
              <a:rPr lang="en-US" dirty="0" err="1"/>
              <a:t>Unported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47912" y="1143000"/>
            <a:ext cx="838200" cy="2209800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scene3d>
            <a:camera prst="orthographicFront">
              <a:rot lat="0" lon="0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52400"/>
            <a:ext cx="8915400" cy="66294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 smtClean="0"/>
              <a:t>I was surprised that most developers don’t really care about using the computer efficiently.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I know top-rate developers who suck at handling their computers: </a:t>
            </a:r>
          </a:p>
          <a:p>
            <a:r>
              <a:rPr lang="en-US" sz="3500" dirty="0" smtClean="0"/>
              <a:t>They can’t touch-type.</a:t>
            </a:r>
          </a:p>
          <a:p>
            <a:r>
              <a:rPr lang="en-US" sz="3500" dirty="0" smtClean="0"/>
              <a:t>They don’t use any keyboard shortcuts beyond obvious ones like ctrl-z, ctrl-c, ctrl-x and ctrl-v.</a:t>
            </a:r>
          </a:p>
          <a:p>
            <a:r>
              <a:rPr lang="en-US" sz="3500" dirty="0"/>
              <a:t>T</a:t>
            </a:r>
            <a:r>
              <a:rPr lang="en-US" sz="3500" dirty="0" smtClean="0"/>
              <a:t>hey don’t make their own keyboard shortcuts.</a:t>
            </a:r>
          </a:p>
        </p:txBody>
      </p:sp>
    </p:spTree>
    <p:extLst>
      <p:ext uri="{BB962C8B-B14F-4D97-AF65-F5344CB8AC3E}">
        <p14:creationId xmlns:p14="http://schemas.microsoft.com/office/powerpoint/2010/main" val="35845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731838"/>
          </a:xfrm>
        </p:spPr>
        <p:txBody>
          <a:bodyPr/>
          <a:lstStyle/>
          <a:p>
            <a:r>
              <a:rPr lang="en-US" dirty="0" smtClean="0"/>
              <a:t>Why do developers usually not get excited about optimizing their computer usage?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371600"/>
            <a:ext cx="8763000" cy="4876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Inertia: Need to learn a different way to do things, requires upfront investment.</a:t>
            </a:r>
          </a:p>
          <a:p>
            <a:r>
              <a:rPr lang="en-US" sz="3200" dirty="0" smtClean="0"/>
              <a:t>Believing it’s not as important as other skills: Coding skills, design skills, people skills, management skills, etc.</a:t>
            </a:r>
          </a:p>
          <a:p>
            <a:r>
              <a:rPr lang="en-US" sz="3200" dirty="0" smtClean="0"/>
              <a:t>Working on different computers and using different program, not wanting to invest time in optimizing for a program that they could stop using at any time.</a:t>
            </a:r>
          </a:p>
          <a:p>
            <a:r>
              <a:rPr lang="en-US" sz="3200" dirty="0" smtClean="0"/>
              <a:t>“The bottleneck argument.”</a:t>
            </a:r>
          </a:p>
        </p:txBody>
      </p:sp>
    </p:spTree>
    <p:extLst>
      <p:ext uri="{BB962C8B-B14F-4D97-AF65-F5344CB8AC3E}">
        <p14:creationId xmlns:p14="http://schemas.microsoft.com/office/powerpoint/2010/main" val="6609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55638"/>
          </a:xfrm>
        </p:spPr>
        <p:txBody>
          <a:bodyPr/>
          <a:lstStyle/>
          <a:p>
            <a:pPr algn="ctr"/>
            <a:r>
              <a:rPr lang="en-US" sz="4000" dirty="0" smtClean="0"/>
              <a:t>“The bottleneck argument”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676400"/>
            <a:ext cx="8610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“As a developer, my typing speed and how efficiently I use my computer are not the bottleneck on my productivity. I spend most of my time thinking about what I’m developing and discussing with colleagues, so cutting down the 20 seconds that it takes me to write a code line to 10 seconds doesn’t make a meaningful contribution to my productivity.”</a:t>
            </a:r>
          </a:p>
          <a:p>
            <a:pPr marL="0" indent="0">
              <a:buNone/>
            </a:pP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4096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C8C8C8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4398</TotalTime>
  <Words>1321</Words>
  <Application>Microsoft Office PowerPoint</Application>
  <PresentationFormat>On-screen Show (4:3)</PresentationFormat>
  <Paragraphs>172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Horizon</vt:lpstr>
      <vt:lpstr>1_Horizon</vt:lpstr>
      <vt:lpstr>How I learned to use the computer efficiently (Mostly by using the keyboard)</vt:lpstr>
      <vt:lpstr>About me</vt:lpstr>
      <vt:lpstr>What do I mean by “Use the computer efficiently”?</vt:lpstr>
      <vt:lpstr>More examples of common tasks: </vt:lpstr>
      <vt:lpstr>PowerPoint Presentation</vt:lpstr>
      <vt:lpstr>PowerPoint Presentation</vt:lpstr>
      <vt:lpstr>PowerPoint Presentation</vt:lpstr>
      <vt:lpstr>Why do developers usually not get excited about optimizing their computer usage?</vt:lpstr>
      <vt:lpstr>“The bottleneck argument”</vt:lpstr>
      <vt:lpstr>Why I think The bottleneck argument is wrong</vt:lpstr>
      <vt:lpstr>PowerPoint Presentation</vt:lpstr>
      <vt:lpstr>Things I’ll talk about today that you can do to use your computer more efficiently:</vt:lpstr>
      <vt:lpstr>How to replace bad habits with good habits</vt:lpstr>
      <vt:lpstr>What are Exponential memos?</vt:lpstr>
      <vt:lpstr>How can I create exponential memos?</vt:lpstr>
      <vt:lpstr>Things I’ll talk about today that you can do to use your computer more efficiently:</vt:lpstr>
      <vt:lpstr>PowerPoint Presentation</vt:lpstr>
      <vt:lpstr>PowerPoint Presentation</vt:lpstr>
      <vt:lpstr>PowerPoint Presentation</vt:lpstr>
      <vt:lpstr>AutoHotKey: what’s good about it </vt:lpstr>
      <vt:lpstr>AutoHotKey: Simple examples</vt:lpstr>
      <vt:lpstr>AutoHotKey: A more complex example</vt:lpstr>
      <vt:lpstr>AutoHotKey: what’s bad about it </vt:lpstr>
      <vt:lpstr>Some examples of AUTOHOTKEY’s horribleness</vt:lpstr>
      <vt:lpstr>Some productivity software I use</vt:lpstr>
      <vt:lpstr>Some productivity software I use</vt:lpstr>
      <vt:lpstr>Thank you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Git scripts</dc:title>
  <dc:creator>User</dc:creator>
  <cp:lastModifiedBy>User</cp:lastModifiedBy>
  <cp:revision>252</cp:revision>
  <dcterms:created xsi:type="dcterms:W3CDTF">2014-09-30T12:19:56Z</dcterms:created>
  <dcterms:modified xsi:type="dcterms:W3CDTF">2015-10-12T13:05:58Z</dcterms:modified>
</cp:coreProperties>
</file>