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4"/>
  </p:notesMasterIdLst>
  <p:handoutMasterIdLst>
    <p:handoutMasterId r:id="rId15"/>
  </p:handoutMasterIdLst>
  <p:sldIdLst>
    <p:sldId id="256" r:id="rId5"/>
    <p:sldId id="271" r:id="rId6"/>
    <p:sldId id="265" r:id="rId7"/>
    <p:sldId id="260" r:id="rId8"/>
    <p:sldId id="270" r:id="rId9"/>
    <p:sldId id="269" r:id="rId10"/>
    <p:sldId id="272" r:id="rId11"/>
    <p:sldId id="273" r:id="rId12"/>
    <p:sldId id="267" r:id="rId13"/>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41" autoAdjust="0"/>
  </p:normalViewPr>
  <p:slideViewPr>
    <p:cSldViewPr snapToGrid="0">
      <p:cViewPr varScale="1">
        <p:scale>
          <a:sx n="116" d="100"/>
          <a:sy n="116" d="100"/>
        </p:scale>
        <p:origin x="336" y="108"/>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00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 xmlns:a16="http://schemas.microsoft.com/office/drawing/2014/main" id="{CAE1F46F-459E-4F3E-BDF1-3F08F724E4F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 xmlns:a16="http://schemas.microsoft.com/office/drawing/2014/main" id="{694F57E4-776A-4067-93ED-00230251B08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FF5CE6-9BE1-429F-8F16-8C9028A902E8}" type="datetimeFigureOut">
              <a:rPr lang="fr-FR" smtClean="0"/>
              <a:t>21/08/2023</a:t>
            </a:fld>
            <a:endParaRPr lang="fr-FR"/>
          </a:p>
        </p:txBody>
      </p:sp>
      <p:sp>
        <p:nvSpPr>
          <p:cNvPr id="4" name="Espace réservé du pied de page 3">
            <a:extLst>
              <a:ext uri="{FF2B5EF4-FFF2-40B4-BE49-F238E27FC236}">
                <a16:creationId xmlns="" xmlns:a16="http://schemas.microsoft.com/office/drawing/2014/main" id="{5999021E-7E4D-4785-841A-273809DF93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 xmlns:a16="http://schemas.microsoft.com/office/drawing/2014/main" id="{CC18ECAB-0F18-4C00-835C-F33C108650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3EA6D6-23E3-4197-9176-FF97AE8683BD}" type="slidenum">
              <a:rPr lang="fr-FR" smtClean="0"/>
              <a:t>‹N°›</a:t>
            </a:fld>
            <a:endParaRPr lang="fr-FR"/>
          </a:p>
        </p:txBody>
      </p:sp>
    </p:spTree>
    <p:extLst>
      <p:ext uri="{BB962C8B-B14F-4D97-AF65-F5344CB8AC3E}">
        <p14:creationId xmlns:p14="http://schemas.microsoft.com/office/powerpoint/2010/main" val="16251416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470763-FB5D-4994-BF81-ACBC53563BDE}" type="datetimeFigureOut">
              <a:rPr lang="fr-FR" smtClean="0"/>
              <a:t>21/08/2023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a:t>
            </a:r>
            <a:r>
              <a:rPr lang="fr-FR" dirty="0"/>
              <a:t>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863917-A6D6-4666-8F48-4B6311F6FBAE}" type="slidenum">
              <a:rPr lang="fr-FR" smtClean="0"/>
              <a:t>‹N°›</a:t>
            </a:fld>
            <a:endParaRPr lang="fr-FR"/>
          </a:p>
        </p:txBody>
      </p:sp>
    </p:spTree>
    <p:extLst>
      <p:ext uri="{BB962C8B-B14F-4D97-AF65-F5344CB8AC3E}">
        <p14:creationId xmlns:p14="http://schemas.microsoft.com/office/powerpoint/2010/main" val="30106129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6863917-A6D6-4666-8F48-4B6311F6FBAE}" type="slidenum">
              <a:rPr lang="fr-FR" smtClean="0"/>
              <a:t>1</a:t>
            </a:fld>
            <a:endParaRPr lang="fr-FR"/>
          </a:p>
        </p:txBody>
      </p:sp>
    </p:spTree>
    <p:extLst>
      <p:ext uri="{BB962C8B-B14F-4D97-AF65-F5344CB8AC3E}">
        <p14:creationId xmlns:p14="http://schemas.microsoft.com/office/powerpoint/2010/main" val="145651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6863917-A6D6-4666-8F48-4B6311F6FBAE}" type="slidenum">
              <a:rPr lang="fr-FR" smtClean="0"/>
              <a:t>3</a:t>
            </a:fld>
            <a:endParaRPr lang="fr-FR"/>
          </a:p>
        </p:txBody>
      </p:sp>
    </p:spTree>
    <p:extLst>
      <p:ext uri="{BB962C8B-B14F-4D97-AF65-F5344CB8AC3E}">
        <p14:creationId xmlns:p14="http://schemas.microsoft.com/office/powerpoint/2010/main" val="2298718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6863917-A6D6-4666-8F48-4B6311F6FBAE}" type="slidenum">
              <a:rPr lang="fr-FR" smtClean="0"/>
              <a:t>4</a:t>
            </a:fld>
            <a:endParaRPr lang="fr-FR"/>
          </a:p>
        </p:txBody>
      </p:sp>
    </p:spTree>
    <p:extLst>
      <p:ext uri="{BB962C8B-B14F-4D97-AF65-F5344CB8AC3E}">
        <p14:creationId xmlns:p14="http://schemas.microsoft.com/office/powerpoint/2010/main" val="791358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6863917-A6D6-4666-8F48-4B6311F6FBAE}" type="slidenum">
              <a:rPr lang="fr-FR" smtClean="0"/>
              <a:t>5</a:t>
            </a:fld>
            <a:endParaRPr lang="fr-FR"/>
          </a:p>
        </p:txBody>
      </p:sp>
    </p:spTree>
    <p:extLst>
      <p:ext uri="{BB962C8B-B14F-4D97-AF65-F5344CB8AC3E}">
        <p14:creationId xmlns:p14="http://schemas.microsoft.com/office/powerpoint/2010/main" val="1854852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6863917-A6D6-4666-8F48-4B6311F6FBAE}" type="slidenum">
              <a:rPr lang="fr-FR" smtClean="0"/>
              <a:t>6</a:t>
            </a:fld>
            <a:endParaRPr lang="fr-FR"/>
          </a:p>
        </p:txBody>
      </p:sp>
    </p:spTree>
    <p:extLst>
      <p:ext uri="{BB962C8B-B14F-4D97-AF65-F5344CB8AC3E}">
        <p14:creationId xmlns:p14="http://schemas.microsoft.com/office/powerpoint/2010/main" val="1527166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6863917-A6D6-4666-8F48-4B6311F6FBAE}" type="slidenum">
              <a:rPr lang="fr-FR" smtClean="0"/>
              <a:t>7</a:t>
            </a:fld>
            <a:endParaRPr lang="fr-FR"/>
          </a:p>
        </p:txBody>
      </p:sp>
    </p:spTree>
    <p:extLst>
      <p:ext uri="{BB962C8B-B14F-4D97-AF65-F5344CB8AC3E}">
        <p14:creationId xmlns:p14="http://schemas.microsoft.com/office/powerpoint/2010/main" val="3667261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6863917-A6D6-4666-8F48-4B6311F6FBAE}" type="slidenum">
              <a:rPr lang="fr-FR" smtClean="0"/>
              <a:t>9</a:t>
            </a:fld>
            <a:endParaRPr lang="fr-FR"/>
          </a:p>
        </p:txBody>
      </p:sp>
    </p:spTree>
    <p:extLst>
      <p:ext uri="{BB962C8B-B14F-4D97-AF65-F5344CB8AC3E}">
        <p14:creationId xmlns:p14="http://schemas.microsoft.com/office/powerpoint/2010/main" val="3445828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154955" y="1447800"/>
            <a:ext cx="8825658" cy="3329581"/>
          </a:xfrm>
        </p:spPr>
        <p:txBody>
          <a:bodyPr rtlCol="0" anchor="b"/>
          <a:lstStyle>
            <a:lvl1pPr>
              <a:defRPr sz="7200"/>
            </a:lvl1pPr>
          </a:lstStyle>
          <a:p>
            <a:pPr rtl="0"/>
            <a:r>
              <a:rPr lang="fr-FR" noProof="0" smtClean="0"/>
              <a:t>Modifiez le style du titre</a:t>
            </a:r>
            <a:endParaRPr lang="fr-FR" noProof="0"/>
          </a:p>
        </p:txBody>
      </p:sp>
      <p:sp>
        <p:nvSpPr>
          <p:cNvPr id="3" name="Sous-titre 2"/>
          <p:cNvSpPr>
            <a:spLocks noGrp="1"/>
          </p:cNvSpPr>
          <p:nvPr>
            <p:ph type="subTitle" idx="1"/>
          </p:nvPr>
        </p:nvSpPr>
        <p:spPr>
          <a:xfrm>
            <a:off x="1154955" y="4777380"/>
            <a:ext cx="8825658" cy="861420"/>
          </a:xfrm>
        </p:spPr>
        <p:txBody>
          <a:bodyPr rtlCol="0"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smtClean="0"/>
              <a:t>Modifiez le style des sous-titres du masque</a:t>
            </a:r>
            <a:endParaRPr lang="fr-FR" noProof="0"/>
          </a:p>
        </p:txBody>
      </p:sp>
      <p:sp>
        <p:nvSpPr>
          <p:cNvPr id="4" name="Espace réservé à la date 3"/>
          <p:cNvSpPr>
            <a:spLocks noGrp="1"/>
          </p:cNvSpPr>
          <p:nvPr>
            <p:ph type="dt" sz="half" idx="10"/>
          </p:nvPr>
        </p:nvSpPr>
        <p:spPr/>
        <p:txBody>
          <a:bodyPr rtlCol="0"/>
          <a:lstStyle/>
          <a:p>
            <a:pPr rtl="0"/>
            <a:fld id="{F97FEA65-7C95-4678-A8D2-2EDDDFF97FE7}" type="datetime1">
              <a:rPr lang="fr-FR" noProof="0" smtClean="0"/>
              <a:t>21/08/2023</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fr-FR" noProof="0" smtClean="0"/>
              <a:t>Modifiez le style du titre</a:t>
            </a:r>
            <a:endParaRPr lang="fr-FR" noProof="0"/>
          </a:p>
        </p:txBody>
      </p:sp>
      <p:sp>
        <p:nvSpPr>
          <p:cNvPr id="3" name="Espace réservé d’image 2"/>
          <p:cNvSpPr>
            <a:spLocks noGrp="1" noChangeAspect="1"/>
          </p:cNvSpPr>
          <p:nvPr>
            <p:ph type="pic" idx="1" hasCustomPrompt="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à la date 4"/>
          <p:cNvSpPr>
            <a:spLocks noGrp="1"/>
          </p:cNvSpPr>
          <p:nvPr>
            <p:ph type="dt" sz="half" idx="10"/>
          </p:nvPr>
        </p:nvSpPr>
        <p:spPr/>
        <p:txBody>
          <a:bodyPr rtlCol="0"/>
          <a:lstStyle/>
          <a:p>
            <a:pPr rtl="0"/>
            <a:fld id="{85221565-93DF-46A4-B2E9-5D4D3A3E6C64}" type="datetime1">
              <a:rPr lang="fr-FR" noProof="0" smtClean="0"/>
              <a:t>21/08/2023</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4954" y="1447800"/>
            <a:ext cx="8825659" cy="1981200"/>
          </a:xfrm>
        </p:spPr>
        <p:txBody>
          <a:bodyPr rtlCol="0"/>
          <a:lstStyle>
            <a:lvl1pPr>
              <a:defRPr sz="4800"/>
            </a:lvl1pPr>
          </a:lstStyle>
          <a:p>
            <a:pPr rtl="0"/>
            <a:r>
              <a:rPr lang="fr-FR" noProof="0" smtClean="0"/>
              <a:t>Modifiez le style du titre</a:t>
            </a:r>
            <a:endParaRPr lang="fr-FR" noProof="0"/>
          </a:p>
        </p:txBody>
      </p:sp>
      <p:sp>
        <p:nvSpPr>
          <p:cNvPr id="8" name="Espace réservé du texte 3"/>
          <p:cNvSpPr>
            <a:spLocks noGrp="1"/>
          </p:cNvSpPr>
          <p:nvPr>
            <p:ph type="body" sz="half" idx="2" hasCustomPrompt="1"/>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4" name="Espace réservé à la date 3"/>
          <p:cNvSpPr>
            <a:spLocks noGrp="1"/>
          </p:cNvSpPr>
          <p:nvPr>
            <p:ph type="dt" sz="half" idx="10"/>
          </p:nvPr>
        </p:nvSpPr>
        <p:spPr/>
        <p:txBody>
          <a:bodyPr rtlCol="0"/>
          <a:lstStyle/>
          <a:p>
            <a:pPr rtl="0"/>
            <a:fld id="{3098A726-F780-44A6-BB8E-47D0DD34CC37}" type="datetime1">
              <a:rPr lang="fr-FR" noProof="0" smtClean="0"/>
              <a:t>21/08/2023</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574801" y="1447800"/>
            <a:ext cx="7999315" cy="2323374"/>
          </a:xfrm>
        </p:spPr>
        <p:txBody>
          <a:bodyPr rtlCol="0"/>
          <a:lstStyle>
            <a:lvl1pPr>
              <a:defRPr sz="4800"/>
            </a:lvl1pPr>
          </a:lstStyle>
          <a:p>
            <a:pPr rtl="0"/>
            <a:r>
              <a:rPr lang="fr-FR" noProof="0"/>
              <a:t>Cliquez pour modifier le style du titre du masque</a:t>
            </a:r>
          </a:p>
        </p:txBody>
      </p:sp>
      <p:sp>
        <p:nvSpPr>
          <p:cNvPr id="14" name="Espace réservé au texte 3"/>
          <p:cNvSpPr>
            <a:spLocks noGrp="1"/>
          </p:cNvSpPr>
          <p:nvPr>
            <p:ph type="body" sz="half" idx="13" hasCustomPrompt="1"/>
          </p:nvPr>
        </p:nvSpPr>
        <p:spPr>
          <a:xfrm>
            <a:off x="1930400" y="3771174"/>
            <a:ext cx="7279649" cy="342174"/>
          </a:xfrm>
        </p:spPr>
        <p:txBody>
          <a:bodyPr rtlCol="0"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10" name="Espace réservé du texte 3"/>
          <p:cNvSpPr>
            <a:spLocks noGrp="1"/>
          </p:cNvSpPr>
          <p:nvPr>
            <p:ph type="body" sz="half" idx="2" hasCustomPrompt="1"/>
          </p:nvPr>
        </p:nvSpPr>
        <p:spPr>
          <a:xfrm>
            <a:off x="1154954" y="4350657"/>
            <a:ext cx="8825659" cy="16764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4" name="Espace réservé à la date 3"/>
          <p:cNvSpPr>
            <a:spLocks noGrp="1"/>
          </p:cNvSpPr>
          <p:nvPr>
            <p:ph type="dt" sz="half" idx="10"/>
          </p:nvPr>
        </p:nvSpPr>
        <p:spPr/>
        <p:txBody>
          <a:bodyPr rtlCol="0"/>
          <a:lstStyle/>
          <a:p>
            <a:pPr rtl="0"/>
            <a:fld id="{7BC0528C-7D4D-4F7B-BD6B-EE10013E8B59}" type="datetime1">
              <a:rPr lang="fr-FR" noProof="0" smtClean="0"/>
              <a:t>21/08/2023</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
        <p:nvSpPr>
          <p:cNvPr id="9" name="Zone de texte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fr-FR" noProof="0"/>
              <a:t>“</a:t>
            </a:r>
          </a:p>
        </p:txBody>
      </p:sp>
      <p:sp>
        <p:nvSpPr>
          <p:cNvPr id="13" name="Zone de texte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fr-FR" noProof="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nom">
    <p:spTree>
      <p:nvGrpSpPr>
        <p:cNvPr id="1" name=""/>
        <p:cNvGrpSpPr/>
        <p:nvPr/>
      </p:nvGrpSpPr>
      <p:grpSpPr>
        <a:xfrm>
          <a:off x="0" y="0"/>
          <a:ext cx="0" cy="0"/>
          <a:chOff x="0" y="0"/>
          <a:chExt cx="0" cy="0"/>
        </a:xfrm>
      </p:grpSpPr>
      <p:sp>
        <p:nvSpPr>
          <p:cNvPr id="2" name="Titre 1"/>
          <p:cNvSpPr>
            <a:spLocks noGrp="1"/>
          </p:cNvSpPr>
          <p:nvPr>
            <p:ph type="title"/>
          </p:nvPr>
        </p:nvSpPr>
        <p:spPr>
          <a:xfrm>
            <a:off x="1154954" y="3124201"/>
            <a:ext cx="8825660" cy="1653180"/>
          </a:xfrm>
        </p:spPr>
        <p:txBody>
          <a:bodyPr rtlCol="0" anchor="b"/>
          <a:lstStyle>
            <a:lvl1pPr algn="l">
              <a:defRPr sz="4000" b="0" cap="none"/>
            </a:lvl1pPr>
          </a:lstStyle>
          <a:p>
            <a:pPr rtl="0"/>
            <a:r>
              <a:rPr lang="fr-FR" noProof="0" smtClean="0"/>
              <a:t>Modifiez le style du titre</a:t>
            </a:r>
            <a:endParaRPr lang="fr-FR" noProof="0"/>
          </a:p>
        </p:txBody>
      </p:sp>
      <p:sp>
        <p:nvSpPr>
          <p:cNvPr id="3" name="Espace réservé du texte 2"/>
          <p:cNvSpPr>
            <a:spLocks noGrp="1"/>
          </p:cNvSpPr>
          <p:nvPr>
            <p:ph type="body" idx="1" hasCustomPrompt="1"/>
          </p:nvPr>
        </p:nvSpPr>
        <p:spPr>
          <a:xfrm>
            <a:off x="1154954" y="4777381"/>
            <a:ext cx="8825659" cy="860400"/>
          </a:xfrm>
        </p:spPr>
        <p:txBody>
          <a:bodyPr rtlCol="0"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à la date 3"/>
          <p:cNvSpPr>
            <a:spLocks noGrp="1"/>
          </p:cNvSpPr>
          <p:nvPr>
            <p:ph type="dt" sz="half" idx="10"/>
          </p:nvPr>
        </p:nvSpPr>
        <p:spPr/>
        <p:txBody>
          <a:bodyPr rtlCol="0"/>
          <a:lstStyle/>
          <a:p>
            <a:pPr rtl="0"/>
            <a:fld id="{7FED46B1-F566-4C20-A8C4-A90207491CBF}" type="datetime1">
              <a:rPr lang="fr-FR" noProof="0" smtClean="0"/>
              <a:t>21/08/2023</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sz="4200"/>
            </a:lvl1pPr>
          </a:lstStyle>
          <a:p>
            <a:pPr rtl="0"/>
            <a:r>
              <a:rPr lang="fr-FR" noProof="0" smtClean="0"/>
              <a:t>Modifiez le style du titre</a:t>
            </a:r>
            <a:endParaRPr lang="fr-FR" noProof="0"/>
          </a:p>
        </p:txBody>
      </p:sp>
      <p:sp>
        <p:nvSpPr>
          <p:cNvPr id="3" name="Espace réservé du texte 2"/>
          <p:cNvSpPr>
            <a:spLocks noGrp="1"/>
          </p:cNvSpPr>
          <p:nvPr>
            <p:ph type="body" idx="1" hasCustomPrompt="1"/>
          </p:nvPr>
        </p:nvSpPr>
        <p:spPr>
          <a:xfrm>
            <a:off x="632947" y="1981200"/>
            <a:ext cx="2946866"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6" name="Espace réservé au texte 3"/>
          <p:cNvSpPr>
            <a:spLocks noGrp="1"/>
          </p:cNvSpPr>
          <p:nvPr>
            <p:ph type="body" sz="half" idx="15" hasCustomPrompt="1"/>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u texte 4"/>
          <p:cNvSpPr>
            <a:spLocks noGrp="1"/>
          </p:cNvSpPr>
          <p:nvPr>
            <p:ph type="body" sz="quarter" idx="3" hasCustomPrompt="1"/>
          </p:nvPr>
        </p:nvSpPr>
        <p:spPr>
          <a:xfrm>
            <a:off x="3883659" y="1981200"/>
            <a:ext cx="2936241"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9" name="Espace réservé du texte 3"/>
          <p:cNvSpPr>
            <a:spLocks noGrp="1"/>
          </p:cNvSpPr>
          <p:nvPr>
            <p:ph type="body" sz="half" idx="16" hasCustomPrompt="1"/>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14" name="Espace réservé du texte 4"/>
          <p:cNvSpPr>
            <a:spLocks noGrp="1"/>
          </p:cNvSpPr>
          <p:nvPr>
            <p:ph type="body" sz="quarter" idx="13" hasCustomPrompt="1"/>
          </p:nvPr>
        </p:nvSpPr>
        <p:spPr>
          <a:xfrm>
            <a:off x="7124700" y="1981200"/>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0" name="Espace réservé du texte 3"/>
          <p:cNvSpPr>
            <a:spLocks noGrp="1"/>
          </p:cNvSpPr>
          <p:nvPr>
            <p:ph type="body" sz="half" idx="17" hasCustomPrompt="1"/>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cxnSp>
        <p:nvCxnSpPr>
          <p:cNvPr id="17" name="Connecteur droit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Espace réservé à la date 3"/>
          <p:cNvSpPr>
            <a:spLocks noGrp="1"/>
          </p:cNvSpPr>
          <p:nvPr>
            <p:ph type="dt" sz="half" idx="10"/>
          </p:nvPr>
        </p:nvSpPr>
        <p:spPr/>
        <p:txBody>
          <a:bodyPr rtlCol="0"/>
          <a:lstStyle/>
          <a:p>
            <a:pPr rtl="0"/>
            <a:fld id="{D106E176-4F19-44E5-B6CB-D704EA9F5B36}" type="datetime1">
              <a:rPr lang="fr-FR" noProof="0" smtClean="0"/>
              <a:t>21/08/2023</a:t>
            </a:fld>
            <a:endParaRPr lang="fr-FR" noProof="0"/>
          </a:p>
        </p:txBody>
      </p:sp>
      <p:sp>
        <p:nvSpPr>
          <p:cNvPr id="4"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nne 3 image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sz="4200"/>
            </a:lvl1pPr>
          </a:lstStyle>
          <a:p>
            <a:pPr rtl="0"/>
            <a:r>
              <a:rPr lang="fr-FR" noProof="0" smtClean="0"/>
              <a:t>Modifiez le style du titre</a:t>
            </a:r>
            <a:endParaRPr lang="fr-FR" noProof="0"/>
          </a:p>
        </p:txBody>
      </p:sp>
      <p:sp>
        <p:nvSpPr>
          <p:cNvPr id="3" name="Espace réservé au texte 2"/>
          <p:cNvSpPr>
            <a:spLocks noGrp="1"/>
          </p:cNvSpPr>
          <p:nvPr>
            <p:ph type="body" idx="1" hasCustomPrompt="1"/>
          </p:nvPr>
        </p:nvSpPr>
        <p:spPr>
          <a:xfrm>
            <a:off x="652463" y="4250949"/>
            <a:ext cx="2940050"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9" name="Espace réservé d’image 2"/>
          <p:cNvSpPr>
            <a:spLocks noGrp="1" noChangeAspect="1"/>
          </p:cNvSpPr>
          <p:nvPr>
            <p:ph type="pic" idx="15" hasCustomPrompt="1"/>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22" name="Espace réservé du texte 3"/>
          <p:cNvSpPr>
            <a:spLocks noGrp="1"/>
          </p:cNvSpPr>
          <p:nvPr>
            <p:ph type="body" sz="half" idx="18" hasCustomPrompt="1"/>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u texte 4"/>
          <p:cNvSpPr>
            <a:spLocks noGrp="1"/>
          </p:cNvSpPr>
          <p:nvPr>
            <p:ph type="body" sz="quarter" idx="3" hasCustomPrompt="1"/>
          </p:nvPr>
        </p:nvSpPr>
        <p:spPr>
          <a:xfrm>
            <a:off x="3889375" y="4250949"/>
            <a:ext cx="2930525"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30" name="Espace réservé d’image 2"/>
          <p:cNvSpPr>
            <a:spLocks noGrp="1" noChangeAspect="1"/>
          </p:cNvSpPr>
          <p:nvPr>
            <p:ph type="pic" idx="21" hasCustomPrompt="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23" name="Espace réservé du texte 3"/>
          <p:cNvSpPr>
            <a:spLocks noGrp="1"/>
          </p:cNvSpPr>
          <p:nvPr>
            <p:ph type="body" sz="half" idx="19" hasCustomPrompt="1"/>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14" name="Espace réservé du texte 4"/>
          <p:cNvSpPr>
            <a:spLocks noGrp="1"/>
          </p:cNvSpPr>
          <p:nvPr>
            <p:ph type="body" sz="quarter" idx="13" hasCustomPrompt="1"/>
          </p:nvPr>
        </p:nvSpPr>
        <p:spPr>
          <a:xfrm>
            <a:off x="7124700" y="4250949"/>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31" name="Espace réservé d’image 2"/>
          <p:cNvSpPr>
            <a:spLocks noGrp="1" noChangeAspect="1"/>
          </p:cNvSpPr>
          <p:nvPr>
            <p:ph type="pic" idx="22" hasCustomPrompt="1"/>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24" name="Espace réservé au texte 3"/>
          <p:cNvSpPr>
            <a:spLocks noGrp="1"/>
          </p:cNvSpPr>
          <p:nvPr>
            <p:ph type="body" sz="half" idx="20" hasCustomPrompt="1"/>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cxnSp>
        <p:nvCxnSpPr>
          <p:cNvPr id="17" name="Connecteur droit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Espace réservé à la date 3"/>
          <p:cNvSpPr>
            <a:spLocks noGrp="1"/>
          </p:cNvSpPr>
          <p:nvPr>
            <p:ph type="dt" sz="half" idx="10"/>
          </p:nvPr>
        </p:nvSpPr>
        <p:spPr/>
        <p:txBody>
          <a:bodyPr rtlCol="0"/>
          <a:lstStyle/>
          <a:p>
            <a:pPr rtl="0"/>
            <a:fld id="{8312A25C-53C9-4567-BFCB-D3749D2D73CB}" type="datetime1">
              <a:rPr lang="fr-FR" noProof="0" smtClean="0"/>
              <a:t>21/08/2023</a:t>
            </a:fld>
            <a:endParaRPr lang="fr-FR" noProof="0"/>
          </a:p>
        </p:txBody>
      </p:sp>
      <p:sp>
        <p:nvSpPr>
          <p:cNvPr id="4"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a:p>
        </p:txBody>
      </p:sp>
      <p:sp>
        <p:nvSpPr>
          <p:cNvPr id="3" name="Espace réservé du texte vertical 2"/>
          <p:cNvSpPr>
            <a:spLocks noGrp="1"/>
          </p:cNvSpPr>
          <p:nvPr>
            <p:ph type="body" orient="vert" idx="1" hasCustomPrompt="1"/>
          </p:nvPr>
        </p:nvSpPr>
        <p:spPr/>
        <p:txBody>
          <a:bodyPr vert="eaVert" rtlCol="0" anchor="t" anchorCtr="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7BB66DEB-839A-4357-8C99-1152B0A02832}" type="datetime1">
              <a:rPr lang="fr-FR" noProof="0" smtClean="0"/>
              <a:t>21/08/2023</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304212" y="430213"/>
            <a:ext cx="1752601" cy="5826125"/>
          </a:xfrm>
        </p:spPr>
        <p:txBody>
          <a:bodyPr vert="eaVert" rtlCol="0" anchor="b" anchorCtr="0"/>
          <a:lstStyle/>
          <a:p>
            <a:pPr rtl="0"/>
            <a:r>
              <a:rPr lang="fr-FR" noProof="0" smtClean="0"/>
              <a:t>Modifiez le style du titre</a:t>
            </a:r>
            <a:endParaRPr lang="fr-FR" noProof="0"/>
          </a:p>
        </p:txBody>
      </p:sp>
      <p:sp>
        <p:nvSpPr>
          <p:cNvPr id="3" name="Espace réservé du texte vertical 2"/>
          <p:cNvSpPr>
            <a:spLocks noGrp="1"/>
          </p:cNvSpPr>
          <p:nvPr>
            <p:ph type="body" orient="vert" idx="1" hasCustomPrompt="1"/>
          </p:nvPr>
        </p:nvSpPr>
        <p:spPr>
          <a:xfrm>
            <a:off x="652463" y="887414"/>
            <a:ext cx="7423149" cy="5368924"/>
          </a:xfrm>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59298F93-B15F-44C3-B57D-CE89EF5C7EAB}" type="datetime1">
              <a:rPr lang="fr-FR" noProof="0" smtClean="0"/>
              <a:t>21/08/2023</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120C98C0-68A8-4002-957F-948939251164}" type="datetime1">
              <a:rPr lang="fr-FR" noProof="0" smtClean="0"/>
              <a:t>21/08/2023</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154956" y="2861733"/>
            <a:ext cx="8825657" cy="1915647"/>
          </a:xfrm>
        </p:spPr>
        <p:txBody>
          <a:bodyPr rtlCol="0" anchor="b"/>
          <a:lstStyle>
            <a:lvl1pPr algn="l">
              <a:defRPr sz="4000" b="0" cap="none"/>
            </a:lvl1pPr>
          </a:lstStyle>
          <a:p>
            <a:pPr rtl="0"/>
            <a:r>
              <a:rPr lang="fr-FR" noProof="0" smtClean="0"/>
              <a:t>Modifiez le style du titre</a:t>
            </a:r>
            <a:endParaRPr lang="fr-FR" noProof="0"/>
          </a:p>
        </p:txBody>
      </p:sp>
      <p:sp>
        <p:nvSpPr>
          <p:cNvPr id="3" name="Espace réservé du texte 2"/>
          <p:cNvSpPr>
            <a:spLocks noGrp="1"/>
          </p:cNvSpPr>
          <p:nvPr>
            <p:ph type="body" idx="1" hasCustomPrompt="1"/>
          </p:nvPr>
        </p:nvSpPr>
        <p:spPr>
          <a:xfrm>
            <a:off x="1154955" y="4777381"/>
            <a:ext cx="8825658" cy="860400"/>
          </a:xfrm>
        </p:spPr>
        <p:txBody>
          <a:bodyPr rtlCol="0"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à la date 3"/>
          <p:cNvSpPr>
            <a:spLocks noGrp="1"/>
          </p:cNvSpPr>
          <p:nvPr>
            <p:ph type="dt" sz="half" idx="10"/>
          </p:nvPr>
        </p:nvSpPr>
        <p:spPr/>
        <p:txBody>
          <a:bodyPr rtlCol="0"/>
          <a:lstStyle/>
          <a:p>
            <a:pPr rtl="0"/>
            <a:fld id="{A8D006C4-FD13-407D-983C-53A1EAD7D025}" type="datetime1">
              <a:rPr lang="fr-FR" noProof="0" smtClean="0"/>
              <a:t>21/08/2023</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a:p>
        </p:txBody>
      </p:sp>
      <p:sp>
        <p:nvSpPr>
          <p:cNvPr id="3" name="Espace réservé du contenu 2"/>
          <p:cNvSpPr>
            <a:spLocks noGrp="1"/>
          </p:cNvSpPr>
          <p:nvPr>
            <p:ph sz="half" idx="1" hasCustomPrompt="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à la date 4"/>
          <p:cNvSpPr>
            <a:spLocks noGrp="1"/>
          </p:cNvSpPr>
          <p:nvPr>
            <p:ph type="dt" sz="half" idx="10"/>
          </p:nvPr>
        </p:nvSpPr>
        <p:spPr/>
        <p:txBody>
          <a:bodyPr rtlCol="0"/>
          <a:lstStyle/>
          <a:p>
            <a:pPr rtl="0"/>
            <a:fld id="{8157DA62-F744-4E63-90EE-3C46FB7DBA96}" type="datetime1">
              <a:rPr lang="fr-FR" noProof="0" smtClean="0"/>
              <a:t>21/08/2023</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a:lvl1pPr>
          </a:lstStyle>
          <a:p>
            <a:pPr rtl="0"/>
            <a:r>
              <a:rPr lang="fr-FR" noProof="0" smtClean="0"/>
              <a:t>Modifiez le style du titre</a:t>
            </a:r>
            <a:endParaRPr lang="fr-FR" noProof="0"/>
          </a:p>
        </p:txBody>
      </p:sp>
      <p:sp>
        <p:nvSpPr>
          <p:cNvPr id="3" name="Espace réservé du texte 2"/>
          <p:cNvSpPr>
            <a:spLocks noGrp="1"/>
          </p:cNvSpPr>
          <p:nvPr>
            <p:ph type="body" idx="1" hasCustomPrompt="1"/>
          </p:nvPr>
        </p:nvSpPr>
        <p:spPr>
          <a:xfrm>
            <a:off x="1103313" y="1905000"/>
            <a:ext cx="4396338"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5654495" y="1905000"/>
            <a:ext cx="4396339"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à la date 6"/>
          <p:cNvSpPr>
            <a:spLocks noGrp="1"/>
          </p:cNvSpPr>
          <p:nvPr>
            <p:ph type="dt" sz="half" idx="10"/>
          </p:nvPr>
        </p:nvSpPr>
        <p:spPr/>
        <p:txBody>
          <a:bodyPr rtlCol="0"/>
          <a:lstStyle/>
          <a:p>
            <a:pPr rtl="0"/>
            <a:fld id="{E0674F30-C35C-424E-BA15-F5E5F7DCDF3A}" type="datetime1">
              <a:rPr lang="fr-FR" noProof="0" smtClean="0"/>
              <a:t>21/08/2023</a:t>
            </a:fld>
            <a:endParaRPr lang="fr-FR" noProof="0"/>
          </a:p>
        </p:txBody>
      </p:sp>
      <p:sp>
        <p:nvSpPr>
          <p:cNvPr id="8" name="Espace réservé a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a:p>
        </p:txBody>
      </p:sp>
      <p:sp>
        <p:nvSpPr>
          <p:cNvPr id="7" name="Espace réservé à la date 2"/>
          <p:cNvSpPr>
            <a:spLocks noGrp="1"/>
          </p:cNvSpPr>
          <p:nvPr>
            <p:ph type="dt" sz="half" idx="10"/>
          </p:nvPr>
        </p:nvSpPr>
        <p:spPr/>
        <p:txBody>
          <a:bodyPr rtlCol="0"/>
          <a:lstStyle/>
          <a:p>
            <a:pPr rtl="0"/>
            <a:fld id="{F9278CCF-F54D-40D6-8EE4-5A3529AFF66E}" type="datetime1">
              <a:rPr lang="fr-FR" noProof="0" smtClean="0"/>
              <a:t>21/08/2023</a:t>
            </a:fld>
            <a:endParaRPr lang="fr-FR" noProof="0"/>
          </a:p>
        </p:txBody>
      </p:sp>
      <p:sp>
        <p:nvSpPr>
          <p:cNvPr id="5" name="Espace réservé du pied de page 3"/>
          <p:cNvSpPr>
            <a:spLocks noGrp="1"/>
          </p:cNvSpPr>
          <p:nvPr>
            <p:ph type="ftr" sz="quarter" idx="11"/>
          </p:nvPr>
        </p:nvSpPr>
        <p:spPr/>
        <p:txBody>
          <a:bodyPr rtlCol="0"/>
          <a:lstStyle/>
          <a:p>
            <a:pPr rtl="0"/>
            <a:endParaRPr lang="fr-FR" noProof="0"/>
          </a:p>
        </p:txBody>
      </p:sp>
      <p:sp>
        <p:nvSpPr>
          <p:cNvPr id="6" name="Espace réservé du numéro de diapositive 4"/>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Espace réservé à la date 1"/>
          <p:cNvSpPr>
            <a:spLocks noGrp="1"/>
          </p:cNvSpPr>
          <p:nvPr>
            <p:ph type="dt" sz="half" idx="10"/>
          </p:nvPr>
        </p:nvSpPr>
        <p:spPr/>
        <p:txBody>
          <a:bodyPr rtlCol="0"/>
          <a:lstStyle/>
          <a:p>
            <a:pPr rtl="0"/>
            <a:fld id="{A8C362C0-21A4-4DEC-B723-C9C577476EA8}" type="datetime1">
              <a:rPr lang="fr-FR" noProof="0" smtClean="0"/>
              <a:t>21/08/2023</a:t>
            </a:fld>
            <a:endParaRPr lang="fr-FR" noProof="0"/>
          </a:p>
        </p:txBody>
      </p:sp>
      <p:sp>
        <p:nvSpPr>
          <p:cNvPr id="5" name="Espace réservé au pied de page 2"/>
          <p:cNvSpPr>
            <a:spLocks noGrp="1"/>
          </p:cNvSpPr>
          <p:nvPr>
            <p:ph type="ftr" sz="quarter" idx="11"/>
          </p:nvPr>
        </p:nvSpPr>
        <p:spPr/>
        <p:txBody>
          <a:bodyPr rtlCol="0"/>
          <a:lstStyle/>
          <a:p>
            <a:pPr rtl="0"/>
            <a:endParaRPr lang="fr-FR" noProof="0"/>
          </a:p>
        </p:txBody>
      </p:sp>
      <p:sp>
        <p:nvSpPr>
          <p:cNvPr id="6" name="Espace réservé du numéro de diapositive 3"/>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4954" y="1447800"/>
            <a:ext cx="3401064" cy="1447800"/>
          </a:xfrm>
        </p:spPr>
        <p:txBody>
          <a:bodyPr rtlCol="0" anchor="b"/>
          <a:lstStyle>
            <a:lvl1pPr algn="l">
              <a:defRPr sz="2400" b="0"/>
            </a:lvl1pPr>
          </a:lstStyle>
          <a:p>
            <a:pPr rtl="0"/>
            <a:r>
              <a:rPr lang="fr-FR" noProof="0" smtClean="0"/>
              <a:t>Modifiez le style du titre</a:t>
            </a:r>
            <a:endParaRPr lang="fr-FR" noProof="0"/>
          </a:p>
        </p:txBody>
      </p:sp>
      <p:sp>
        <p:nvSpPr>
          <p:cNvPr id="3" name="Espace réservé du contenu 2"/>
          <p:cNvSpPr>
            <a:spLocks noGrp="1"/>
          </p:cNvSpPr>
          <p:nvPr>
            <p:ph idx="1" hasCustomPrompt="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154954"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7" name="Espace réservé à la date 4"/>
          <p:cNvSpPr>
            <a:spLocks noGrp="1"/>
          </p:cNvSpPr>
          <p:nvPr>
            <p:ph type="dt" sz="half" idx="10"/>
          </p:nvPr>
        </p:nvSpPr>
        <p:spPr/>
        <p:txBody>
          <a:bodyPr rtlCol="0"/>
          <a:lstStyle/>
          <a:p>
            <a:pPr rtl="0"/>
            <a:fld id="{E8C22AF1-79DD-4027-B916-F2FFA7B75EE1}" type="datetime1">
              <a:rPr lang="fr-FR" noProof="0" smtClean="0"/>
              <a:t>21/08/2023</a:t>
            </a:fld>
            <a:endParaRPr lang="fr-FR" noProof="0"/>
          </a:p>
        </p:txBody>
      </p:sp>
      <p:sp>
        <p:nvSpPr>
          <p:cNvPr id="5" name="Espace réservé au pied de page 5"/>
          <p:cNvSpPr>
            <a:spLocks noGrp="1"/>
          </p:cNvSpPr>
          <p:nvPr>
            <p:ph type="ftr" sz="quarter" idx="11"/>
          </p:nvPr>
        </p:nvSpPr>
        <p:spPr/>
        <p:txBody>
          <a:bodyPr rtlCol="0"/>
          <a:lstStyle/>
          <a:p>
            <a:pPr rtl="0"/>
            <a:endParaRPr lang="fr-FR" noProof="0"/>
          </a:p>
        </p:txBody>
      </p:sp>
      <p:sp>
        <p:nvSpPr>
          <p:cNvPr id="6"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fr-FR" noProof="0" smtClean="0"/>
              <a:t>Modifiez le style du titre</a:t>
            </a:r>
            <a:endParaRPr lang="fr-FR" noProof="0"/>
          </a:p>
        </p:txBody>
      </p:sp>
      <p:sp>
        <p:nvSpPr>
          <p:cNvPr id="3" name="Espace réservé d’image 2"/>
          <p:cNvSpPr>
            <a:spLocks noGrp="1" noChangeAspect="1"/>
          </p:cNvSpPr>
          <p:nvPr>
            <p:ph type="pic" idx="1" hasCustomPrompt="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39558AB8-A44C-4170-B4B0-807BAF79AEB6}" type="datetime1">
              <a:rPr lang="fr-FR" noProof="0" smtClean="0"/>
              <a:t>21/08/2023</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Image 7"/>
          <p:cNvPicPr>
            <a:picLocks noChangeAspect="1"/>
          </p:cNvPicPr>
          <p:nvPr/>
        </p:nvPicPr>
        <p:blipFill rotWithShape="1">
          <a:blip r:embed="rId19">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Image 6"/>
          <p:cNvPicPr>
            <a:picLocks noChangeAspect="1"/>
          </p:cNvPicPr>
          <p:nvPr/>
        </p:nvPicPr>
        <p:blipFill rotWithShape="1">
          <a:blip r:embed="rId20">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e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Image 8"/>
          <p:cNvPicPr>
            <a:picLocks noChangeAspect="1"/>
          </p:cNvPicPr>
          <p:nvPr/>
        </p:nvPicPr>
        <p:blipFill rotWithShape="1">
          <a:blip r:embed="rId21">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Image 9"/>
          <p:cNvPicPr>
            <a:picLocks noChangeAspect="1"/>
          </p:cNvPicPr>
          <p:nvPr/>
        </p:nvPicPr>
        <p:blipFill rotWithShape="1">
          <a:blip r:embed="rId22">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Espace réservé du titre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fr-FR" noProof="0"/>
              <a:t>Modifiez le style du titre</a:t>
            </a:r>
          </a:p>
        </p:txBody>
      </p:sp>
      <p:sp>
        <p:nvSpPr>
          <p:cNvPr id="3" name="Espace réservé au texte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rtl="0"/>
            <a:fld id="{F7197BAF-3086-4A6D-86D2-72BBE138F46F}" type="datetime1">
              <a:rPr lang="fr-FR" noProof="0" smtClean="0"/>
              <a:t>21/08/2023</a:t>
            </a:fld>
            <a:endParaRPr lang="fr-FR" noProof="0"/>
          </a:p>
        </p:txBody>
      </p:sp>
      <p:sp>
        <p:nvSpPr>
          <p:cNvPr id="5" name="Espace réservé du pied de page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D57F1E4F-1CFF-5643-939E-02111984F565}" type="slidenum">
              <a:rPr lang="fr-FR" noProof="0" smtClean="0"/>
              <a:t>‹N°›</a:t>
            </a:fld>
            <a:endParaRPr lang="fr-FR"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ablage-informatique.com/topologie-en-bus-reseau-etoile-avantages-inconvenients/" TargetMode="External"/><Relationship Id="rId2" Type="http://schemas.openxmlformats.org/officeDocument/2006/relationships/hyperlink" Target="https://fr.wikipedia.org/wiki/Topologie_de_r%C3%A9seau" TargetMode="External"/><Relationship Id="rId1" Type="http://schemas.openxmlformats.org/officeDocument/2006/relationships/slideLayout" Target="../slideLayouts/slideLayout2.xml"/><Relationship Id="rId4" Type="http://schemas.openxmlformats.org/officeDocument/2006/relationships/hyperlink" Target="https://waytolearnx.com/2019/06/topologie-reseau-en-etoile.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5" name="Image 4" descr="liens de chaîne">
            <a:extLst>
              <a:ext uri="{FF2B5EF4-FFF2-40B4-BE49-F238E27FC236}">
                <a16:creationId xmlns=""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extLst/>
          </a:blip>
          <a:srcRect t="23391" r="9091"/>
          <a:stretch/>
        </p:blipFill>
        <p:spPr>
          <a:xfrm>
            <a:off x="20" y="10"/>
            <a:ext cx="12191980" cy="6857990"/>
          </a:xfrm>
          <a:prstGeom prst="rect">
            <a:avLst/>
          </a:prstGeom>
        </p:spPr>
      </p:pic>
      <p:sp>
        <p:nvSpPr>
          <p:cNvPr id="2" name="Titre 1">
            <a:extLst>
              <a:ext uri="{FF2B5EF4-FFF2-40B4-BE49-F238E27FC236}">
                <a16:creationId xmlns="" xmlns:a16="http://schemas.microsoft.com/office/drawing/2014/main" id="{3D30D32A-359B-41BB-9746-2CF3A21EEFFC}"/>
              </a:ext>
            </a:extLst>
          </p:cNvPr>
          <p:cNvSpPr>
            <a:spLocks noGrp="1"/>
          </p:cNvSpPr>
          <p:nvPr>
            <p:ph type="ctrTitle"/>
          </p:nvPr>
        </p:nvSpPr>
        <p:spPr>
          <a:xfrm>
            <a:off x="1683181" y="964663"/>
            <a:ext cx="8825658" cy="3329581"/>
          </a:xfrm>
        </p:spPr>
        <p:txBody>
          <a:bodyPr rtlCol="0">
            <a:normAutofit/>
          </a:bodyPr>
          <a:lstStyle/>
          <a:p>
            <a:pPr algn="ctr" rtl="0"/>
            <a:r>
              <a:rPr lang="fr-FR" dirty="0" smtClean="0">
                <a:latin typeface="Cambria" panose="02040503050406030204" pitchFamily="18" charset="0"/>
                <a:ea typeface="Cambria" panose="02040503050406030204" pitchFamily="18" charset="0"/>
              </a:rPr>
              <a:t>Topologie étoile et hiérarchique</a:t>
            </a:r>
            <a:endParaRPr lang="fr-FR" dirty="0">
              <a:latin typeface="Cambria" panose="02040503050406030204" pitchFamily="18" charset="0"/>
              <a:ea typeface="Cambria" panose="02040503050406030204" pitchFamily="18" charset="0"/>
            </a:endParaRPr>
          </a:p>
        </p:txBody>
      </p:sp>
      <p:sp>
        <p:nvSpPr>
          <p:cNvPr id="20" name="Rectangle 19">
            <a:extLst>
              <a:ext uri="{FF2B5EF4-FFF2-40B4-BE49-F238E27FC236}">
                <a16:creationId xmlns="" xmlns:a16="http://schemas.microsoft.com/office/drawing/2014/main" id="{318E9D62-7BA3-4D5E-8915-0D0E8661E3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300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Topologie réseau informatique</a:t>
            </a:r>
            <a:endParaRPr lang="fr-FR" dirty="0"/>
          </a:p>
        </p:txBody>
      </p:sp>
      <p:pic>
        <p:nvPicPr>
          <p:cNvPr id="5" name="Espace réservé du contenu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199705" y="1853248"/>
            <a:ext cx="5604261" cy="3603655"/>
          </a:xfrm>
        </p:spPr>
      </p:pic>
      <p:sp>
        <p:nvSpPr>
          <p:cNvPr id="7" name="ZoneTexte 6"/>
          <p:cNvSpPr txBox="1"/>
          <p:nvPr/>
        </p:nvSpPr>
        <p:spPr>
          <a:xfrm>
            <a:off x="570271" y="1853248"/>
            <a:ext cx="5378245" cy="3416320"/>
          </a:xfrm>
          <a:prstGeom prst="rect">
            <a:avLst/>
          </a:prstGeom>
          <a:noFill/>
        </p:spPr>
        <p:txBody>
          <a:bodyPr wrap="square" rtlCol="0">
            <a:spAutoFit/>
          </a:bodyPr>
          <a:lstStyle/>
          <a:p>
            <a:r>
              <a:rPr lang="fr-FR" dirty="0"/>
              <a:t>Une topologie de réseau informatique correspond à l'architecture (physique, logicielle ou logique) de celui-ci, définissant les liaisons entre les équipements du réseau et une hiérarchie éventuelle entre eux.</a:t>
            </a:r>
          </a:p>
          <a:p>
            <a:endParaRPr lang="fr-FR" dirty="0"/>
          </a:p>
          <a:p>
            <a:r>
              <a:rPr lang="fr-FR" dirty="0"/>
              <a:t>Elle peut définir la façon dont les équipements sont interconnectés et la représentation spatiale du réseau (topologie physique). Elle peut aussi définir la façon dont les données transitent dans les lignes de communication (topologies logiques).</a:t>
            </a:r>
          </a:p>
        </p:txBody>
      </p:sp>
    </p:spTree>
    <p:extLst>
      <p:ext uri="{BB962C8B-B14F-4D97-AF65-F5344CB8AC3E}">
        <p14:creationId xmlns:p14="http://schemas.microsoft.com/office/powerpoint/2010/main" val="3711147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125" name="Image 124">
            <a:extLst>
              <a:ext uri="{FF2B5EF4-FFF2-40B4-BE49-F238E27FC236}">
                <a16:creationId xmlns="" xmlns:a16="http://schemas.microsoft.com/office/drawing/2014/main" id="{AA085689-791F-4B8F-9F30-12415B97D36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4">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127" name="Image 126">
            <a:extLst>
              <a:ext uri="{FF2B5EF4-FFF2-40B4-BE49-F238E27FC236}">
                <a16:creationId xmlns="" xmlns:a16="http://schemas.microsoft.com/office/drawing/2014/main" id="{AA3FED7F-6821-47C0-A464-E9278B24129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5">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29" name="Ovale 128">
            <a:extLst>
              <a:ext uri="{FF2B5EF4-FFF2-40B4-BE49-F238E27FC236}">
                <a16:creationId xmlns="" xmlns:a16="http://schemas.microsoft.com/office/drawing/2014/main" id="{8F54B2FB-3F54-4350-8D1B-F86D677CA7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1" name="Image 130">
            <a:extLst>
              <a:ext uri="{FF2B5EF4-FFF2-40B4-BE49-F238E27FC236}">
                <a16:creationId xmlns="" xmlns:a16="http://schemas.microsoft.com/office/drawing/2014/main" id="{561B34F5-88E5-4711-BC16-3005C29AD7C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6">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33" name="Image 132">
            <a:extLst>
              <a:ext uri="{FF2B5EF4-FFF2-40B4-BE49-F238E27FC236}">
                <a16:creationId xmlns="" xmlns:a16="http://schemas.microsoft.com/office/drawing/2014/main" id="{4F3661D0-2268-4D3E-88BA-0647BCBE33A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7">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35" name="Rectangle 134">
            <a:extLst>
              <a:ext uri="{FF2B5EF4-FFF2-40B4-BE49-F238E27FC236}">
                <a16:creationId xmlns="" xmlns:a16="http://schemas.microsoft.com/office/drawing/2014/main" id="{DDB56DB5-0324-4F79-9AB8-CB18C1DC87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7" name="Rectangle 136">
            <a:extLst>
              <a:ext uri="{FF2B5EF4-FFF2-40B4-BE49-F238E27FC236}">
                <a16:creationId xmlns="" xmlns:a16="http://schemas.microsoft.com/office/drawing/2014/main" id="{529DF628-3DC1-41BF-9730-E680D7FC23A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3353316" y="0"/>
            <a:ext cx="7770296"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 xmlns:a16="http://schemas.microsoft.com/office/drawing/2014/main" id="{D0D5C3FC-6172-405C-9AFC-93072A8DCF6C}"/>
              </a:ext>
            </a:extLst>
          </p:cNvPr>
          <p:cNvSpPr>
            <a:spLocks noGrp="1"/>
          </p:cNvSpPr>
          <p:nvPr>
            <p:ph type="title"/>
          </p:nvPr>
        </p:nvSpPr>
        <p:spPr>
          <a:xfrm>
            <a:off x="3491931" y="219526"/>
            <a:ext cx="7469983" cy="767688"/>
          </a:xfrm>
        </p:spPr>
        <p:txBody>
          <a:bodyPr vert="horz" lIns="91440" tIns="45720" rIns="91440" bIns="45720" rtlCol="0" anchor="b">
            <a:normAutofit/>
          </a:bodyPr>
          <a:lstStyle/>
          <a:p>
            <a:pPr algn="ctr" rtl="0"/>
            <a:r>
              <a:rPr lang="fr-FR" sz="3200" dirty="0" smtClean="0">
                <a:solidFill>
                  <a:schemeClr val="bg1"/>
                </a:solidFill>
              </a:rPr>
              <a:t>Topologie d’un réseau en étoile</a:t>
            </a:r>
            <a:endParaRPr lang="fr-FR" sz="3200" dirty="0">
              <a:solidFill>
                <a:schemeClr val="bg1"/>
              </a:solidFill>
            </a:endParaRPr>
          </a:p>
        </p:txBody>
      </p:sp>
      <p:pic>
        <p:nvPicPr>
          <p:cNvPr id="4" name="Imag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4190" y="1697416"/>
            <a:ext cx="4977830" cy="3066426"/>
          </a:xfrm>
          <a:prstGeom prst="rect">
            <a:avLst/>
          </a:prstGeom>
        </p:spPr>
      </p:pic>
      <p:pic>
        <p:nvPicPr>
          <p:cNvPr id="8" name="Imag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06613" y="1676400"/>
            <a:ext cx="3810000" cy="3009900"/>
          </a:xfrm>
          <a:prstGeom prst="rect">
            <a:avLst/>
          </a:prstGeom>
        </p:spPr>
      </p:pic>
    </p:spTree>
    <p:extLst>
      <p:ext uri="{BB962C8B-B14F-4D97-AF65-F5344CB8AC3E}">
        <p14:creationId xmlns:p14="http://schemas.microsoft.com/office/powerpoint/2010/main" val="1186856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CB3DC570-72AC-45BE-BB60-458EBBAC8C19}"/>
              </a:ext>
            </a:extLst>
          </p:cNvPr>
          <p:cNvSpPr>
            <a:spLocks noGrp="1"/>
          </p:cNvSpPr>
          <p:nvPr>
            <p:ph type="title"/>
          </p:nvPr>
        </p:nvSpPr>
        <p:spPr>
          <a:xfrm>
            <a:off x="1565443" y="440078"/>
            <a:ext cx="9404723" cy="1400530"/>
          </a:xfrm>
        </p:spPr>
        <p:txBody>
          <a:bodyPr rtlCol="0"/>
          <a:lstStyle/>
          <a:p>
            <a:pPr rtl="0"/>
            <a:r>
              <a:rPr lang="fr-FR" sz="3200" dirty="0" smtClean="0"/>
              <a:t>Les avantages et inconvénients d’une topologie en étoile</a:t>
            </a:r>
            <a:endParaRPr lang="fr-FR" sz="3200" dirty="0"/>
          </a:p>
        </p:txBody>
      </p:sp>
      <p:sp>
        <p:nvSpPr>
          <p:cNvPr id="5" name="ZoneTexte 4"/>
          <p:cNvSpPr txBox="1"/>
          <p:nvPr/>
        </p:nvSpPr>
        <p:spPr>
          <a:xfrm>
            <a:off x="393291" y="2007842"/>
            <a:ext cx="4778477" cy="369332"/>
          </a:xfrm>
          <a:prstGeom prst="rect">
            <a:avLst/>
          </a:prstGeom>
          <a:noFill/>
        </p:spPr>
        <p:txBody>
          <a:bodyPr wrap="square" rtlCol="0">
            <a:spAutoFit/>
          </a:bodyPr>
          <a:lstStyle/>
          <a:p>
            <a:r>
              <a:rPr lang="en-US" b="1" dirty="0" smtClean="0">
                <a:solidFill>
                  <a:srgbClr val="00B050"/>
                </a:solidFill>
              </a:rPr>
              <a:t>1. Les avantages </a:t>
            </a:r>
            <a:endParaRPr lang="en-US" b="1" dirty="0">
              <a:solidFill>
                <a:srgbClr val="00B050"/>
              </a:solidFill>
            </a:endParaRPr>
          </a:p>
        </p:txBody>
      </p:sp>
      <p:sp>
        <p:nvSpPr>
          <p:cNvPr id="7" name="ZoneTexte 6"/>
          <p:cNvSpPr txBox="1"/>
          <p:nvPr/>
        </p:nvSpPr>
        <p:spPr>
          <a:xfrm>
            <a:off x="393291" y="2738820"/>
            <a:ext cx="4748980" cy="3416320"/>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Ajout</a:t>
            </a:r>
            <a:r>
              <a:rPr lang="en-US" dirty="0" smtClean="0"/>
              <a:t> facile de poste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err="1" smtClean="0"/>
              <a:t>Localisation</a:t>
            </a:r>
            <a:r>
              <a:rPr lang="en-US" dirty="0" smtClean="0"/>
              <a:t> facile des </a:t>
            </a:r>
            <a:r>
              <a:rPr lang="en-US" dirty="0" err="1" smtClean="0"/>
              <a:t>pannes</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Le </a:t>
            </a:r>
            <a:r>
              <a:rPr lang="en-US" dirty="0" err="1" smtClean="0"/>
              <a:t>débranchement</a:t>
            </a:r>
            <a:r>
              <a:rPr lang="en-US" dirty="0" smtClean="0"/>
              <a:t> </a:t>
            </a:r>
            <a:r>
              <a:rPr lang="en-US" dirty="0" err="1" smtClean="0"/>
              <a:t>d’une</a:t>
            </a:r>
            <a:r>
              <a:rPr lang="en-US" dirty="0" smtClean="0"/>
              <a:t> </a:t>
            </a:r>
            <a:r>
              <a:rPr lang="en-US" dirty="0" err="1" smtClean="0"/>
              <a:t>connexion</a:t>
            </a:r>
            <a:r>
              <a:rPr lang="en-US" dirty="0" smtClean="0"/>
              <a:t> ne </a:t>
            </a:r>
            <a:r>
              <a:rPr lang="en-US" dirty="0" err="1" smtClean="0"/>
              <a:t>paralyse</a:t>
            </a:r>
            <a:r>
              <a:rPr lang="en-US" dirty="0" smtClean="0"/>
              <a:t> pas le </a:t>
            </a:r>
            <a:r>
              <a:rPr lang="en-US" dirty="0" err="1" smtClean="0"/>
              <a:t>reste</a:t>
            </a:r>
            <a:r>
              <a:rPr lang="en-US" dirty="0" smtClean="0"/>
              <a:t> du </a:t>
            </a:r>
            <a:r>
              <a:rPr lang="en-US" dirty="0" err="1" smtClean="0"/>
              <a:t>réseau</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fr-FR" dirty="0" smtClean="0"/>
              <a:t>Simplicité</a:t>
            </a:r>
            <a:r>
              <a:rPr lang="en-US" dirty="0" smtClean="0"/>
              <a:t> des </a:t>
            </a:r>
            <a:r>
              <a:rPr lang="en-US" dirty="0" err="1" smtClean="0"/>
              <a:t>équipements</a:t>
            </a:r>
            <a:r>
              <a:rPr lang="en-US" dirty="0" smtClean="0"/>
              <a:t> au </a:t>
            </a:r>
            <a:r>
              <a:rPr lang="en-US" dirty="0" err="1" smtClean="0"/>
              <a:t>niveau</a:t>
            </a:r>
            <a:r>
              <a:rPr lang="en-US" dirty="0" smtClean="0"/>
              <a:t> des </a:t>
            </a:r>
            <a:r>
              <a:rPr lang="en-US" dirty="0" err="1" smtClean="0"/>
              <a:t>noeuds</a:t>
            </a:r>
            <a:r>
              <a:rPr lang="en-US" dirty="0" smtClean="0"/>
              <a: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É</a:t>
            </a:r>
            <a:r>
              <a:rPr lang="fr-FR" dirty="0" err="1" smtClean="0"/>
              <a:t>volution</a:t>
            </a:r>
            <a:r>
              <a:rPr lang="fr-FR" dirty="0" smtClean="0"/>
              <a:t> </a:t>
            </a:r>
            <a:r>
              <a:rPr lang="fr-FR" dirty="0"/>
              <a:t>hiérarchisée du matériel </a:t>
            </a:r>
            <a:r>
              <a:rPr lang="fr-FR" dirty="0" smtClean="0"/>
              <a:t>possible</a:t>
            </a:r>
            <a:endParaRPr lang="en-US" dirty="0"/>
          </a:p>
        </p:txBody>
      </p:sp>
      <p:cxnSp>
        <p:nvCxnSpPr>
          <p:cNvPr id="9" name="Connecteur droit 8"/>
          <p:cNvCxnSpPr/>
          <p:nvPr/>
        </p:nvCxnSpPr>
        <p:spPr>
          <a:xfrm>
            <a:off x="5894179" y="2007842"/>
            <a:ext cx="0" cy="4589603"/>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p:cNvSpPr txBox="1"/>
          <p:nvPr/>
        </p:nvSpPr>
        <p:spPr>
          <a:xfrm>
            <a:off x="6616591" y="2007842"/>
            <a:ext cx="4218557" cy="369332"/>
          </a:xfrm>
          <a:prstGeom prst="rect">
            <a:avLst/>
          </a:prstGeom>
          <a:noFill/>
        </p:spPr>
        <p:txBody>
          <a:bodyPr wrap="square" rtlCol="0">
            <a:spAutoFit/>
          </a:bodyPr>
          <a:lstStyle/>
          <a:p>
            <a:r>
              <a:rPr lang="fr-FR" b="1" dirty="0" smtClean="0">
                <a:solidFill>
                  <a:srgbClr val="FF0000"/>
                </a:solidFill>
              </a:rPr>
              <a:t>2. Les Inconvénients</a:t>
            </a:r>
            <a:endParaRPr lang="fr-FR" b="1" dirty="0">
              <a:solidFill>
                <a:srgbClr val="FF0000"/>
              </a:solidFill>
            </a:endParaRPr>
          </a:p>
        </p:txBody>
      </p:sp>
      <p:sp>
        <p:nvSpPr>
          <p:cNvPr id="11" name="ZoneTexte 10"/>
          <p:cNvSpPr txBox="1"/>
          <p:nvPr/>
        </p:nvSpPr>
        <p:spPr>
          <a:xfrm>
            <a:off x="6267804" y="2736673"/>
            <a:ext cx="4906297" cy="1754326"/>
          </a:xfrm>
          <a:prstGeom prst="rect">
            <a:avLst/>
          </a:prstGeom>
          <a:noFill/>
        </p:spPr>
        <p:txBody>
          <a:bodyPr wrap="square" rtlCol="0">
            <a:spAutoFit/>
          </a:bodyPr>
          <a:lstStyle/>
          <a:p>
            <a:pPr marL="285750" indent="-285750">
              <a:buFont typeface="Arial" panose="020B0604020202020204" pitchFamily="34" charset="0"/>
              <a:buChar char="•"/>
            </a:pPr>
            <a:r>
              <a:rPr lang="fr-FR" dirty="0" smtClean="0"/>
              <a:t>Onéreux</a:t>
            </a:r>
          </a:p>
          <a:p>
            <a:pPr marL="285750" indent="-285750">
              <a:buFont typeface="Arial" panose="020B0604020202020204" pitchFamily="34" charset="0"/>
              <a:buChar char="•"/>
            </a:pPr>
            <a:endParaRPr lang="fr-FR" dirty="0" smtClean="0"/>
          </a:p>
          <a:p>
            <a:pPr marL="285750" indent="-285750">
              <a:buFont typeface="Arial" panose="020B0604020202020204" pitchFamily="34" charset="0"/>
              <a:buChar char="•"/>
            </a:pPr>
            <a:r>
              <a:rPr lang="fr-FR" dirty="0" smtClean="0"/>
              <a:t>Concentrateur </a:t>
            </a:r>
            <a:r>
              <a:rPr lang="fr-FR" dirty="0" err="1" smtClean="0"/>
              <a:t>défecteux</a:t>
            </a:r>
            <a:r>
              <a:rPr lang="fr-FR" dirty="0" smtClean="0"/>
              <a:t> = Panne de tout le réseau</a:t>
            </a:r>
          </a:p>
          <a:p>
            <a:pPr marL="285750" indent="-285750">
              <a:buFont typeface="Arial" panose="020B0604020202020204" pitchFamily="34" charset="0"/>
              <a:buChar char="•"/>
            </a:pPr>
            <a:endParaRPr lang="fr-FR" dirty="0" smtClean="0"/>
          </a:p>
          <a:p>
            <a:pPr marL="285750" indent="-285750">
              <a:buFont typeface="Arial" panose="020B0604020202020204" pitchFamily="34" charset="0"/>
              <a:buChar char="•"/>
            </a:pPr>
            <a:r>
              <a:rPr lang="fr-FR" dirty="0"/>
              <a:t>U</a:t>
            </a:r>
            <a:r>
              <a:rPr lang="fr-FR" dirty="0" smtClean="0"/>
              <a:t>tilisation </a:t>
            </a:r>
            <a:r>
              <a:rPr lang="fr-FR" dirty="0"/>
              <a:t>de multiples routeur ou switch</a:t>
            </a:r>
          </a:p>
        </p:txBody>
      </p:sp>
    </p:spTree>
    <p:extLst>
      <p:ext uri="{BB962C8B-B14F-4D97-AF65-F5344CB8AC3E}">
        <p14:creationId xmlns:p14="http://schemas.microsoft.com/office/powerpoint/2010/main" val="70285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125" name="Image 124">
            <a:extLst>
              <a:ext uri="{FF2B5EF4-FFF2-40B4-BE49-F238E27FC236}">
                <a16:creationId xmlns="" xmlns:a16="http://schemas.microsoft.com/office/drawing/2014/main" id="{AA085689-791F-4B8F-9F30-12415B97D36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4">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127" name="Image 126">
            <a:extLst>
              <a:ext uri="{FF2B5EF4-FFF2-40B4-BE49-F238E27FC236}">
                <a16:creationId xmlns="" xmlns:a16="http://schemas.microsoft.com/office/drawing/2014/main" id="{AA3FED7F-6821-47C0-A464-E9278B24129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5">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29" name="Ovale 128">
            <a:extLst>
              <a:ext uri="{FF2B5EF4-FFF2-40B4-BE49-F238E27FC236}">
                <a16:creationId xmlns="" xmlns:a16="http://schemas.microsoft.com/office/drawing/2014/main" id="{8F54B2FB-3F54-4350-8D1B-F86D677CA7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1" name="Image 130">
            <a:extLst>
              <a:ext uri="{FF2B5EF4-FFF2-40B4-BE49-F238E27FC236}">
                <a16:creationId xmlns="" xmlns:a16="http://schemas.microsoft.com/office/drawing/2014/main" id="{561B34F5-88E5-4711-BC16-3005C29AD7C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6">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33" name="Image 132">
            <a:extLst>
              <a:ext uri="{FF2B5EF4-FFF2-40B4-BE49-F238E27FC236}">
                <a16:creationId xmlns="" xmlns:a16="http://schemas.microsoft.com/office/drawing/2014/main" id="{4F3661D0-2268-4D3E-88BA-0647BCBE33A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7">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35" name="Rectangle 134">
            <a:extLst>
              <a:ext uri="{FF2B5EF4-FFF2-40B4-BE49-F238E27FC236}">
                <a16:creationId xmlns="" xmlns:a16="http://schemas.microsoft.com/office/drawing/2014/main" id="{DDB56DB5-0324-4F79-9AB8-CB18C1DC87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7" name="Rectangle 136">
            <a:extLst>
              <a:ext uri="{FF2B5EF4-FFF2-40B4-BE49-F238E27FC236}">
                <a16:creationId xmlns="" xmlns:a16="http://schemas.microsoft.com/office/drawing/2014/main" id="{529DF628-3DC1-41BF-9730-E680D7FC23A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3353316" y="0"/>
            <a:ext cx="7770296"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 xmlns:a16="http://schemas.microsoft.com/office/drawing/2014/main" id="{D0D5C3FC-6172-405C-9AFC-93072A8DCF6C}"/>
              </a:ext>
            </a:extLst>
          </p:cNvPr>
          <p:cNvSpPr>
            <a:spLocks noGrp="1"/>
          </p:cNvSpPr>
          <p:nvPr>
            <p:ph type="title"/>
          </p:nvPr>
        </p:nvSpPr>
        <p:spPr>
          <a:xfrm>
            <a:off x="3491931" y="219526"/>
            <a:ext cx="7469983" cy="767688"/>
          </a:xfrm>
        </p:spPr>
        <p:txBody>
          <a:bodyPr vert="horz" lIns="91440" tIns="45720" rIns="91440" bIns="45720" rtlCol="0" anchor="b">
            <a:normAutofit/>
          </a:bodyPr>
          <a:lstStyle/>
          <a:p>
            <a:pPr algn="ctr" rtl="0"/>
            <a:r>
              <a:rPr lang="fr-FR" sz="3200" dirty="0" smtClean="0">
                <a:solidFill>
                  <a:schemeClr val="bg1"/>
                </a:solidFill>
              </a:rPr>
              <a:t>Topologie d’un réseau hiérarchique</a:t>
            </a:r>
            <a:endParaRPr lang="fr-FR" sz="3200" dirty="0">
              <a:solidFill>
                <a:schemeClr val="bg1"/>
              </a:solidFill>
            </a:endParaRPr>
          </a:p>
        </p:txBody>
      </p:sp>
      <p:pic>
        <p:nvPicPr>
          <p:cNvPr id="3" name="Imag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68439" y="2099613"/>
            <a:ext cx="5161230" cy="2717591"/>
          </a:xfrm>
          <a:prstGeom prst="rect">
            <a:avLst/>
          </a:prstGeom>
        </p:spPr>
      </p:pic>
      <p:pic>
        <p:nvPicPr>
          <p:cNvPr id="6" name="Imag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05410" y="2175003"/>
            <a:ext cx="4573042" cy="26422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50272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CB3DC570-72AC-45BE-BB60-458EBBAC8C19}"/>
              </a:ext>
            </a:extLst>
          </p:cNvPr>
          <p:cNvSpPr>
            <a:spLocks noGrp="1"/>
          </p:cNvSpPr>
          <p:nvPr>
            <p:ph type="title"/>
          </p:nvPr>
        </p:nvSpPr>
        <p:spPr>
          <a:xfrm>
            <a:off x="1565443" y="440078"/>
            <a:ext cx="9404723" cy="1400530"/>
          </a:xfrm>
        </p:spPr>
        <p:txBody>
          <a:bodyPr rtlCol="0"/>
          <a:lstStyle/>
          <a:p>
            <a:pPr rtl="0"/>
            <a:r>
              <a:rPr lang="fr-FR" sz="3200" dirty="0" smtClean="0"/>
              <a:t>Les avantages et inconvénients d’une topologie hiérarchique</a:t>
            </a:r>
            <a:endParaRPr lang="fr-FR" sz="3200" dirty="0"/>
          </a:p>
        </p:txBody>
      </p:sp>
      <p:sp>
        <p:nvSpPr>
          <p:cNvPr id="5" name="ZoneTexte 4"/>
          <p:cNvSpPr txBox="1"/>
          <p:nvPr/>
        </p:nvSpPr>
        <p:spPr>
          <a:xfrm>
            <a:off x="393291" y="2007842"/>
            <a:ext cx="4778477" cy="369332"/>
          </a:xfrm>
          <a:prstGeom prst="rect">
            <a:avLst/>
          </a:prstGeom>
          <a:noFill/>
        </p:spPr>
        <p:txBody>
          <a:bodyPr wrap="square" rtlCol="0">
            <a:spAutoFit/>
          </a:bodyPr>
          <a:lstStyle/>
          <a:p>
            <a:r>
              <a:rPr lang="en-US" b="1" dirty="0" smtClean="0">
                <a:solidFill>
                  <a:srgbClr val="00B050"/>
                </a:solidFill>
              </a:rPr>
              <a:t>1. Les avantages </a:t>
            </a:r>
            <a:endParaRPr lang="en-US" b="1" dirty="0">
              <a:solidFill>
                <a:srgbClr val="00B050"/>
              </a:solidFill>
            </a:endParaRPr>
          </a:p>
        </p:txBody>
      </p:sp>
      <p:sp>
        <p:nvSpPr>
          <p:cNvPr id="7" name="ZoneTexte 6"/>
          <p:cNvSpPr txBox="1"/>
          <p:nvPr/>
        </p:nvSpPr>
        <p:spPr>
          <a:xfrm>
            <a:off x="393291" y="2542176"/>
            <a:ext cx="4748980" cy="3000821"/>
          </a:xfrm>
          <a:prstGeom prst="rect">
            <a:avLst/>
          </a:prstGeom>
          <a:noFill/>
        </p:spPr>
        <p:txBody>
          <a:bodyPr wrap="square" rtlCol="0">
            <a:spAutoFit/>
          </a:bodyPr>
          <a:lstStyle/>
          <a:p>
            <a:pPr marL="285750" indent="-285750">
              <a:buFont typeface="Arial" panose="020B0604020202020204" pitchFamily="34" charset="0"/>
              <a:buChar char="•"/>
            </a:pPr>
            <a:r>
              <a:rPr lang="fr-FR" dirty="0"/>
              <a:t>La topologie en arbre est la plus adaptée pour les réseaux de grande taille.</a:t>
            </a:r>
          </a:p>
          <a:p>
            <a:pPr marL="285750" indent="-285750">
              <a:lnSpc>
                <a:spcPct val="150000"/>
              </a:lnSpc>
              <a:buFont typeface="Arial" panose="020B0604020202020204" pitchFamily="34" charset="0"/>
              <a:buChar char="•"/>
            </a:pPr>
            <a:endParaRPr lang="en-US" dirty="0" smtClean="0"/>
          </a:p>
          <a:p>
            <a:pPr marL="285750" indent="-285750">
              <a:buFont typeface="Arial" panose="020B0604020202020204" pitchFamily="34" charset="0"/>
              <a:buChar char="•"/>
            </a:pPr>
            <a:r>
              <a:rPr lang="fr-FR" dirty="0"/>
              <a:t>Il est plus facile de gérer le réseau en définissant des droits d’accès pour chaque branche du réseau.</a:t>
            </a:r>
          </a:p>
          <a:p>
            <a:pPr marL="285750" indent="-285750">
              <a:lnSpc>
                <a:spcPct val="150000"/>
              </a:lnSpc>
              <a:buFont typeface="Arial" panose="020B0604020202020204" pitchFamily="34" charset="0"/>
              <a:buChar char="•"/>
            </a:pPr>
            <a:endParaRPr lang="en-US" dirty="0" smtClean="0"/>
          </a:p>
          <a:p>
            <a:pPr marL="285750" indent="-285750">
              <a:lnSpc>
                <a:spcPct val="150000"/>
              </a:lnSpc>
              <a:buFont typeface="Arial" panose="020B0604020202020204" pitchFamily="34" charset="0"/>
              <a:buChar char="•"/>
            </a:pPr>
            <a:endParaRPr lang="en-US" dirty="0"/>
          </a:p>
        </p:txBody>
      </p:sp>
      <p:cxnSp>
        <p:nvCxnSpPr>
          <p:cNvPr id="9" name="Connecteur droit 8"/>
          <p:cNvCxnSpPr/>
          <p:nvPr/>
        </p:nvCxnSpPr>
        <p:spPr>
          <a:xfrm>
            <a:off x="5894179" y="2007842"/>
            <a:ext cx="0" cy="4589603"/>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p:cNvSpPr txBox="1"/>
          <p:nvPr/>
        </p:nvSpPr>
        <p:spPr>
          <a:xfrm>
            <a:off x="6616591" y="2007842"/>
            <a:ext cx="4218557" cy="369332"/>
          </a:xfrm>
          <a:prstGeom prst="rect">
            <a:avLst/>
          </a:prstGeom>
          <a:noFill/>
        </p:spPr>
        <p:txBody>
          <a:bodyPr wrap="square" rtlCol="0">
            <a:spAutoFit/>
          </a:bodyPr>
          <a:lstStyle/>
          <a:p>
            <a:r>
              <a:rPr lang="fr-FR" b="1" dirty="0" smtClean="0">
                <a:solidFill>
                  <a:srgbClr val="FF0000"/>
                </a:solidFill>
              </a:rPr>
              <a:t>2. Les Inconvénients</a:t>
            </a:r>
            <a:endParaRPr lang="fr-FR" b="1" dirty="0">
              <a:solidFill>
                <a:srgbClr val="FF0000"/>
              </a:solidFill>
            </a:endParaRPr>
          </a:p>
        </p:txBody>
      </p:sp>
      <p:sp>
        <p:nvSpPr>
          <p:cNvPr id="11" name="ZoneTexte 10"/>
          <p:cNvSpPr txBox="1"/>
          <p:nvPr/>
        </p:nvSpPr>
        <p:spPr>
          <a:xfrm>
            <a:off x="6184490" y="2556387"/>
            <a:ext cx="4906297" cy="2308324"/>
          </a:xfrm>
          <a:prstGeom prst="rect">
            <a:avLst/>
          </a:prstGeom>
          <a:noFill/>
        </p:spPr>
        <p:txBody>
          <a:bodyPr wrap="square" rtlCol="0">
            <a:spAutoFit/>
          </a:bodyPr>
          <a:lstStyle/>
          <a:p>
            <a:pPr marL="285750" indent="-285750">
              <a:buFont typeface="Arial" panose="020B0604020202020204" pitchFamily="34" charset="0"/>
              <a:buChar char="•"/>
            </a:pPr>
            <a:r>
              <a:rPr lang="fr-FR" dirty="0"/>
              <a:t>Le principal inconvénient de cette topologie provient de la dépendance des unités inférieures.</a:t>
            </a:r>
          </a:p>
          <a:p>
            <a:pPr marL="285750" indent="-285750">
              <a:buFont typeface="Arial" panose="020B0604020202020204" pitchFamily="34" charset="0"/>
              <a:buChar char="•"/>
            </a:pPr>
            <a:endParaRPr lang="fr-FR" dirty="0" smtClean="0"/>
          </a:p>
          <a:p>
            <a:pPr marL="285750" indent="-285750">
              <a:buFont typeface="Arial" panose="020B0604020202020204" pitchFamily="34" charset="0"/>
              <a:buChar char="•"/>
            </a:pPr>
            <a:r>
              <a:rPr lang="fr-FR" dirty="0"/>
              <a:t>Une panne se situant en haut de la hiérarchie est critique et bloque tous les postes en dessous.</a:t>
            </a: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1333586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CB3DC570-72AC-45BE-BB60-458EBBAC8C19}"/>
              </a:ext>
            </a:extLst>
          </p:cNvPr>
          <p:cNvSpPr>
            <a:spLocks noGrp="1"/>
          </p:cNvSpPr>
          <p:nvPr>
            <p:ph type="title"/>
          </p:nvPr>
        </p:nvSpPr>
        <p:spPr>
          <a:xfrm>
            <a:off x="1565443" y="440078"/>
            <a:ext cx="9404723" cy="795598"/>
          </a:xfrm>
        </p:spPr>
        <p:txBody>
          <a:bodyPr rtlCol="0"/>
          <a:lstStyle/>
          <a:p>
            <a:pPr rtl="0"/>
            <a:r>
              <a:rPr lang="fr-FR" sz="3200" dirty="0" smtClean="0"/>
              <a:t>Conclusion</a:t>
            </a:r>
            <a:endParaRPr lang="fr-FR" sz="3200" dirty="0"/>
          </a:p>
        </p:txBody>
      </p:sp>
      <p:sp>
        <p:nvSpPr>
          <p:cNvPr id="7" name="ZoneTexte 6"/>
          <p:cNvSpPr txBox="1"/>
          <p:nvPr/>
        </p:nvSpPr>
        <p:spPr>
          <a:xfrm>
            <a:off x="393291" y="2542176"/>
            <a:ext cx="4748980"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en-US" dirty="0" smtClean="0"/>
          </a:p>
          <a:p>
            <a:pPr marL="285750" indent="-285750">
              <a:lnSpc>
                <a:spcPct val="150000"/>
              </a:lnSpc>
              <a:buFont typeface="Arial" panose="020B0604020202020204" pitchFamily="34" charset="0"/>
              <a:buChar char="•"/>
            </a:pPr>
            <a:endParaRPr lang="en-US" dirty="0"/>
          </a:p>
        </p:txBody>
      </p:sp>
      <p:sp>
        <p:nvSpPr>
          <p:cNvPr id="3" name="ZoneTexte 2"/>
          <p:cNvSpPr txBox="1"/>
          <p:nvPr/>
        </p:nvSpPr>
        <p:spPr>
          <a:xfrm>
            <a:off x="1009135" y="4815145"/>
            <a:ext cx="9242854" cy="1169551"/>
          </a:xfrm>
          <a:prstGeom prst="rect">
            <a:avLst/>
          </a:prstGeom>
          <a:noFill/>
        </p:spPr>
        <p:txBody>
          <a:bodyPr wrap="square" rtlCol="0">
            <a:spAutoFit/>
          </a:bodyPr>
          <a:lstStyle/>
          <a:p>
            <a:r>
              <a:rPr lang="fr-FR" sz="1400" dirty="0">
                <a:latin typeface="Arial" panose="020B0604020202020204" pitchFamily="34" charset="0"/>
                <a:cs typeface="Arial" panose="020B0604020202020204" pitchFamily="34" charset="0"/>
              </a:rPr>
              <a:t>Internet est le nom donné à l'interconnexion de plusieurs réseaux, potentiellement de topologies différentes, l'unification n'en étant faite qu'au niveau du seul adressage IP (v4 ou v6) et d'un grand nombre de protocoles et règles définis par l'IETF. De ce fait, aucun des cas particuliers de topologies citées ci-dessus ne s'applique; comme pour la plupart des grands réseaux, on dit d'Internet que sa topologie est quelconque, et de toute façon indépendante du plan d'adressage qui y est défini.</a:t>
            </a:r>
          </a:p>
        </p:txBody>
      </p:sp>
      <p:sp>
        <p:nvSpPr>
          <p:cNvPr id="4" name="ZoneTexte 3"/>
          <p:cNvSpPr txBox="1"/>
          <p:nvPr/>
        </p:nvSpPr>
        <p:spPr>
          <a:xfrm>
            <a:off x="1054443" y="1655805"/>
            <a:ext cx="9152238" cy="2769989"/>
          </a:xfrm>
          <a:prstGeom prst="rect">
            <a:avLst/>
          </a:prstGeom>
          <a:noFill/>
        </p:spPr>
        <p:txBody>
          <a:bodyPr wrap="square" rtlCol="0">
            <a:spAutoFit/>
          </a:bodyPr>
          <a:lstStyle/>
          <a:p>
            <a:r>
              <a:rPr lang="fr-FR" sz="1600" u="sng" dirty="0">
                <a:latin typeface="Arial" panose="020B0604020202020204" pitchFamily="34" charset="0"/>
                <a:cs typeface="Arial" panose="020B0604020202020204" pitchFamily="34" charset="0"/>
              </a:rPr>
              <a:t>Les autres </a:t>
            </a:r>
            <a:r>
              <a:rPr lang="fr-FR" sz="1600" u="sng" dirty="0" smtClean="0">
                <a:latin typeface="Arial" panose="020B0604020202020204" pitchFamily="34" charset="0"/>
                <a:cs typeface="Arial" panose="020B0604020202020204" pitchFamily="34" charset="0"/>
              </a:rPr>
              <a:t>topologies</a:t>
            </a:r>
          </a:p>
          <a:p>
            <a:endParaRPr lang="fr-FR" sz="1400" dirty="0">
              <a:latin typeface="Arial" panose="020B0604020202020204" pitchFamily="34" charset="0"/>
              <a:cs typeface="Arial" panose="020B0604020202020204" pitchFamily="34" charset="0"/>
            </a:endParaRPr>
          </a:p>
          <a:p>
            <a:r>
              <a:rPr lang="fr-FR" sz="1400" dirty="0">
                <a:latin typeface="Arial" panose="020B0604020202020204" pitchFamily="34" charset="0"/>
                <a:cs typeface="Arial" panose="020B0604020202020204" pitchFamily="34" charset="0"/>
              </a:rPr>
              <a:t>Il existe d'autres types de topologies, mais elles ne sont utilisées que dans des réseaux conçus pour des tâches particulières, souvent scientifiques, ou pour effectuer des calculs distribués </a:t>
            </a:r>
            <a:r>
              <a:rPr lang="fr-FR" sz="1400" dirty="0" smtClean="0">
                <a:latin typeface="Arial" panose="020B0604020202020204" pitchFamily="34" charset="0"/>
                <a:cs typeface="Arial" panose="020B0604020202020204" pitchFamily="34" charset="0"/>
              </a:rPr>
              <a:t>:</a:t>
            </a:r>
          </a:p>
          <a:p>
            <a:endParaRPr lang="fr-FR"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1400" dirty="0">
                <a:latin typeface="Arial" panose="020B0604020202020204" pitchFamily="34" charset="0"/>
                <a:cs typeface="Arial" panose="020B0604020202020204" pitchFamily="34" charset="0"/>
              </a:rPr>
              <a:t>le réseau en grille</a:t>
            </a:r>
          </a:p>
          <a:p>
            <a:pPr marL="285750" indent="-285750">
              <a:buFont typeface="Arial" panose="020B0604020202020204" pitchFamily="34" charset="0"/>
              <a:buChar char="•"/>
            </a:pPr>
            <a:r>
              <a:rPr lang="fr-FR" sz="1400" dirty="0">
                <a:latin typeface="Arial" panose="020B0604020202020204" pitchFamily="34" charset="0"/>
                <a:cs typeface="Arial" panose="020B0604020202020204" pitchFamily="34" charset="0"/>
              </a:rPr>
              <a:t>le réseau en </a:t>
            </a:r>
            <a:r>
              <a:rPr lang="fr-FR" sz="1400" dirty="0" smtClean="0">
                <a:latin typeface="Arial" panose="020B0604020202020204" pitchFamily="34" charset="0"/>
                <a:cs typeface="Arial" panose="020B0604020202020204" pitchFamily="34" charset="0"/>
              </a:rPr>
              <a:t>hypercube</a:t>
            </a:r>
          </a:p>
          <a:p>
            <a:endParaRPr lang="fr-FR" sz="1400" dirty="0">
              <a:latin typeface="Arial" panose="020B0604020202020204" pitchFamily="34" charset="0"/>
              <a:cs typeface="Arial" panose="020B0604020202020204" pitchFamily="34" charset="0"/>
            </a:endParaRPr>
          </a:p>
          <a:p>
            <a:r>
              <a:rPr lang="fr-FR" sz="1400" dirty="0">
                <a:latin typeface="Arial" panose="020B0604020202020204" pitchFamily="34" charset="0"/>
                <a:cs typeface="Arial" panose="020B0604020202020204" pitchFamily="34" charset="0"/>
              </a:rPr>
              <a:t>Cette dernière topologie serait en théorie la meilleure qui soit (chaque nœud étant relié à chaque autre par un lien direct), mais dans la pratique elle serait aussi la plus chère et de très loin (coût en N² avec le nombre de nœuds !) ; elle n'est utilisée que dans des dispositifs particuliers, en général </a:t>
            </a:r>
            <a:r>
              <a:rPr lang="fr-FR" sz="1400" i="1" dirty="0">
                <a:latin typeface="Arial" panose="020B0604020202020204" pitchFamily="34" charset="0"/>
                <a:cs typeface="Arial" panose="020B0604020202020204" pitchFamily="34" charset="0"/>
              </a:rPr>
              <a:t>à l'intérieur</a:t>
            </a:r>
            <a:r>
              <a:rPr lang="fr-FR" sz="1400" dirty="0">
                <a:latin typeface="Arial" panose="020B0604020202020204" pitchFamily="34" charset="0"/>
                <a:cs typeface="Arial" panose="020B0604020202020204" pitchFamily="34" charset="0"/>
              </a:rPr>
              <a:t> d'un même châssis.</a:t>
            </a:r>
          </a:p>
          <a:p>
            <a:endParaRPr lang="fr-FR" dirty="0"/>
          </a:p>
        </p:txBody>
      </p:sp>
      <p:sp>
        <p:nvSpPr>
          <p:cNvPr id="6" name="ZoneTexte 5"/>
          <p:cNvSpPr txBox="1"/>
          <p:nvPr/>
        </p:nvSpPr>
        <p:spPr>
          <a:xfrm>
            <a:off x="1009135" y="4345938"/>
            <a:ext cx="7150443" cy="338554"/>
          </a:xfrm>
          <a:prstGeom prst="rect">
            <a:avLst/>
          </a:prstGeom>
          <a:noFill/>
        </p:spPr>
        <p:txBody>
          <a:bodyPr wrap="square" rtlCol="0">
            <a:spAutoFit/>
          </a:bodyPr>
          <a:lstStyle/>
          <a:p>
            <a:r>
              <a:rPr lang="fr-FR" sz="1600" u="sng" dirty="0">
                <a:latin typeface="Arial" panose="020B0604020202020204" pitchFamily="34" charset="0"/>
                <a:cs typeface="Arial" panose="020B0604020202020204" pitchFamily="34" charset="0"/>
              </a:rPr>
              <a:t>Internet et les réseaux en général</a:t>
            </a:r>
          </a:p>
        </p:txBody>
      </p:sp>
    </p:spTree>
    <p:extLst>
      <p:ext uri="{BB962C8B-B14F-4D97-AF65-F5344CB8AC3E}">
        <p14:creationId xmlns:p14="http://schemas.microsoft.com/office/powerpoint/2010/main" val="3180817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Sources </a:t>
            </a:r>
            <a:endParaRPr lang="fr-FR" dirty="0"/>
          </a:p>
        </p:txBody>
      </p:sp>
      <p:sp>
        <p:nvSpPr>
          <p:cNvPr id="4" name="ZoneTexte 3"/>
          <p:cNvSpPr txBox="1"/>
          <p:nvPr/>
        </p:nvSpPr>
        <p:spPr>
          <a:xfrm>
            <a:off x="799070" y="2026508"/>
            <a:ext cx="9630033" cy="3139321"/>
          </a:xfrm>
          <a:prstGeom prst="rect">
            <a:avLst/>
          </a:prstGeom>
          <a:noFill/>
        </p:spPr>
        <p:txBody>
          <a:bodyPr wrap="square" rtlCol="0">
            <a:spAutoFit/>
          </a:bodyPr>
          <a:lstStyle/>
          <a:p>
            <a:pPr marL="285750" indent="-285750">
              <a:buFont typeface="Arial" panose="020B0604020202020204" pitchFamily="34" charset="0"/>
              <a:buChar char="•"/>
            </a:pPr>
            <a:r>
              <a:rPr lang="fr-FR" dirty="0">
                <a:hlinkClick r:id="rId2"/>
              </a:rPr>
              <a:t>https://sti2d.ecolelamache.org/ii_rseaux_informatiques___7_topologie_des_rseaux.html#:~:text=Une%20topologie%20en%20arbre%20ou,niveau%20inf%C3%A9rieur%2C%20dans%20la%20hi%C3%A9rarchie</a:t>
            </a:r>
            <a:r>
              <a:rPr lang="fr-FR" dirty="0" smtClean="0">
                <a:hlinkClick r:id="rId2"/>
              </a:rPr>
              <a:t>.</a:t>
            </a:r>
          </a:p>
          <a:p>
            <a:endParaRPr lang="fr-FR" dirty="0">
              <a:hlinkClick r:id="rId2"/>
            </a:endParaRPr>
          </a:p>
          <a:p>
            <a:pPr marL="285750" indent="-285750">
              <a:buFont typeface="Arial" panose="020B0604020202020204" pitchFamily="34" charset="0"/>
              <a:buChar char="•"/>
            </a:pPr>
            <a:r>
              <a:rPr lang="fr-FR" dirty="0" smtClean="0">
                <a:hlinkClick r:id="rId2"/>
              </a:rPr>
              <a:t>https</a:t>
            </a:r>
            <a:r>
              <a:rPr lang="fr-FR" dirty="0">
                <a:hlinkClick r:id="rId2"/>
              </a:rPr>
              <a:t>://</a:t>
            </a:r>
            <a:r>
              <a:rPr lang="fr-FR" dirty="0" smtClean="0">
                <a:hlinkClick r:id="rId2"/>
              </a:rPr>
              <a:t>fr.wikipedia.org/wiki/Topologie_de_r%C3%A9seau</a:t>
            </a:r>
            <a:endParaRPr lang="fr-FR" dirty="0" smtClean="0"/>
          </a:p>
          <a:p>
            <a:endParaRPr lang="fr-FR" dirty="0" smtClean="0"/>
          </a:p>
          <a:p>
            <a:pPr marL="285750" indent="-285750">
              <a:buFont typeface="Arial" panose="020B0604020202020204" pitchFamily="34" charset="0"/>
              <a:buChar char="•"/>
            </a:pPr>
            <a:r>
              <a:rPr lang="fr-FR" dirty="0">
                <a:hlinkClick r:id="rId3"/>
              </a:rPr>
              <a:t>https://cablage-informatique.com/topologie-en-bus-reseau-etoile-avantages-inconvenients</a:t>
            </a:r>
            <a:r>
              <a:rPr lang="fr-FR" dirty="0" smtClean="0">
                <a:hlinkClick r:id="rId3"/>
              </a:rPr>
              <a:t>/</a:t>
            </a:r>
          </a:p>
          <a:p>
            <a:endParaRPr lang="fr-FR" dirty="0" smtClean="0"/>
          </a:p>
          <a:p>
            <a:pPr marL="285750" indent="-285750">
              <a:buFont typeface="Arial" panose="020B0604020202020204" pitchFamily="34" charset="0"/>
              <a:buChar char="•"/>
            </a:pPr>
            <a:r>
              <a:rPr lang="fr-FR" dirty="0" smtClean="0">
                <a:hlinkClick r:id="rId4"/>
              </a:rPr>
              <a:t>https://waytolearnx.com/2019/06/topologie-reseau-en-etoile.html</a:t>
            </a:r>
            <a:endParaRPr lang="fr-FR" dirty="0" smtClean="0"/>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2503396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15" name="Image 14" descr="conception abstrait">
            <a:extLst>
              <a:ext uri="{FF2B5EF4-FFF2-40B4-BE49-F238E27FC236}">
                <a16:creationId xmlns="" xmlns:a16="http://schemas.microsoft.com/office/drawing/2014/main" id="{6D363037-1741-4470-A023-883E2FFD5840}"/>
              </a:ext>
            </a:extLst>
          </p:cNvPr>
          <p:cNvPicPr>
            <a:picLocks noChangeAspect="1"/>
          </p:cNvPicPr>
          <p:nvPr/>
        </p:nvPicPr>
        <p:blipFill rotWithShape="1">
          <a:blip r:embed="rId4">
            <a:duotone>
              <a:prstClr val="black"/>
              <a:schemeClr val="accent5">
                <a:tint val="45000"/>
                <a:satMod val="400000"/>
              </a:schemeClr>
            </a:duotone>
            <a:alphaModFix amt="25000"/>
            <a:extLst/>
          </a:blip>
          <a:srcRect t="18308" r="6818" b="2872"/>
          <a:stretch/>
        </p:blipFill>
        <p:spPr>
          <a:xfrm flipH="1">
            <a:off x="20" y="10"/>
            <a:ext cx="12191980" cy="6857990"/>
          </a:xfrm>
          <a:prstGeom prst="rect">
            <a:avLst/>
          </a:prstGeom>
        </p:spPr>
      </p:pic>
      <p:sp>
        <p:nvSpPr>
          <p:cNvPr id="12" name="Titre 11">
            <a:extLst>
              <a:ext uri="{FF2B5EF4-FFF2-40B4-BE49-F238E27FC236}">
                <a16:creationId xmlns="" xmlns:a16="http://schemas.microsoft.com/office/drawing/2014/main" id="{970C361B-D32E-42E0-A41E-86C3D9AC886F}"/>
              </a:ext>
            </a:extLst>
          </p:cNvPr>
          <p:cNvSpPr>
            <a:spLocks noGrp="1"/>
          </p:cNvSpPr>
          <p:nvPr>
            <p:ph type="ctrTitle"/>
          </p:nvPr>
        </p:nvSpPr>
        <p:spPr>
          <a:xfrm>
            <a:off x="4028700" y="2222096"/>
            <a:ext cx="3308891" cy="1206909"/>
          </a:xfrm>
        </p:spPr>
        <p:txBody>
          <a:bodyPr rtlCol="0">
            <a:normAutofit/>
          </a:bodyPr>
          <a:lstStyle/>
          <a:p>
            <a:pPr rtl="0"/>
            <a:r>
              <a:rPr lang="fr-FR" dirty="0"/>
              <a:t>Merci!</a:t>
            </a:r>
          </a:p>
        </p:txBody>
      </p:sp>
      <p:sp>
        <p:nvSpPr>
          <p:cNvPr id="13" name="Sous-titre 12">
            <a:extLst>
              <a:ext uri="{FF2B5EF4-FFF2-40B4-BE49-F238E27FC236}">
                <a16:creationId xmlns="" xmlns:a16="http://schemas.microsoft.com/office/drawing/2014/main" id="{336E726C-3DE4-41AA-88A0-C92B0C34163D}"/>
              </a:ext>
            </a:extLst>
          </p:cNvPr>
          <p:cNvSpPr>
            <a:spLocks noGrp="1"/>
          </p:cNvSpPr>
          <p:nvPr>
            <p:ph type="subTitle" idx="1"/>
          </p:nvPr>
        </p:nvSpPr>
        <p:spPr>
          <a:xfrm>
            <a:off x="2924762" y="5395716"/>
            <a:ext cx="8825658" cy="861420"/>
          </a:xfrm>
        </p:spPr>
        <p:txBody>
          <a:bodyPr rtlCol="0">
            <a:normAutofit/>
          </a:bodyPr>
          <a:lstStyle/>
          <a:p>
            <a:pPr algn="r" rtl="0"/>
            <a:r>
              <a:rPr lang="fr-FR" dirty="0" smtClean="0"/>
              <a:t>Pierre RICARD</a:t>
            </a:r>
          </a:p>
          <a:p>
            <a:pPr algn="r" rtl="0"/>
            <a:r>
              <a:rPr lang="fr-FR" dirty="0" smtClean="0"/>
              <a:t>Adrar Dev 2023</a:t>
            </a:r>
            <a:endParaRPr lang="fr-FR" dirty="0"/>
          </a:p>
        </p:txBody>
      </p:sp>
      <p:sp>
        <p:nvSpPr>
          <p:cNvPr id="57" name="Rectangle 56">
            <a:extLst>
              <a:ext uri="{FF2B5EF4-FFF2-40B4-BE49-F238E27FC236}">
                <a16:creationId xmlns="" xmlns:a16="http://schemas.microsoft.com/office/drawing/2014/main" id="{318E9D62-7BA3-4D5E-8915-0D0E8661E3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0767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953E32-00D6-4FFB-AD6B-B2091BB3289C}">
  <ds:schemaRefs>
    <ds:schemaRef ds:uri="http://schemas.microsoft.com/sharepoint/v3/contenttype/forms"/>
  </ds:schemaRefs>
</ds:datastoreItem>
</file>

<file path=customXml/itemProps2.xml><?xml version="1.0" encoding="utf-8"?>
<ds:datastoreItem xmlns:ds="http://schemas.openxmlformats.org/officeDocument/2006/customXml" ds:itemID="{5ACC4F44-154A-4E67-B129-1B5389E9F993}">
  <ds:schemaRefs>
    <ds:schemaRef ds:uri="http://purl.org/dc/terms/"/>
    <ds:schemaRef ds:uri="http://schemas.microsoft.com/office/2006/metadata/properties"/>
    <ds:schemaRef ds:uri="http://schemas.microsoft.com/office/2006/documentManagement/types"/>
    <ds:schemaRef ds:uri="http://purl.org/dc/elements/1.1/"/>
    <ds:schemaRef ds:uri="16c05727-aa75-4e4a-9b5f-8a80a1165891"/>
    <ds:schemaRef ds:uri="http://www.w3.org/XML/1998/namespace"/>
    <ds:schemaRef ds:uri="http://schemas.microsoft.com/office/infopath/2007/PartnerControls"/>
    <ds:schemaRef ds:uri="http://schemas.openxmlformats.org/package/2006/metadata/core-properties"/>
    <ds:schemaRef ds:uri="71af3243-3dd4-4a8d-8c0d-dd76da1f02a5"/>
    <ds:schemaRef ds:uri="http://purl.org/dc/dcmitype/"/>
  </ds:schemaRefs>
</ds:datastoreItem>
</file>

<file path=customXml/itemProps3.xml><?xml version="1.0" encoding="utf-8"?>
<ds:datastoreItem xmlns:ds="http://schemas.openxmlformats.org/officeDocument/2006/customXml" ds:itemID="{AB5FFD32-E0A8-4E83-80B3-20612105D9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Conception numérique</Template>
  <TotalTime>0</TotalTime>
  <Words>395</Words>
  <Application>Microsoft Office PowerPoint</Application>
  <PresentationFormat>Grand écran</PresentationFormat>
  <Paragraphs>62</Paragraphs>
  <Slides>9</Slides>
  <Notes>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Calibri</vt:lpstr>
      <vt:lpstr>Cambria</vt:lpstr>
      <vt:lpstr>Century Gothic</vt:lpstr>
      <vt:lpstr>Wingdings 3</vt:lpstr>
      <vt:lpstr>Ion</vt:lpstr>
      <vt:lpstr>Topologie étoile et hiérarchique</vt:lpstr>
      <vt:lpstr>Topologie réseau informatique</vt:lpstr>
      <vt:lpstr>Topologie d’un réseau en étoile</vt:lpstr>
      <vt:lpstr>Les avantages et inconvénients d’une topologie en étoile</vt:lpstr>
      <vt:lpstr>Topologie d’un réseau hiérarchique</vt:lpstr>
      <vt:lpstr>Les avantages et inconvénients d’une topologie hiérarchique</vt:lpstr>
      <vt:lpstr>Conclusion</vt:lpstr>
      <vt:lpstr>Sources </vt:lpstr>
      <vt:lpstr>Merci!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2023-08-21T07:35:28Z</dcterms:created>
  <dcterms:modified xsi:type="dcterms:W3CDTF">2023-08-21T09:05:37Z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