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IBM Plex Sans Bold" panose="020B0803050203000203" charset="0"/>
      <p:regular r:id="rId19"/>
    </p:embeddedFont>
    <p:embeddedFont>
      <p:font typeface="IBM Plex Sans Medium" panose="020B0603050203000203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04577" y="-4505077"/>
            <a:ext cx="19297154" cy="1929715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3049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3961" y="-3006539"/>
            <a:ext cx="16300077" cy="1630007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3049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562391" y="-1438109"/>
            <a:ext cx="13163219" cy="13163219"/>
          </a:xfrm>
          <a:custGeom>
            <a:avLst/>
            <a:gdLst/>
            <a:ahLst/>
            <a:cxnLst/>
            <a:rect l="l" t="t" r="r" b="b"/>
            <a:pathLst>
              <a:path w="13163219" h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19796" y="219296"/>
            <a:ext cx="9848407" cy="9848407"/>
          </a:xfrm>
          <a:custGeom>
            <a:avLst/>
            <a:gdLst/>
            <a:ahLst/>
            <a:cxnLst/>
            <a:rect l="l" t="t" r="r" b="b"/>
            <a:pathLst>
              <a:path w="9848407" h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25262" y="2024762"/>
            <a:ext cx="6237475" cy="6237475"/>
          </a:xfrm>
          <a:custGeom>
            <a:avLst/>
            <a:gdLst/>
            <a:ahLst/>
            <a:cxnLst/>
            <a:rect l="l" t="t" r="r" b="b"/>
            <a:pathLst>
              <a:path w="6237475" h="6237475">
                <a:moveTo>
                  <a:pt x="0" y="0"/>
                </a:moveTo>
                <a:lnTo>
                  <a:pt x="6237476" y="0"/>
                </a:lnTo>
                <a:lnTo>
                  <a:pt x="6237476" y="6237476"/>
                </a:lnTo>
                <a:lnTo>
                  <a:pt x="0" y="6237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58741" y="1785716"/>
            <a:ext cx="478093" cy="478093"/>
            <a:chOff x="0" y="0"/>
            <a:chExt cx="637458" cy="63745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324380" y="9258300"/>
            <a:ext cx="478093" cy="478093"/>
            <a:chOff x="0" y="0"/>
            <a:chExt cx="637458" cy="63745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6435179" y="8023191"/>
            <a:ext cx="478093" cy="478093"/>
            <a:chOff x="0" y="0"/>
            <a:chExt cx="637458" cy="637458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>
            <a:off x="17534462" y="550607"/>
            <a:ext cx="478093" cy="478093"/>
            <a:chOff x="0" y="0"/>
            <a:chExt cx="637458" cy="637458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0" name="Group 40"/>
          <p:cNvGrpSpPr/>
          <p:nvPr/>
        </p:nvGrpSpPr>
        <p:grpSpPr>
          <a:xfrm>
            <a:off x="15426633" y="4085094"/>
            <a:ext cx="478093" cy="478093"/>
            <a:chOff x="0" y="0"/>
            <a:chExt cx="637458" cy="637458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7" name="Group 47"/>
          <p:cNvGrpSpPr/>
          <p:nvPr/>
        </p:nvGrpSpPr>
        <p:grpSpPr>
          <a:xfrm>
            <a:off x="2422412" y="6188617"/>
            <a:ext cx="478093" cy="478093"/>
            <a:chOff x="0" y="0"/>
            <a:chExt cx="637458" cy="637458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54" name="Group 54"/>
          <p:cNvGrpSpPr/>
          <p:nvPr/>
        </p:nvGrpSpPr>
        <p:grpSpPr>
          <a:xfrm>
            <a:off x="7543238" y="3455052"/>
            <a:ext cx="3201524" cy="617730"/>
            <a:chOff x="0" y="0"/>
            <a:chExt cx="843200" cy="162694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43200" cy="162694"/>
            </a:xfrm>
            <a:custGeom>
              <a:avLst/>
              <a:gdLst/>
              <a:ahLst/>
              <a:cxnLst/>
              <a:rect l="l" t="t" r="r" b="b"/>
              <a:pathLst>
                <a:path w="843200" h="162694">
                  <a:moveTo>
                    <a:pt x="38691" y="0"/>
                  </a:moveTo>
                  <a:lnTo>
                    <a:pt x="804508" y="0"/>
                  </a:lnTo>
                  <a:cubicBezTo>
                    <a:pt x="825877" y="0"/>
                    <a:pt x="843200" y="17323"/>
                    <a:pt x="843200" y="38691"/>
                  </a:cubicBezTo>
                  <a:lnTo>
                    <a:pt x="843200" y="124003"/>
                  </a:lnTo>
                  <a:cubicBezTo>
                    <a:pt x="843200" y="145372"/>
                    <a:pt x="825877" y="162694"/>
                    <a:pt x="804508" y="162694"/>
                  </a:cubicBezTo>
                  <a:lnTo>
                    <a:pt x="38691" y="162694"/>
                  </a:lnTo>
                  <a:cubicBezTo>
                    <a:pt x="17323" y="162694"/>
                    <a:pt x="0" y="145372"/>
                    <a:pt x="0" y="124003"/>
                  </a:cubicBezTo>
                  <a:lnTo>
                    <a:pt x="0" y="38691"/>
                  </a:lnTo>
                  <a:cubicBezTo>
                    <a:pt x="0" y="17323"/>
                    <a:pt x="17323" y="0"/>
                    <a:pt x="38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843200" cy="210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3049"/>
                  </a:solidFill>
                  <a:latin typeface="IBM Plex Sans Medium"/>
                </a:rPr>
                <a:t>BWC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2009710" y="4025496"/>
            <a:ext cx="14268580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003049"/>
                </a:solidFill>
                <a:latin typeface="IBM Plex Sans Bold"/>
              </a:rPr>
              <a:t>Offlink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396378" y="6216246"/>
            <a:ext cx="949524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656">
                <a:solidFill>
                  <a:srgbClr val="003049"/>
                </a:solidFill>
                <a:latin typeface="IBM Plex Sans"/>
              </a:rPr>
              <a:t>A DECENTRALIZED PEER-TO-PEER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339969" y="513342"/>
            <a:ext cx="10291032" cy="10291032"/>
            <a:chOff x="0" y="0"/>
            <a:chExt cx="13721376" cy="137213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3721376" cy="1372137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3049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987257" y="1987257"/>
              <a:ext cx="9746861" cy="9746861"/>
            </a:xfrm>
            <a:custGeom>
              <a:avLst/>
              <a:gdLst/>
              <a:ahLst/>
              <a:cxnLst/>
              <a:rect l="l" t="t" r="r" b="b"/>
              <a:pathLst>
                <a:path w="9746861" h="9746861">
                  <a:moveTo>
                    <a:pt x="0" y="0"/>
                  </a:moveTo>
                  <a:lnTo>
                    <a:pt x="9746861" y="0"/>
                  </a:lnTo>
                  <a:lnTo>
                    <a:pt x="9746861" y="9746861"/>
                  </a:lnTo>
                  <a:lnTo>
                    <a:pt x="0" y="9746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5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8439754" y="1938428"/>
            <a:ext cx="478093" cy="478093"/>
            <a:chOff x="0" y="0"/>
            <a:chExt cx="637458" cy="63745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9848955" y="9460985"/>
            <a:ext cx="478093" cy="478093"/>
            <a:chOff x="0" y="0"/>
            <a:chExt cx="637458" cy="63745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2045812" y="2809650"/>
            <a:ext cx="478093" cy="478093"/>
            <a:chOff x="0" y="0"/>
            <a:chExt cx="637458" cy="63745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5" name="Group 35"/>
          <p:cNvGrpSpPr/>
          <p:nvPr/>
        </p:nvGrpSpPr>
        <p:grpSpPr>
          <a:xfrm>
            <a:off x="5798573" y="8842965"/>
            <a:ext cx="478093" cy="478093"/>
            <a:chOff x="0" y="0"/>
            <a:chExt cx="637458" cy="63745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2" name="Group 42"/>
          <p:cNvGrpSpPr/>
          <p:nvPr/>
        </p:nvGrpSpPr>
        <p:grpSpPr>
          <a:xfrm>
            <a:off x="789653" y="8982892"/>
            <a:ext cx="478093" cy="478093"/>
            <a:chOff x="0" y="0"/>
            <a:chExt cx="637458" cy="637458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sp>
        <p:nvSpPr>
          <p:cNvPr id="49" name="Freeform 49"/>
          <p:cNvSpPr/>
          <p:nvPr/>
        </p:nvSpPr>
        <p:spPr>
          <a:xfrm>
            <a:off x="2622885" y="4155550"/>
            <a:ext cx="4365322" cy="3006616"/>
          </a:xfrm>
          <a:custGeom>
            <a:avLst/>
            <a:gdLst/>
            <a:ahLst/>
            <a:cxnLst/>
            <a:rect l="l" t="t" r="r" b="b"/>
            <a:pathLst>
              <a:path w="4365322" h="3006616">
                <a:moveTo>
                  <a:pt x="0" y="0"/>
                </a:moveTo>
                <a:lnTo>
                  <a:pt x="4365323" y="0"/>
                </a:lnTo>
                <a:lnTo>
                  <a:pt x="4365323" y="3006616"/>
                </a:lnTo>
                <a:lnTo>
                  <a:pt x="0" y="300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0" name="Group 50"/>
          <p:cNvGrpSpPr/>
          <p:nvPr/>
        </p:nvGrpSpPr>
        <p:grpSpPr>
          <a:xfrm>
            <a:off x="10908028" y="3512443"/>
            <a:ext cx="6201617" cy="3973413"/>
            <a:chOff x="0" y="0"/>
            <a:chExt cx="8268823" cy="5297884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9525"/>
              <a:ext cx="8268823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003049"/>
                  </a:solidFill>
                  <a:latin typeface="IBM Plex Sans Bold"/>
                </a:rPr>
                <a:t>Offlink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1686004"/>
              <a:ext cx="8268823" cy="3611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003049"/>
                  </a:solidFill>
                  <a:latin typeface="IBM Plex Sans"/>
                </a:rPr>
                <a:t>We provide a decentralized peer-to-peer platform for crypto traders to exchange their stablecoins, especially cUSD, for fiat. The platform uses an escrow smart contract to hold funds until the trade has been completed.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4451749"/>
            <a:ext cx="5126703" cy="3890705"/>
            <a:chOff x="0" y="0"/>
            <a:chExt cx="6835604" cy="5187607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6835604" cy="5187607"/>
              <a:chOff x="0" y="0"/>
              <a:chExt cx="1350243" cy="102471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350243" cy="1024712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024712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979409"/>
                    </a:lnTo>
                    <a:cubicBezTo>
                      <a:pt x="1350243" y="991424"/>
                      <a:pt x="1345470" y="1002947"/>
                      <a:pt x="1336974" y="1011443"/>
                    </a:cubicBezTo>
                    <a:cubicBezTo>
                      <a:pt x="1328478" y="1019939"/>
                      <a:pt x="1316954" y="1024712"/>
                      <a:pt x="1304939" y="1024712"/>
                    </a:cubicBezTo>
                    <a:lnTo>
                      <a:pt x="45304" y="1024712"/>
                    </a:lnTo>
                    <a:cubicBezTo>
                      <a:pt x="20283" y="1024712"/>
                      <a:pt x="0" y="1004429"/>
                      <a:pt x="0" y="979409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1350243" cy="10532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759729" y="2973868"/>
              <a:ext cx="531930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3049"/>
                  </a:solidFill>
                  <a:latin typeface="IBM Plex Sans Bold"/>
                </a:rPr>
                <a:t>Unfair Pricing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59729" y="4000769"/>
              <a:ext cx="5319303" cy="422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>
                  <a:solidFill>
                    <a:srgbClr val="003049"/>
                  </a:solidFill>
                  <a:latin typeface="IBM Plex Sans"/>
                </a:rPr>
                <a:t>Apps like Yellow App use fixed pricing.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003049"/>
                  </a:solidFill>
                  <a:latin typeface="IBM Plex Sans Bold"/>
                </a:rPr>
                <a:t>01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580649" y="5024695"/>
            <a:ext cx="5126703" cy="3890705"/>
            <a:chOff x="0" y="0"/>
            <a:chExt cx="6835604" cy="518760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835604" cy="5187607"/>
              <a:chOff x="0" y="0"/>
              <a:chExt cx="1350243" cy="102471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350243" cy="1024712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024712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979409"/>
                    </a:lnTo>
                    <a:cubicBezTo>
                      <a:pt x="1350243" y="991424"/>
                      <a:pt x="1345470" y="1002947"/>
                      <a:pt x="1336974" y="1011443"/>
                    </a:cubicBezTo>
                    <a:cubicBezTo>
                      <a:pt x="1328478" y="1019939"/>
                      <a:pt x="1316954" y="1024712"/>
                      <a:pt x="1304939" y="1024712"/>
                    </a:cubicBezTo>
                    <a:lnTo>
                      <a:pt x="45304" y="1024712"/>
                    </a:lnTo>
                    <a:cubicBezTo>
                      <a:pt x="20283" y="1024712"/>
                      <a:pt x="0" y="1004429"/>
                      <a:pt x="0" y="979409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1350243" cy="10532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759729" y="2973868"/>
              <a:ext cx="531930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3049"/>
                  </a:solidFill>
                  <a:latin typeface="IBM Plex Sans Bold"/>
                </a:rPr>
                <a:t>Time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59729" y="4000769"/>
              <a:ext cx="5319303" cy="422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>
                  <a:solidFill>
                    <a:srgbClr val="003049"/>
                  </a:solidFill>
                  <a:latin typeface="IBM Plex Sans"/>
                </a:rPr>
                <a:t>Paylink could take up to 30 minutes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003049"/>
                  </a:solidFill>
                  <a:latin typeface="IBM Plex Sans Bold"/>
                </a:rPr>
                <a:t>02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135976" y="4451749"/>
            <a:ext cx="5126703" cy="3890705"/>
            <a:chOff x="0" y="0"/>
            <a:chExt cx="6835604" cy="5187607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6835604" cy="5187607"/>
              <a:chOff x="0" y="0"/>
              <a:chExt cx="1350243" cy="1024712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350243" cy="1024712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024712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979409"/>
                    </a:lnTo>
                    <a:cubicBezTo>
                      <a:pt x="1350243" y="991424"/>
                      <a:pt x="1345470" y="1002947"/>
                      <a:pt x="1336974" y="1011443"/>
                    </a:cubicBezTo>
                    <a:cubicBezTo>
                      <a:pt x="1328478" y="1019939"/>
                      <a:pt x="1316954" y="1024712"/>
                      <a:pt x="1304939" y="1024712"/>
                    </a:cubicBezTo>
                    <a:lnTo>
                      <a:pt x="45304" y="1024712"/>
                    </a:lnTo>
                    <a:cubicBezTo>
                      <a:pt x="20283" y="1024712"/>
                      <a:pt x="0" y="1004429"/>
                      <a:pt x="0" y="979409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28575"/>
                <a:ext cx="1350243" cy="10532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759729" y="2973868"/>
              <a:ext cx="531930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3049"/>
                  </a:solidFill>
                  <a:latin typeface="IBM Plex Sans Bold"/>
                </a:rPr>
                <a:t>Centralization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59729" y="4000769"/>
              <a:ext cx="5319303" cy="422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>
                  <a:solidFill>
                    <a:srgbClr val="003049"/>
                  </a:solidFill>
                  <a:latin typeface="IBM Plex Sans"/>
                </a:rPr>
                <a:t>Paylink don’t support cUSD</a:t>
              </a:r>
            </a:p>
          </p:txBody>
        </p:sp>
        <p:grpSp>
          <p:nvGrpSpPr>
            <p:cNvPr id="35" name="Group 35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>
                  <a:solidFill>
                    <a:srgbClr val="003049"/>
                  </a:solidFill>
                  <a:latin typeface="IBM Plex Sans Bold"/>
                </a:rPr>
                <a:t>03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694868" y="1761247"/>
            <a:ext cx="689826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Offline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9694969" y="4605927"/>
            <a:ext cx="6223178" cy="0"/>
          </a:xfrm>
          <a:prstGeom prst="line">
            <a:avLst/>
          </a:prstGeom>
          <a:ln w="9525" cap="flat">
            <a:solidFill>
              <a:srgbClr val="003049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9694969" y="7121231"/>
            <a:ext cx="6223178" cy="0"/>
          </a:xfrm>
          <a:prstGeom prst="line">
            <a:avLst/>
          </a:prstGeom>
          <a:ln w="9525" cap="flat">
            <a:solidFill>
              <a:srgbClr val="003049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2369853" y="5949627"/>
            <a:ext cx="4789404" cy="2995554"/>
          </a:xfrm>
          <a:custGeom>
            <a:avLst/>
            <a:gdLst/>
            <a:ahLst/>
            <a:cxnLst/>
            <a:rect l="l" t="t" r="r" b="b"/>
            <a:pathLst>
              <a:path w="4789404" h="2995554">
                <a:moveTo>
                  <a:pt x="0" y="0"/>
                </a:moveTo>
                <a:lnTo>
                  <a:pt x="4789404" y="0"/>
                </a:lnTo>
                <a:lnTo>
                  <a:pt x="4789404" y="2995554"/>
                </a:lnTo>
                <a:lnTo>
                  <a:pt x="0" y="2995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69853" y="2681644"/>
            <a:ext cx="550294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The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97696" y="2969616"/>
            <a:ext cx="510300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Traders determine the price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798596" y="2691169"/>
            <a:ext cx="1052317" cy="105231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94969" y="2811376"/>
            <a:ext cx="1052317" cy="105231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003049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877299" y="3047058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003049"/>
                </a:solidFill>
                <a:latin typeface="IBM Plex Sans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75761" y="5562362"/>
            <a:ext cx="46423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Decentralized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798596" y="5206473"/>
            <a:ext cx="1052317" cy="105231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94969" y="5326680"/>
            <a:ext cx="1052317" cy="105231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003049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877299" y="5562362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003049"/>
                </a:solidFill>
                <a:latin typeface="IBM Plex Sans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75761" y="8114405"/>
            <a:ext cx="46423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5 minutes TX Finalization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798596" y="7721777"/>
            <a:ext cx="1052317" cy="105231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694969" y="7841984"/>
            <a:ext cx="1052317" cy="105231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003049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9877299" y="8077666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003049"/>
                </a:solidFill>
                <a:latin typeface="IBM Plex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90609" y="2411937"/>
            <a:ext cx="8668691" cy="3027542"/>
            <a:chOff x="0" y="0"/>
            <a:chExt cx="2283112" cy="7973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3112" cy="797377"/>
            </a:xfrm>
            <a:custGeom>
              <a:avLst/>
              <a:gdLst/>
              <a:ahLst/>
              <a:cxnLst/>
              <a:rect l="l" t="t" r="r" b="b"/>
              <a:pathLst>
                <a:path w="2283112" h="797377">
                  <a:moveTo>
                    <a:pt x="26793" y="0"/>
                  </a:moveTo>
                  <a:lnTo>
                    <a:pt x="2256319" y="0"/>
                  </a:lnTo>
                  <a:cubicBezTo>
                    <a:pt x="2263425" y="0"/>
                    <a:pt x="2270240" y="2823"/>
                    <a:pt x="2275265" y="7847"/>
                  </a:cubicBezTo>
                  <a:cubicBezTo>
                    <a:pt x="2280289" y="12872"/>
                    <a:pt x="2283112" y="19687"/>
                    <a:pt x="2283112" y="26793"/>
                  </a:cubicBezTo>
                  <a:lnTo>
                    <a:pt x="2283112" y="770585"/>
                  </a:lnTo>
                  <a:cubicBezTo>
                    <a:pt x="2283112" y="785382"/>
                    <a:pt x="2271116" y="797377"/>
                    <a:pt x="2256319" y="797377"/>
                  </a:cubicBezTo>
                  <a:lnTo>
                    <a:pt x="26793" y="797377"/>
                  </a:lnTo>
                  <a:cubicBezTo>
                    <a:pt x="11995" y="797377"/>
                    <a:pt x="0" y="785382"/>
                    <a:pt x="0" y="770585"/>
                  </a:cubicBezTo>
                  <a:lnTo>
                    <a:pt x="0" y="26793"/>
                  </a:lnTo>
                  <a:cubicBezTo>
                    <a:pt x="0" y="11995"/>
                    <a:pt x="11995" y="0"/>
                    <a:pt x="267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283112" cy="825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878409" y="3618686"/>
            <a:ext cx="486169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3049"/>
                </a:solidFill>
                <a:latin typeface="IBM Plex Sans Bold"/>
              </a:rPr>
              <a:t>Remitters</a:t>
            </a:r>
          </a:p>
        </p:txBody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166966" y="2835733"/>
            <a:ext cx="2179950" cy="217995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7119" t="-11827" r="-10073" b="-93961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3209718" y="6230758"/>
            <a:ext cx="8668691" cy="3027542"/>
            <a:chOff x="0" y="0"/>
            <a:chExt cx="2283112" cy="79737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83112" cy="797377"/>
            </a:xfrm>
            <a:custGeom>
              <a:avLst/>
              <a:gdLst/>
              <a:ahLst/>
              <a:cxnLst/>
              <a:rect l="l" t="t" r="r" b="b"/>
              <a:pathLst>
                <a:path w="2283112" h="797377">
                  <a:moveTo>
                    <a:pt x="26793" y="0"/>
                  </a:moveTo>
                  <a:lnTo>
                    <a:pt x="2256319" y="0"/>
                  </a:lnTo>
                  <a:cubicBezTo>
                    <a:pt x="2263425" y="0"/>
                    <a:pt x="2270240" y="2823"/>
                    <a:pt x="2275265" y="7847"/>
                  </a:cubicBezTo>
                  <a:cubicBezTo>
                    <a:pt x="2280289" y="12872"/>
                    <a:pt x="2283112" y="19687"/>
                    <a:pt x="2283112" y="26793"/>
                  </a:cubicBezTo>
                  <a:lnTo>
                    <a:pt x="2283112" y="770585"/>
                  </a:lnTo>
                  <a:cubicBezTo>
                    <a:pt x="2283112" y="785382"/>
                    <a:pt x="2271116" y="797377"/>
                    <a:pt x="2256319" y="797377"/>
                  </a:cubicBezTo>
                  <a:lnTo>
                    <a:pt x="26793" y="797377"/>
                  </a:lnTo>
                  <a:cubicBezTo>
                    <a:pt x="11995" y="797377"/>
                    <a:pt x="0" y="785382"/>
                    <a:pt x="0" y="770585"/>
                  </a:cubicBezTo>
                  <a:lnTo>
                    <a:pt x="0" y="26793"/>
                  </a:lnTo>
                  <a:cubicBezTo>
                    <a:pt x="0" y="11995"/>
                    <a:pt x="11995" y="0"/>
                    <a:pt x="267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283112" cy="825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485225" y="7437506"/>
            <a:ext cx="486169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3049"/>
                </a:solidFill>
                <a:latin typeface="IBM Plex Sans Bold"/>
              </a:rPr>
              <a:t>p2p merchants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3786075" y="6654554"/>
            <a:ext cx="2179950" cy="217995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16476" r="-16689" b="-58556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1028700" y="2843877"/>
            <a:ext cx="651536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640139"/>
            <a:ext cx="7767975" cy="1257510"/>
            <a:chOff x="0" y="0"/>
            <a:chExt cx="10357300" cy="1676680"/>
          </a:xfrm>
        </p:grpSpPr>
        <p:sp>
          <p:nvSpPr>
            <p:cNvPr id="10" name="TextBox 10"/>
            <p:cNvSpPr txBox="1"/>
            <p:nvPr/>
          </p:nvSpPr>
          <p:spPr>
            <a:xfrm>
              <a:off x="3276600" y="518300"/>
              <a:ext cx="7080699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3049"/>
                  </a:solidFill>
                  <a:latin typeface="IBM Plex Sans Medium"/>
                </a:rPr>
                <a:t>MiniPay users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71427" y="1632230"/>
              <a:ext cx="10085873" cy="0"/>
            </a:xfrm>
            <a:prstGeom prst="line">
              <a:avLst/>
            </a:prstGeom>
            <a:ln w="25400" cap="flat">
              <a:solidFill>
                <a:srgbClr val="003049">
                  <a:alpha val="29804"/>
                </a:srgbClr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2" name="Group 12"/>
            <p:cNvGrpSpPr/>
            <p:nvPr/>
          </p:nvGrpSpPr>
          <p:grpSpPr>
            <a:xfrm>
              <a:off x="0" y="0"/>
              <a:ext cx="2699696" cy="1676680"/>
              <a:chOff x="0" y="0"/>
              <a:chExt cx="1121815" cy="69671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21815" cy="696717"/>
              </a:xfrm>
              <a:custGeom>
                <a:avLst/>
                <a:gdLst/>
                <a:ahLst/>
                <a:cxnLst/>
                <a:rect l="l" t="t" r="r" b="b"/>
                <a:pathLst>
                  <a:path w="1121815" h="696717">
                    <a:moveTo>
                      <a:pt x="80296" y="0"/>
                    </a:moveTo>
                    <a:lnTo>
                      <a:pt x="1041519" y="0"/>
                    </a:lnTo>
                    <a:cubicBezTo>
                      <a:pt x="1085865" y="0"/>
                      <a:pt x="1121815" y="35950"/>
                      <a:pt x="1121815" y="80296"/>
                    </a:cubicBezTo>
                    <a:lnTo>
                      <a:pt x="1121815" y="616422"/>
                    </a:lnTo>
                    <a:cubicBezTo>
                      <a:pt x="1121815" y="660768"/>
                      <a:pt x="1085865" y="696717"/>
                      <a:pt x="1041519" y="696717"/>
                    </a:cubicBezTo>
                    <a:lnTo>
                      <a:pt x="80296" y="696717"/>
                    </a:lnTo>
                    <a:cubicBezTo>
                      <a:pt x="35950" y="696717"/>
                      <a:pt x="0" y="660768"/>
                      <a:pt x="0" y="616422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1121815" cy="7252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388449" y="397650"/>
              <a:ext cx="1922798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3049"/>
                  </a:solidFill>
                  <a:latin typeface="IBM Plex Sans Bold"/>
                </a:rPr>
                <a:t>100M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9323" y="4886595"/>
            <a:ext cx="7767975" cy="1257510"/>
            <a:chOff x="0" y="0"/>
            <a:chExt cx="10357300" cy="1676680"/>
          </a:xfrm>
        </p:grpSpPr>
        <p:sp>
          <p:nvSpPr>
            <p:cNvPr id="17" name="TextBox 17"/>
            <p:cNvSpPr txBox="1"/>
            <p:nvPr/>
          </p:nvSpPr>
          <p:spPr>
            <a:xfrm>
              <a:off x="3276600" y="518300"/>
              <a:ext cx="7080699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3049"/>
                  </a:solidFill>
                  <a:latin typeface="IBM Plex Sans Medium"/>
                </a:rPr>
                <a:t>Yearly p2p trade on Binance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271427" y="1632230"/>
              <a:ext cx="10085873" cy="0"/>
            </a:xfrm>
            <a:prstGeom prst="line">
              <a:avLst/>
            </a:prstGeom>
            <a:ln w="25400" cap="flat">
              <a:solidFill>
                <a:srgbClr val="003049">
                  <a:alpha val="29804"/>
                </a:srgbClr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2699696" cy="1676680"/>
              <a:chOff x="0" y="0"/>
              <a:chExt cx="1121815" cy="69671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21815" cy="696717"/>
              </a:xfrm>
              <a:custGeom>
                <a:avLst/>
                <a:gdLst/>
                <a:ahLst/>
                <a:cxnLst/>
                <a:rect l="l" t="t" r="r" b="b"/>
                <a:pathLst>
                  <a:path w="1121815" h="696717">
                    <a:moveTo>
                      <a:pt x="80296" y="0"/>
                    </a:moveTo>
                    <a:lnTo>
                      <a:pt x="1041519" y="0"/>
                    </a:lnTo>
                    <a:cubicBezTo>
                      <a:pt x="1085865" y="0"/>
                      <a:pt x="1121815" y="35950"/>
                      <a:pt x="1121815" y="80296"/>
                    </a:cubicBezTo>
                    <a:lnTo>
                      <a:pt x="1121815" y="616422"/>
                    </a:lnTo>
                    <a:cubicBezTo>
                      <a:pt x="1121815" y="660768"/>
                      <a:pt x="1085865" y="696717"/>
                      <a:pt x="1041519" y="696717"/>
                    </a:cubicBezTo>
                    <a:lnTo>
                      <a:pt x="80296" y="696717"/>
                    </a:lnTo>
                    <a:cubicBezTo>
                      <a:pt x="35950" y="696717"/>
                      <a:pt x="0" y="660768"/>
                      <a:pt x="0" y="616422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1121815" cy="7252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388449" y="397650"/>
              <a:ext cx="1922798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3049"/>
                  </a:solidFill>
                  <a:latin typeface="IBM Plex Sans Bold"/>
                </a:rPr>
                <a:t>7.5M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7133051"/>
            <a:ext cx="7767975" cy="1257510"/>
            <a:chOff x="0" y="0"/>
            <a:chExt cx="10357300" cy="1676680"/>
          </a:xfrm>
        </p:grpSpPr>
        <p:sp>
          <p:nvSpPr>
            <p:cNvPr id="24" name="TextBox 24"/>
            <p:cNvSpPr txBox="1"/>
            <p:nvPr/>
          </p:nvSpPr>
          <p:spPr>
            <a:xfrm>
              <a:off x="3276600" y="518300"/>
              <a:ext cx="7080699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003049"/>
                  </a:solidFill>
                  <a:latin typeface="IBM Plex Sans Medium"/>
                </a:rPr>
                <a:t>Decentralized p2p platforms for cUSD</a:t>
              </a:r>
            </a:p>
          </p:txBody>
        </p:sp>
        <p:sp>
          <p:nvSpPr>
            <p:cNvPr id="25" name="AutoShape 25"/>
            <p:cNvSpPr/>
            <p:nvPr/>
          </p:nvSpPr>
          <p:spPr>
            <a:xfrm>
              <a:off x="271427" y="1632230"/>
              <a:ext cx="10085873" cy="0"/>
            </a:xfrm>
            <a:prstGeom prst="line">
              <a:avLst/>
            </a:prstGeom>
            <a:ln w="25400" cap="flat">
              <a:solidFill>
                <a:srgbClr val="003049">
                  <a:alpha val="29804"/>
                </a:srgbClr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6" name="Group 26"/>
            <p:cNvGrpSpPr/>
            <p:nvPr/>
          </p:nvGrpSpPr>
          <p:grpSpPr>
            <a:xfrm>
              <a:off x="0" y="0"/>
              <a:ext cx="2699696" cy="1676680"/>
              <a:chOff x="0" y="0"/>
              <a:chExt cx="1121815" cy="69671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121815" cy="696717"/>
              </a:xfrm>
              <a:custGeom>
                <a:avLst/>
                <a:gdLst/>
                <a:ahLst/>
                <a:cxnLst/>
                <a:rect l="l" t="t" r="r" b="b"/>
                <a:pathLst>
                  <a:path w="1121815" h="696717">
                    <a:moveTo>
                      <a:pt x="80296" y="0"/>
                    </a:moveTo>
                    <a:lnTo>
                      <a:pt x="1041519" y="0"/>
                    </a:lnTo>
                    <a:cubicBezTo>
                      <a:pt x="1085865" y="0"/>
                      <a:pt x="1121815" y="35950"/>
                      <a:pt x="1121815" y="80296"/>
                    </a:cubicBezTo>
                    <a:lnTo>
                      <a:pt x="1121815" y="616422"/>
                    </a:lnTo>
                    <a:cubicBezTo>
                      <a:pt x="1121815" y="660768"/>
                      <a:pt x="1085865" y="696717"/>
                      <a:pt x="1041519" y="696717"/>
                    </a:cubicBezTo>
                    <a:lnTo>
                      <a:pt x="80296" y="696717"/>
                    </a:lnTo>
                    <a:cubicBezTo>
                      <a:pt x="35950" y="696717"/>
                      <a:pt x="0" y="660768"/>
                      <a:pt x="0" y="616422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1121815" cy="7252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388449" y="397650"/>
              <a:ext cx="1922798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3049"/>
                  </a:solidFill>
                  <a:latin typeface="IBM Plex Sans Bold"/>
                </a:rPr>
                <a:t>0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1035148" y="6337406"/>
            <a:ext cx="4677135" cy="2848800"/>
          </a:xfrm>
          <a:custGeom>
            <a:avLst/>
            <a:gdLst/>
            <a:ahLst/>
            <a:cxnLst/>
            <a:rect l="l" t="t" r="r" b="b"/>
            <a:pathLst>
              <a:path w="4677135" h="2848800">
                <a:moveTo>
                  <a:pt x="0" y="0"/>
                </a:moveTo>
                <a:lnTo>
                  <a:pt x="4677134" y="0"/>
                </a:lnTo>
                <a:lnTo>
                  <a:pt x="4677134" y="2848800"/>
                </a:lnTo>
                <a:lnTo>
                  <a:pt x="0" y="2848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35148" y="2630614"/>
            <a:ext cx="6224152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Size of the 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BECE6-677F-4A56-99C3-0F53B962C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96" y="1700560"/>
            <a:ext cx="3453825" cy="7334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1158DF-FE6B-48C2-80EF-440283358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065" y="1714500"/>
            <a:ext cx="3600269" cy="7334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3C1FF4-A900-4123-AF02-C4A7CFDC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14500"/>
            <a:ext cx="3515215" cy="7334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Ingoude Company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68344" y="5534203"/>
            <a:ext cx="3509207" cy="2795535"/>
            <a:chOff x="0" y="0"/>
            <a:chExt cx="636365" cy="5069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636365" cy="5355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581513" y="6903396"/>
            <a:ext cx="288286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Henry Enzewa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60837" y="7683622"/>
            <a:ext cx="2882869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3049"/>
                </a:solidFill>
                <a:latin typeface="IBM Plex Sans"/>
              </a:rPr>
              <a:t>Lead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10072" y="5534203"/>
            <a:ext cx="3509207" cy="2795535"/>
            <a:chOff x="0" y="0"/>
            <a:chExt cx="636365" cy="5069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636365" cy="5355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723241" y="6903396"/>
            <a:ext cx="288286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Emmauel Eko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02566" y="7683622"/>
            <a:ext cx="2882869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3049"/>
                </a:solidFill>
                <a:latin typeface="IBM Plex Sans"/>
              </a:rPr>
              <a:t>Backend Developer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551800" y="5534203"/>
            <a:ext cx="3509207" cy="2795535"/>
            <a:chOff x="0" y="0"/>
            <a:chExt cx="636365" cy="5069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6365" cy="506947"/>
            </a:xfrm>
            <a:custGeom>
              <a:avLst/>
              <a:gdLst/>
              <a:ahLst/>
              <a:cxnLst/>
              <a:rect l="l" t="t" r="r" b="b"/>
              <a:pathLst>
                <a:path w="636365" h="506947">
                  <a:moveTo>
                    <a:pt x="66185" y="0"/>
                  </a:moveTo>
                  <a:lnTo>
                    <a:pt x="570180" y="0"/>
                  </a:lnTo>
                  <a:cubicBezTo>
                    <a:pt x="606733" y="0"/>
                    <a:pt x="636365" y="29632"/>
                    <a:pt x="636365" y="66185"/>
                  </a:cubicBezTo>
                  <a:lnTo>
                    <a:pt x="636365" y="440762"/>
                  </a:lnTo>
                  <a:cubicBezTo>
                    <a:pt x="636365" y="458315"/>
                    <a:pt x="629392" y="475149"/>
                    <a:pt x="616980" y="487562"/>
                  </a:cubicBezTo>
                  <a:cubicBezTo>
                    <a:pt x="604568" y="499974"/>
                    <a:pt x="587733" y="506947"/>
                    <a:pt x="570180" y="506947"/>
                  </a:cubicBezTo>
                  <a:lnTo>
                    <a:pt x="66185" y="506947"/>
                  </a:lnTo>
                  <a:cubicBezTo>
                    <a:pt x="29632" y="506947"/>
                    <a:pt x="0" y="477315"/>
                    <a:pt x="0" y="440762"/>
                  </a:cubicBezTo>
                  <a:lnTo>
                    <a:pt x="0" y="66185"/>
                  </a:lnTo>
                  <a:cubicBezTo>
                    <a:pt x="0" y="29632"/>
                    <a:pt x="29632" y="0"/>
                    <a:pt x="6618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636365" cy="5355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864969" y="6903396"/>
            <a:ext cx="288286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3049"/>
                </a:solidFill>
                <a:latin typeface="IBM Plex Sans Bold"/>
              </a:rPr>
              <a:t>Bolarinwa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51800" y="7683622"/>
            <a:ext cx="3913777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3049"/>
                </a:solidFill>
                <a:latin typeface="IBM Plex Sans"/>
              </a:rPr>
              <a:t>Frontend Developer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211779" y="2150319"/>
            <a:ext cx="7905793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Meet the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65837"/>
            <a:ext cx="2181018" cy="497025"/>
            <a:chOff x="0" y="0"/>
            <a:chExt cx="574425" cy="1309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424" cy="130904"/>
            </a:xfrm>
            <a:custGeom>
              <a:avLst/>
              <a:gdLst/>
              <a:ahLst/>
              <a:cxnLst/>
              <a:rect l="l" t="t" r="r" b="b"/>
              <a:pathLst>
                <a:path w="574424" h="130904">
                  <a:moveTo>
                    <a:pt x="49696" y="0"/>
                  </a:moveTo>
                  <a:lnTo>
                    <a:pt x="524729" y="0"/>
                  </a:lnTo>
                  <a:cubicBezTo>
                    <a:pt x="552175" y="0"/>
                    <a:pt x="574424" y="22249"/>
                    <a:pt x="574424" y="49696"/>
                  </a:cubicBezTo>
                  <a:lnTo>
                    <a:pt x="574424" y="81208"/>
                  </a:lnTo>
                  <a:cubicBezTo>
                    <a:pt x="574424" y="108654"/>
                    <a:pt x="552175" y="130904"/>
                    <a:pt x="524729" y="130904"/>
                  </a:cubicBezTo>
                  <a:lnTo>
                    <a:pt x="49696" y="130904"/>
                  </a:lnTo>
                  <a:cubicBezTo>
                    <a:pt x="36515" y="130904"/>
                    <a:pt x="23875" y="125668"/>
                    <a:pt x="14555" y="116348"/>
                  </a:cubicBezTo>
                  <a:cubicBezTo>
                    <a:pt x="5236" y="107029"/>
                    <a:pt x="0" y="94388"/>
                    <a:pt x="0" y="81208"/>
                  </a:cubicBezTo>
                  <a:lnTo>
                    <a:pt x="0" y="49696"/>
                  </a:lnTo>
                  <a:cubicBezTo>
                    <a:pt x="0" y="22249"/>
                    <a:pt x="22249" y="0"/>
                    <a:pt x="496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574425" cy="159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3049"/>
                  </a:solidFill>
                  <a:latin typeface="IBM Plex Sans Medium"/>
                </a:rPr>
                <a:t>Offlink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748880" y="4768687"/>
            <a:ext cx="4439361" cy="3640276"/>
          </a:xfrm>
          <a:custGeom>
            <a:avLst/>
            <a:gdLst/>
            <a:ahLst/>
            <a:cxnLst/>
            <a:rect l="l" t="t" r="r" b="b"/>
            <a:pathLst>
              <a:path w="4439361" h="3640276">
                <a:moveTo>
                  <a:pt x="0" y="0"/>
                </a:moveTo>
                <a:lnTo>
                  <a:pt x="4439361" y="0"/>
                </a:lnTo>
                <a:lnTo>
                  <a:pt x="4439361" y="3640275"/>
                </a:lnTo>
                <a:lnTo>
                  <a:pt x="0" y="364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230008" y="2541687"/>
            <a:ext cx="8309111" cy="6443733"/>
            <a:chOff x="0" y="0"/>
            <a:chExt cx="887572" cy="6883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90216" y="5143500"/>
            <a:ext cx="5588695" cy="1052317"/>
            <a:chOff x="0" y="0"/>
            <a:chExt cx="7451593" cy="140309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403090" cy="1403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338417" y="442362"/>
              <a:ext cx="726256" cy="518365"/>
            </a:xfrm>
            <a:custGeom>
              <a:avLst/>
              <a:gdLst/>
              <a:ahLst/>
              <a:cxnLst/>
              <a:rect l="l" t="t" r="r" b="b"/>
              <a:pathLst>
                <a:path w="726256" h="518365">
                  <a:moveTo>
                    <a:pt x="0" y="0"/>
                  </a:moveTo>
                  <a:lnTo>
                    <a:pt x="726256" y="0"/>
                  </a:lnTo>
                  <a:lnTo>
                    <a:pt x="726256" y="518365"/>
                  </a:lnTo>
                  <a:lnTo>
                    <a:pt x="0" y="518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918669" y="827597"/>
              <a:ext cx="5532925" cy="525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3049"/>
                  </a:solidFill>
                  <a:latin typeface="IBM Plex Sans"/>
                </a:rPr>
                <a:t>henry.daniel@bih.com.ng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918669" y="78925"/>
              <a:ext cx="5532925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003049"/>
                  </a:solidFill>
                  <a:latin typeface="IBM Plex Sans Bold"/>
                </a:rPr>
                <a:t>Email Address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48880" y="2803304"/>
            <a:ext cx="5095922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003049"/>
                </a:solidFill>
                <a:latin typeface="IBM Plex Sans Bold"/>
              </a:rPr>
              <a:t>Contact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IBM Plex Sans Bold</vt:lpstr>
      <vt:lpstr>Calibri</vt:lpstr>
      <vt:lpstr>IBM Plex Sans</vt:lpstr>
      <vt:lpstr>IBM Plex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Gradient Modern Startup Pitch Deck Presentation</dc:title>
  <dc:creator>VICTOR OTUNOYE</dc:creator>
  <cp:lastModifiedBy>Henry-daniel Ezenwa</cp:lastModifiedBy>
  <cp:revision>2</cp:revision>
  <dcterms:created xsi:type="dcterms:W3CDTF">2006-08-16T00:00:00Z</dcterms:created>
  <dcterms:modified xsi:type="dcterms:W3CDTF">2023-11-18T13:37:20Z</dcterms:modified>
  <dc:identifier>DAFzltRG6GY</dc:identifier>
</cp:coreProperties>
</file>