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4" r:id="rId8"/>
    <p:sldId id="265" r:id="rId9"/>
    <p:sldId id="267" r:id="rId10"/>
    <p:sldId id="263" r:id="rId11"/>
    <p:sldId id="26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2AA3-0CA7-C63D-823C-37926F282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3B798-7A4D-91FA-EDF7-9B6D87389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793A1-BEA1-D09C-D82F-1284551F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0CCF-CB3C-434A-8C3F-1F0459B9DA6E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4AC49-F104-F58D-8D6F-471E0719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9FD94-FD88-E450-2735-637AE404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39E6-37EB-49B5-9D71-B7E66F17D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75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8DE7-E425-8450-9E99-8131338C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50C08-B7F6-A08D-0E30-E3C39CE4A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1561C-DF1E-5CC6-AF33-7E39DB56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0CCF-CB3C-434A-8C3F-1F0459B9DA6E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0979B-8CF1-63C7-9914-13DA78DD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BD627-01CB-7A7E-5D96-D40E26D2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39E6-37EB-49B5-9D71-B7E66F17D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09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8475B5-6DDA-782E-F11D-925C465F5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66528-CCDC-87BE-DFD8-E8CE3E550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9A6EF-1A55-397F-63CB-22C2C499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0CCF-CB3C-434A-8C3F-1F0459B9DA6E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1FCD9-66ED-8DE1-D97B-1C258AF9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DCCC9-5E74-D130-DF8E-057FCE61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39E6-37EB-49B5-9D71-B7E66F17D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21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50BA-3796-FC04-71F3-30FA2A4E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125-994D-EC78-33FF-9B2CB3105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2EF1E-A9C4-B346-E1EA-8BF73B0D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0CCF-CB3C-434A-8C3F-1F0459B9DA6E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130A8-AE85-6D27-25C8-CA1DED32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975BF-6582-80C4-DCAC-3E3ADE10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39E6-37EB-49B5-9D71-B7E66F17D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15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6A46-6F72-6C9E-9D7E-5DF86F22E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09183-15CB-69D6-12D2-786861185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06987-9315-4B31-B33C-CF06D5A7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0CCF-CB3C-434A-8C3F-1F0459B9DA6E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08179-408D-B0AA-6D23-697FB9CB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370AD-D3CA-4DA0-C1DA-4E6C66E7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39E6-37EB-49B5-9D71-B7E66F17D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77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A4AA-3D55-CEF4-63D2-EBE7805B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94BE7-4EFB-D7A4-193F-57FD54B73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B707A-522E-3DDD-1882-8E2941DB5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39E2E-816F-F504-CF5B-7D545432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0CCF-CB3C-434A-8C3F-1F0459B9DA6E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140C2-8106-832B-205D-7970FE55D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EC78A-2535-10D4-F218-38DADBEB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39E6-37EB-49B5-9D71-B7E66F17D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38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9203-B407-3386-EC26-A58269A5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F0A26-D262-6830-1A76-87E1A87BD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B8197-8086-5523-14DA-C76A69D2B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55702-2F30-5CA7-E7F7-556093133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F3143-9CCA-9D00-18DD-A5BC3587C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9F4FF-FF84-3CC8-367C-01B2EE60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0CCF-CB3C-434A-8C3F-1F0459B9DA6E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ED9BC-33D8-94DD-6223-88506A87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78421-B171-9912-768F-6D49B83D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39E6-37EB-49B5-9D71-B7E66F17D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6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9B60-0693-AD2A-C316-9D3EF176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8DF79-39FD-539E-F4AD-E448C0D2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0CCF-CB3C-434A-8C3F-1F0459B9DA6E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08079-644D-9C46-FA31-04208C63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EACBF-8A86-F3B1-7CDE-31275E6A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39E6-37EB-49B5-9D71-B7E66F17D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4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A1623-7627-1AE4-611E-B186420F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0CCF-CB3C-434A-8C3F-1F0459B9DA6E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59484-2488-2876-994C-5B7CC522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6AE1D-FE4B-9E64-C509-85A516AA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39E6-37EB-49B5-9D71-B7E66F17D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36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CBD4-D30D-9C8D-E54C-7C07E1A3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67CA-2514-762A-BB8F-8E512E1AB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57568-9095-10BA-DC2C-540F57A4E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9B3F1-52EC-BDA2-3B60-602A38A68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0CCF-CB3C-434A-8C3F-1F0459B9DA6E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74F92-5470-EE7C-E3A1-D6DA26F3B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44081-C840-09AE-988F-9C5419FB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39E6-37EB-49B5-9D71-B7E66F17D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55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963C-51ED-29F2-F262-A9B1A717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412C9-1DDA-A29A-3338-80B3E2BF2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1981D-163A-795B-DB93-8657F5853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FFCF7-28D8-15A5-6054-DA74E950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0CCF-CB3C-434A-8C3F-1F0459B9DA6E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3D229-1D9C-A743-284E-B1F7D603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05121-19B3-C86B-C099-9E2663BD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39E6-37EB-49B5-9D71-B7E66F17D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54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9D124-875B-4BF6-B004-82CBB343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DA091-2FA7-1D2A-8F95-FFDBE8360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1337C-5118-EA82-98EF-2F26AB341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10CCF-CB3C-434A-8C3F-1F0459B9DA6E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E0E05-5656-6A57-E565-EBFAE85A5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D022C-1E7F-E9E4-26BC-70D2BB515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239E6-37EB-49B5-9D71-B7E66F17D5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7AF712-D3A8-1DA1-321A-D24CAC46B251}"/>
              </a:ext>
            </a:extLst>
          </p:cNvPr>
          <p:cNvSpPr txBox="1"/>
          <p:nvPr/>
        </p:nvSpPr>
        <p:spPr>
          <a:xfrm>
            <a:off x="502920" y="2578608"/>
            <a:ext cx="1005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latin typeface="Consolas" panose="020B0609020204030204" pitchFamily="49" charset="0"/>
              </a:rPr>
              <a:t>Технология </a:t>
            </a:r>
            <a:r>
              <a:rPr lang="en-US" sz="6000" dirty="0">
                <a:latin typeface="Consolas" panose="020B0609020204030204" pitchFamily="49" charset="0"/>
              </a:rPr>
              <a:t>Ethernet</a:t>
            </a:r>
          </a:p>
          <a:p>
            <a:endParaRPr lang="en-US" sz="6000" dirty="0"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Выполнил: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Студент группы 3311 Шарпинский Денис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76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C8F204-8180-8EC8-F318-2674F8D60589}"/>
              </a:ext>
            </a:extLst>
          </p:cNvPr>
          <p:cNvSpPr txBox="1"/>
          <p:nvPr/>
        </p:nvSpPr>
        <p:spPr>
          <a:xfrm>
            <a:off x="335280" y="384048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Interpacket Gap</a:t>
            </a:r>
            <a:endParaRPr lang="ru-RU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F0FE8C-15DB-BEA1-F3D0-29D2B52CC570}"/>
              </a:ext>
            </a:extLst>
          </p:cNvPr>
          <p:cNvSpPr txBox="1"/>
          <p:nvPr/>
        </p:nvSpPr>
        <p:spPr>
          <a:xfrm>
            <a:off x="335280" y="907268"/>
            <a:ext cx="5760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onsolas" panose="020B0609020204030204" pitchFamily="49" charset="0"/>
              </a:rPr>
              <a:t>Промежуток «тишины» между пакетами 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52BAF-756D-2B4E-D861-95A70696F1FE}"/>
              </a:ext>
            </a:extLst>
          </p:cNvPr>
          <p:cNvSpPr txBox="1"/>
          <p:nvPr/>
        </p:nvSpPr>
        <p:spPr>
          <a:xfrm>
            <a:off x="6096000" y="907268"/>
            <a:ext cx="5681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onsolas" panose="020B0609020204030204" pitchFamily="49" charset="0"/>
              </a:rPr>
              <a:t>12 «байт»</a:t>
            </a:r>
            <a:r>
              <a:rPr lang="en-US" sz="2800" dirty="0">
                <a:latin typeface="Consolas" panose="020B0609020204030204" pitchFamily="49" charset="0"/>
              </a:rPr>
              <a:t>; </a:t>
            </a:r>
            <a:r>
              <a:rPr lang="ru-RU" sz="2800" dirty="0">
                <a:latin typeface="Consolas" panose="020B0609020204030204" pitchFamily="49" charset="0"/>
              </a:rPr>
              <a:t>служат для разграничения между отправляемыми пакетами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57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C8F204-8180-8EC8-F318-2674F8D60589}"/>
              </a:ext>
            </a:extLst>
          </p:cNvPr>
          <p:cNvSpPr txBox="1"/>
          <p:nvPr/>
        </p:nvSpPr>
        <p:spPr>
          <a:xfrm>
            <a:off x="335280" y="384048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onsolas" panose="020B0609020204030204" pitchFamily="49" charset="0"/>
              </a:rPr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52BAF-756D-2B4E-D861-95A70696F1FE}"/>
              </a:ext>
            </a:extLst>
          </p:cNvPr>
          <p:cNvSpPr txBox="1"/>
          <p:nvPr/>
        </p:nvSpPr>
        <p:spPr>
          <a:xfrm>
            <a:off x="399288" y="2141708"/>
            <a:ext cx="5760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onsolas" panose="020B0609020204030204" pitchFamily="49" charset="0"/>
              </a:rPr>
              <a:t>Технология </a:t>
            </a:r>
            <a:r>
              <a:rPr lang="en-US" sz="2000" dirty="0">
                <a:latin typeface="Consolas" panose="020B0609020204030204" pitchFamily="49" charset="0"/>
              </a:rPr>
              <a:t>Ethernet </a:t>
            </a:r>
            <a:r>
              <a:rPr lang="ru-RU" sz="2000" dirty="0">
                <a:latin typeface="Consolas" panose="020B0609020204030204" pitchFamily="49" charset="0"/>
              </a:rPr>
              <a:t>была создана в 1973 году для обеспечения передачи данных между устройствами. Создание этой технологии повлекло за собой развитие Интернета – глобальной сети для обмена данными.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073298-BE8A-3E6E-4ECB-6F9A90948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840" y="2891790"/>
            <a:ext cx="5714160" cy="380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54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thernet Definition - What is ethernet?">
            <a:extLst>
              <a:ext uri="{FF2B5EF4-FFF2-40B4-BE49-F238E27FC236}">
                <a16:creationId xmlns:a16="http://schemas.microsoft.com/office/drawing/2014/main" id="{C68DCA3A-2211-E1DA-7C20-4C24A1796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44" y="1106424"/>
            <a:ext cx="5751576" cy="575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E73E26-B037-2B1C-89D3-8893E62C8849}"/>
              </a:ext>
            </a:extLst>
          </p:cNvPr>
          <p:cNvSpPr txBox="1"/>
          <p:nvPr/>
        </p:nvSpPr>
        <p:spPr>
          <a:xfrm>
            <a:off x="335280" y="384048"/>
            <a:ext cx="1005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Ethernet - </a:t>
            </a:r>
            <a:r>
              <a:rPr lang="ru-RU" sz="2800" dirty="0">
                <a:latin typeface="Consolas" panose="020B0609020204030204" pitchFamily="49" charset="0"/>
              </a:rPr>
              <a:t>семейство технологий пакетной передачи данных между устройствами для компьютерных и промышленных сетей.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4D11B-1DF1-F9B1-01CB-201C60A307B4}"/>
              </a:ext>
            </a:extLst>
          </p:cNvPr>
          <p:cNvSpPr txBox="1"/>
          <p:nvPr/>
        </p:nvSpPr>
        <p:spPr>
          <a:xfrm>
            <a:off x="335280" y="2084832"/>
            <a:ext cx="697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Где применяется: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onsolas" panose="020B0609020204030204" pitchFamily="49" charset="0"/>
              </a:rPr>
              <a:t>Построение </a:t>
            </a:r>
            <a:r>
              <a:rPr lang="en-US" sz="2400" dirty="0">
                <a:latin typeface="Consolas" panose="020B0609020204030204" pitchFamily="49" charset="0"/>
              </a:rPr>
              <a:t>LAN </a:t>
            </a:r>
            <a:r>
              <a:rPr lang="ru-RU" sz="2400" dirty="0">
                <a:latin typeface="Consolas" panose="020B0609020204030204" pitchFamily="49" charset="0"/>
              </a:rPr>
              <a:t>сетей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13DDA-9414-3404-3E74-5B27F6B513FB}"/>
              </a:ext>
            </a:extLst>
          </p:cNvPr>
          <p:cNvSpPr txBox="1"/>
          <p:nvPr/>
        </p:nvSpPr>
        <p:spPr>
          <a:xfrm>
            <a:off x="335280" y="3621024"/>
            <a:ext cx="6970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Работает на уровнях модели </a:t>
            </a:r>
            <a:r>
              <a:rPr lang="en-US" sz="2400" dirty="0">
                <a:latin typeface="Consolas" panose="020B0609020204030204" pitchFamily="49" charset="0"/>
              </a:rPr>
              <a:t>OSI</a:t>
            </a:r>
            <a:r>
              <a:rPr lang="ru-RU" sz="2400" dirty="0">
                <a:latin typeface="Consolas" panose="020B0609020204030204" pitchFamily="49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onsolas" panose="020B0609020204030204" pitchFamily="49" charset="0"/>
              </a:rPr>
              <a:t>Физический уровень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onsolas" panose="020B0609020204030204" pitchFamily="49" charset="0"/>
              </a:rPr>
              <a:t>Канальный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527433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8DD32A-DECB-A2DC-1CDF-D7F4B28511F1}"/>
              </a:ext>
            </a:extLst>
          </p:cNvPr>
          <p:cNvSpPr txBox="1"/>
          <p:nvPr/>
        </p:nvSpPr>
        <p:spPr>
          <a:xfrm>
            <a:off x="335280" y="384048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onsolas" panose="020B0609020204030204" pitchFamily="49" charset="0"/>
              </a:rPr>
              <a:t>Физический уровень</a:t>
            </a:r>
          </a:p>
        </p:txBody>
      </p:sp>
      <p:pic>
        <p:nvPicPr>
          <p:cNvPr id="2050" name="Picture 2" descr="Кабель витая пара неэкранированная UTP-4pair-Cat.5e — Кабель — Монтажные и  расходные материалы — Каталог — Алгоритм СБ">
            <a:extLst>
              <a:ext uri="{FF2B5EF4-FFF2-40B4-BE49-F238E27FC236}">
                <a16:creationId xmlns:a16="http://schemas.microsoft.com/office/drawing/2014/main" id="{4B430B6E-5C7D-86FD-7EFA-4F58B2BB0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6000" y="2046247"/>
            <a:ext cx="6096000" cy="481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0A60FA-58A7-C248-681E-8AABE7568A3A}"/>
              </a:ext>
            </a:extLst>
          </p:cNvPr>
          <p:cNvSpPr txBox="1"/>
          <p:nvPr/>
        </p:nvSpPr>
        <p:spPr>
          <a:xfrm>
            <a:off x="335280" y="1362456"/>
            <a:ext cx="576072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onsolas" panose="020B0609020204030204" pitchFamily="49" charset="0"/>
              </a:rPr>
              <a:t>Типы кабелей</a:t>
            </a:r>
            <a:r>
              <a:rPr lang="ru-RU" sz="2400" dirty="0">
                <a:latin typeface="Consolas" panose="020B0609020204030204" pitchFamily="49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onsolas" panose="020B0609020204030204" pitchFamily="49" charset="0"/>
              </a:rPr>
              <a:t>Витая пара</a:t>
            </a:r>
            <a:endParaRPr lang="en-US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>
                <a:latin typeface="Consolas" panose="020B0609020204030204" pitchFamily="49" charset="0"/>
              </a:rPr>
              <a:t>Используется в большинстве домов и офисов, имеет множество вариаций в зависимости от скорости и устойчивости к помехам 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onsolas" panose="020B0609020204030204" pitchFamily="49" charset="0"/>
              </a:rPr>
              <a:t>Оптоволокно</a:t>
            </a:r>
          </a:p>
          <a:p>
            <a:pPr lvl="1"/>
            <a:r>
              <a:rPr lang="ru-RU" sz="2000" dirty="0">
                <a:latin typeface="Consolas" panose="020B0609020204030204" pitchFamily="49" charset="0"/>
              </a:rPr>
              <a:t>Используется для передачи данных на большие расстояния, устойчив к помехам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onsolas" panose="020B0609020204030204" pitchFamily="49" charset="0"/>
              </a:rPr>
              <a:t>Коаксиальный кабель</a:t>
            </a:r>
          </a:p>
          <a:p>
            <a:pPr lvl="1"/>
            <a:r>
              <a:rPr lang="ru-RU" sz="2000" dirty="0">
                <a:latin typeface="Consolas" panose="020B0609020204030204" pitchFamily="49" charset="0"/>
              </a:rPr>
              <a:t>Устаревшая технология, широко применевшаяся раньше</a:t>
            </a:r>
          </a:p>
        </p:txBody>
      </p:sp>
    </p:spTree>
    <p:extLst>
      <p:ext uri="{BB962C8B-B14F-4D97-AF65-F5344CB8AC3E}">
        <p14:creationId xmlns:p14="http://schemas.microsoft.com/office/powerpoint/2010/main" val="2825372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8DD32A-DECB-A2DC-1CDF-D7F4B28511F1}"/>
              </a:ext>
            </a:extLst>
          </p:cNvPr>
          <p:cNvSpPr txBox="1"/>
          <p:nvPr/>
        </p:nvSpPr>
        <p:spPr>
          <a:xfrm>
            <a:off x="335280" y="384048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onsolas" panose="020B0609020204030204" pitchFamily="49" charset="0"/>
              </a:rPr>
              <a:t>Физический уровень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A60FA-58A7-C248-681E-8AABE7568A3A}"/>
              </a:ext>
            </a:extLst>
          </p:cNvPr>
          <p:cNvSpPr txBox="1"/>
          <p:nvPr/>
        </p:nvSpPr>
        <p:spPr>
          <a:xfrm>
            <a:off x="335280" y="1362456"/>
            <a:ext cx="576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onsolas" panose="020B0609020204030204" pitchFamily="49" charset="0"/>
              </a:rPr>
              <a:t>Типы разъёмов</a:t>
            </a:r>
            <a:r>
              <a:rPr lang="ru-RU" sz="2400" dirty="0">
                <a:latin typeface="Consolas" panose="020B0609020204030204" pitchFamily="49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RJ-45</a:t>
            </a:r>
          </a:p>
          <a:p>
            <a:pPr lvl="1"/>
            <a:r>
              <a:rPr lang="ru-RU" sz="2000" dirty="0">
                <a:latin typeface="Consolas" panose="020B0609020204030204" pitchFamily="49" charset="0"/>
              </a:rPr>
              <a:t>Наиболее распространный разъём соответсвующий витой паре</a:t>
            </a:r>
            <a:endParaRPr lang="ru-RU" sz="2400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SC, ST, LC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>
                <a:latin typeface="Consolas" panose="020B0609020204030204" pitchFamily="49" charset="0"/>
              </a:rPr>
              <a:t>Разъёмы для оптоволокна</a:t>
            </a:r>
            <a:endParaRPr lang="ru-RU" sz="2400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BNC, N-type </a:t>
            </a:r>
            <a:r>
              <a:rPr lang="ru-RU" sz="2400" dirty="0">
                <a:latin typeface="Consolas" panose="020B0609020204030204" pitchFamily="49" charset="0"/>
              </a:rPr>
              <a:t>и </a:t>
            </a:r>
            <a:r>
              <a:rPr lang="en-US" sz="2400" dirty="0">
                <a:latin typeface="Consolas" panose="020B0609020204030204" pitchFamily="49" charset="0"/>
              </a:rPr>
              <a:t>F-type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>
                <a:latin typeface="Consolas" panose="020B0609020204030204" pitchFamily="49" charset="0"/>
              </a:rPr>
              <a:t>Разъёмы для коаксиального кабеля</a:t>
            </a:r>
          </a:p>
        </p:txBody>
      </p:sp>
      <p:pic>
        <p:nvPicPr>
          <p:cNvPr id="3074" name="Picture 2" descr="Conversor De Medios Tp-link Mc111cs Convertidor Fibra Optica Ethernet con  Ofertas en Carrefour | Ofertas Carrefour Online">
            <a:extLst>
              <a:ext uri="{FF2B5EF4-FFF2-40B4-BE49-F238E27FC236}">
                <a16:creationId xmlns:a16="http://schemas.microsoft.com/office/drawing/2014/main" id="{28183978-1E2D-8836-9035-B99B930AA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2000250"/>
            <a:ext cx="48577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96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8DD32A-DECB-A2DC-1CDF-D7F4B28511F1}"/>
              </a:ext>
            </a:extLst>
          </p:cNvPr>
          <p:cNvSpPr txBox="1"/>
          <p:nvPr/>
        </p:nvSpPr>
        <p:spPr>
          <a:xfrm>
            <a:off x="335280" y="384048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onsolas" panose="020B0609020204030204" pitchFamily="49" charset="0"/>
              </a:rPr>
              <a:t>Канальный уровень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CDCAF-3FB1-7B52-92F5-E80E51966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6" y="1164935"/>
            <a:ext cx="11479227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4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564D45-2DFA-1C1A-0F6A-2F14BE766E26}"/>
              </a:ext>
            </a:extLst>
          </p:cNvPr>
          <p:cNvSpPr txBox="1"/>
          <p:nvPr/>
        </p:nvSpPr>
        <p:spPr>
          <a:xfrm>
            <a:off x="335280" y="384048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onsolas" panose="020B0609020204030204" pitchFamily="49" charset="0"/>
              </a:rPr>
              <a:t>Преамбула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030360-E05E-7F03-7B4E-A2D43B2F82AC}"/>
              </a:ext>
            </a:extLst>
          </p:cNvPr>
          <p:cNvSpPr txBox="1"/>
          <p:nvPr/>
        </p:nvSpPr>
        <p:spPr>
          <a:xfrm>
            <a:off x="335280" y="1362456"/>
            <a:ext cx="5760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onsolas" panose="020B0609020204030204" pitchFamily="49" charset="0"/>
              </a:rPr>
              <a:t>Представляет из себя последовательность из чередующихся 1 и 0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AB5E-3B4C-AF6E-B7C4-5291388B7609}"/>
              </a:ext>
            </a:extLst>
          </p:cNvPr>
          <p:cNvSpPr txBox="1"/>
          <p:nvPr/>
        </p:nvSpPr>
        <p:spPr>
          <a:xfrm>
            <a:off x="6096000" y="1362456"/>
            <a:ext cx="5681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onsolas" panose="020B0609020204030204" pitchFamily="49" charset="0"/>
              </a:rPr>
              <a:t>7 байт из 1 и 0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  <a:r>
              <a:rPr lang="ru-RU" sz="2800" dirty="0">
                <a:latin typeface="Consolas" panose="020B0609020204030204" pitchFamily="49" charset="0"/>
              </a:rPr>
              <a:t> служат для синхронизации между устройствами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479BD-06EE-D326-D84C-BA6C3732DAE1}"/>
              </a:ext>
            </a:extLst>
          </p:cNvPr>
          <p:cNvSpPr txBox="1"/>
          <p:nvPr/>
        </p:nvSpPr>
        <p:spPr>
          <a:xfrm>
            <a:off x="335280" y="3547872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Start frame delimiter (SFD)</a:t>
            </a:r>
            <a:endParaRPr lang="ru-RU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BB680-E90A-3ACE-858D-62C223A96735}"/>
              </a:ext>
            </a:extLst>
          </p:cNvPr>
          <p:cNvSpPr txBox="1"/>
          <p:nvPr/>
        </p:nvSpPr>
        <p:spPr>
          <a:xfrm>
            <a:off x="335280" y="4526280"/>
            <a:ext cx="5760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onsolas" panose="020B0609020204030204" pitchFamily="49" charset="0"/>
              </a:rPr>
              <a:t>Представляет из себя последовательность 10101011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27998F-2CE8-2F76-ACD1-393EC40C0547}"/>
              </a:ext>
            </a:extLst>
          </p:cNvPr>
          <p:cNvSpPr txBox="1"/>
          <p:nvPr/>
        </p:nvSpPr>
        <p:spPr>
          <a:xfrm>
            <a:off x="6096000" y="4526280"/>
            <a:ext cx="5681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onsolas" panose="020B0609020204030204" pitchFamily="49" charset="0"/>
              </a:rPr>
              <a:t>1 байт: 10101011</a:t>
            </a:r>
            <a:r>
              <a:rPr lang="en-US" sz="2800" dirty="0">
                <a:latin typeface="Consolas" panose="020B0609020204030204" pitchFamily="49" charset="0"/>
              </a:rPr>
              <a:t>; </a:t>
            </a:r>
            <a:r>
              <a:rPr lang="ru-RU" sz="2800" dirty="0">
                <a:latin typeface="Consolas" panose="020B0609020204030204" pitchFamily="49" charset="0"/>
              </a:rPr>
              <a:t>две единицы в конце служат сигналом о конце преамбулы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849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564D45-2DFA-1C1A-0F6A-2F14BE766E26}"/>
              </a:ext>
            </a:extLst>
          </p:cNvPr>
          <p:cNvSpPr txBox="1"/>
          <p:nvPr/>
        </p:nvSpPr>
        <p:spPr>
          <a:xfrm>
            <a:off x="335280" y="384048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MAC-</a:t>
            </a:r>
            <a:r>
              <a:rPr lang="ru-RU" sz="2800" dirty="0">
                <a:latin typeface="Consolas" panose="020B0609020204030204" pitchFamily="49" charset="0"/>
              </a:rPr>
              <a:t>адреса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030360-E05E-7F03-7B4E-A2D43B2F82AC}"/>
              </a:ext>
            </a:extLst>
          </p:cNvPr>
          <p:cNvSpPr txBox="1"/>
          <p:nvPr/>
        </p:nvSpPr>
        <p:spPr>
          <a:xfrm>
            <a:off x="335280" y="1362456"/>
            <a:ext cx="5760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MAC destination </a:t>
            </a:r>
            <a:r>
              <a:rPr lang="ru-RU" sz="2800" dirty="0">
                <a:latin typeface="Consolas" panose="020B0609020204030204" pitchFamily="49" charset="0"/>
              </a:rPr>
              <a:t>(назначение) – </a:t>
            </a:r>
            <a:r>
              <a:rPr lang="en-US" sz="2800" dirty="0">
                <a:latin typeface="Consolas" panose="020B0609020204030204" pitchFamily="49" charset="0"/>
              </a:rPr>
              <a:t>MAC-</a:t>
            </a:r>
            <a:r>
              <a:rPr lang="ru-RU" sz="2800" dirty="0">
                <a:latin typeface="Consolas" panose="020B0609020204030204" pitchFamily="49" charset="0"/>
              </a:rPr>
              <a:t>адрес получателя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AB5E-3B4C-AF6E-B7C4-5291388B7609}"/>
              </a:ext>
            </a:extLst>
          </p:cNvPr>
          <p:cNvSpPr txBox="1"/>
          <p:nvPr/>
        </p:nvSpPr>
        <p:spPr>
          <a:xfrm>
            <a:off x="6096000" y="1362456"/>
            <a:ext cx="5681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onsolas" panose="020B0609020204030204" pitchFamily="49" charset="0"/>
              </a:rPr>
              <a:t>6 байт</a:t>
            </a:r>
            <a:r>
              <a:rPr lang="en-US" sz="2800" dirty="0">
                <a:latin typeface="Consolas" panose="020B0609020204030204" pitchFamily="49" charset="0"/>
              </a:rPr>
              <a:t>; </a:t>
            </a:r>
            <a:r>
              <a:rPr lang="ru-RU" sz="2800" dirty="0">
                <a:latin typeface="Consolas" panose="020B0609020204030204" pitchFamily="49" charset="0"/>
              </a:rPr>
              <a:t>первые 3 байта отвечают за производителя, вторые – за модель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BB680-E90A-3ACE-858D-62C223A96735}"/>
              </a:ext>
            </a:extLst>
          </p:cNvPr>
          <p:cNvSpPr txBox="1"/>
          <p:nvPr/>
        </p:nvSpPr>
        <p:spPr>
          <a:xfrm>
            <a:off x="335280" y="4526280"/>
            <a:ext cx="5760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MAC source </a:t>
            </a:r>
            <a:r>
              <a:rPr lang="ru-RU" sz="2800" dirty="0">
                <a:latin typeface="Consolas" panose="020B0609020204030204" pitchFamily="49" charset="0"/>
              </a:rPr>
              <a:t>(источник) – </a:t>
            </a:r>
            <a:r>
              <a:rPr lang="en-US" sz="2800" dirty="0">
                <a:latin typeface="Consolas" panose="020B0609020204030204" pitchFamily="49" charset="0"/>
              </a:rPr>
              <a:t>MAC-</a:t>
            </a:r>
            <a:r>
              <a:rPr lang="ru-RU" sz="2800" dirty="0">
                <a:latin typeface="Consolas" panose="020B0609020204030204" pitchFamily="49" charset="0"/>
              </a:rPr>
              <a:t>адрес отправителя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27998F-2CE8-2F76-ACD1-393EC40C0547}"/>
              </a:ext>
            </a:extLst>
          </p:cNvPr>
          <p:cNvSpPr txBox="1"/>
          <p:nvPr/>
        </p:nvSpPr>
        <p:spPr>
          <a:xfrm>
            <a:off x="6096000" y="4526280"/>
            <a:ext cx="5681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onsolas" panose="020B0609020204030204" pitchFamily="49" charset="0"/>
              </a:rPr>
              <a:t>6 байт</a:t>
            </a:r>
            <a:r>
              <a:rPr lang="en-US" sz="2800" dirty="0">
                <a:latin typeface="Consolas" panose="020B0609020204030204" pitchFamily="49" charset="0"/>
              </a:rPr>
              <a:t>; </a:t>
            </a:r>
            <a:r>
              <a:rPr lang="ru-RU" sz="2800" dirty="0">
                <a:latin typeface="Consolas" panose="020B0609020204030204" pitchFamily="49" charset="0"/>
              </a:rPr>
              <a:t>первые 3 байта отвечают за производителя, вторые – за модель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460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564D45-2DFA-1C1A-0F6A-2F14BE766E26}"/>
              </a:ext>
            </a:extLst>
          </p:cNvPr>
          <p:cNvSpPr txBox="1"/>
          <p:nvPr/>
        </p:nvSpPr>
        <p:spPr>
          <a:xfrm>
            <a:off x="335280" y="384048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802.1Q</a:t>
            </a:r>
            <a:r>
              <a:rPr lang="ru-RU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tag</a:t>
            </a:r>
            <a:endParaRPr lang="ru-RU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030360-E05E-7F03-7B4E-A2D43B2F82AC}"/>
              </a:ext>
            </a:extLst>
          </p:cNvPr>
          <p:cNvSpPr txBox="1"/>
          <p:nvPr/>
        </p:nvSpPr>
        <p:spPr>
          <a:xfrm>
            <a:off x="335280" y="907268"/>
            <a:ext cx="5760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onsolas" panose="020B0609020204030204" pitchFamily="49" charset="0"/>
              </a:rPr>
              <a:t>Метка для маркировки виртуальных локальных сетей </a:t>
            </a:r>
            <a:r>
              <a:rPr lang="en-US" sz="2800" dirty="0">
                <a:latin typeface="Consolas" panose="020B0609020204030204" pitchFamily="49" charset="0"/>
              </a:rPr>
              <a:t>VLAN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AB5E-3B4C-AF6E-B7C4-5291388B7609}"/>
              </a:ext>
            </a:extLst>
          </p:cNvPr>
          <p:cNvSpPr txBox="1"/>
          <p:nvPr/>
        </p:nvSpPr>
        <p:spPr>
          <a:xfrm>
            <a:off x="6096000" y="907268"/>
            <a:ext cx="56814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onsolas" panose="020B0609020204030204" pitchFamily="49" charset="0"/>
              </a:rPr>
              <a:t>4 байта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  <a:r>
              <a:rPr lang="ru-RU" sz="2800" dirty="0">
                <a:latin typeface="Consolas" panose="020B0609020204030204" pitchFamily="49" charset="0"/>
              </a:rPr>
              <a:t> первые 2 указывают, помечен ли фрейм как принадлежащий </a:t>
            </a:r>
            <a:r>
              <a:rPr lang="en-US" sz="2800" dirty="0">
                <a:latin typeface="Consolas" panose="020B0609020204030204" pitchFamily="49" charset="0"/>
              </a:rPr>
              <a:t>VLAN, </a:t>
            </a:r>
            <a:r>
              <a:rPr lang="ru-RU" sz="2800" dirty="0">
                <a:latin typeface="Consolas" panose="020B0609020204030204" pitchFamily="49" charset="0"/>
              </a:rPr>
              <a:t>остальные биты характеризуют поведение фрейма в </a:t>
            </a:r>
            <a:r>
              <a:rPr lang="en-US" sz="2800" dirty="0">
                <a:latin typeface="Consolas" panose="020B0609020204030204" pitchFamily="49" charset="0"/>
              </a:rPr>
              <a:t>VLAN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BB680-E90A-3ACE-858D-62C223A96735}"/>
              </a:ext>
            </a:extLst>
          </p:cNvPr>
          <p:cNvSpPr txBox="1"/>
          <p:nvPr/>
        </p:nvSpPr>
        <p:spPr>
          <a:xfrm>
            <a:off x="335280" y="3194500"/>
            <a:ext cx="576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EtherType</a:t>
            </a:r>
            <a:r>
              <a:rPr lang="en-US" sz="2800" dirty="0">
                <a:latin typeface="Consolas" panose="020B0609020204030204" pitchFamily="49" charset="0"/>
              </a:rPr>
              <a:t>/Length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27998F-2CE8-2F76-ACD1-393EC40C0547}"/>
              </a:ext>
            </a:extLst>
          </p:cNvPr>
          <p:cNvSpPr txBox="1"/>
          <p:nvPr/>
        </p:nvSpPr>
        <p:spPr>
          <a:xfrm>
            <a:off x="6096000" y="3813048"/>
            <a:ext cx="5681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onsolas" panose="020B0609020204030204" pitchFamily="49" charset="0"/>
              </a:rPr>
              <a:t>2 байта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  <a:r>
              <a:rPr lang="ru-RU" sz="2800" dirty="0">
                <a:latin typeface="Consolas" panose="020B0609020204030204" pitchFamily="49" charset="0"/>
              </a:rPr>
              <a:t> если значение не превышает </a:t>
            </a:r>
            <a:r>
              <a:rPr lang="en-US" sz="2800" dirty="0">
                <a:latin typeface="Consolas" panose="020B0609020204030204" pitchFamily="49" charset="0"/>
              </a:rPr>
              <a:t>1500 (</a:t>
            </a:r>
            <a:r>
              <a:rPr lang="ru-RU" sz="2800" dirty="0">
                <a:latin typeface="Consolas" panose="020B0609020204030204" pitchFamily="49" charset="0"/>
              </a:rPr>
              <a:t>десятичное) или </a:t>
            </a:r>
            <a:r>
              <a:rPr lang="en-US" sz="2800" dirty="0" err="1"/>
              <a:t>0x05DC</a:t>
            </a:r>
            <a:r>
              <a:rPr lang="ru-RU" sz="2800" dirty="0">
                <a:latin typeface="Consolas" panose="020B0609020204030204" pitchFamily="49" charset="0"/>
              </a:rPr>
              <a:t>, то это поле идентефицируется как </a:t>
            </a:r>
            <a:r>
              <a:rPr lang="en-US" sz="2800" dirty="0">
                <a:latin typeface="Consolas" panose="020B0609020204030204" pitchFamily="49" charset="0"/>
              </a:rPr>
              <a:t>Length, </a:t>
            </a:r>
            <a:r>
              <a:rPr lang="ru-RU" sz="2800" dirty="0">
                <a:latin typeface="Consolas" panose="020B0609020204030204" pitchFamily="49" charset="0"/>
              </a:rPr>
              <a:t>иначе при значении от </a:t>
            </a:r>
            <a:r>
              <a:rPr lang="ru-RU" sz="2800" dirty="0"/>
              <a:t>1536 (или </a:t>
            </a:r>
            <a:r>
              <a:rPr lang="en-US" sz="2800" dirty="0" err="1"/>
              <a:t>0x0600</a:t>
            </a:r>
            <a:r>
              <a:rPr lang="ru-RU" sz="2800" dirty="0"/>
              <a:t>) - </a:t>
            </a:r>
            <a:r>
              <a:rPr lang="en-US" sz="2800" dirty="0" err="1">
                <a:latin typeface="Consolas" panose="020B0609020204030204" pitchFamily="49" charset="0"/>
              </a:rPr>
              <a:t>EtherType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67616-2065-1656-33C0-FF7C78BEF26D}"/>
              </a:ext>
            </a:extLst>
          </p:cNvPr>
          <p:cNvSpPr txBox="1"/>
          <p:nvPr/>
        </p:nvSpPr>
        <p:spPr>
          <a:xfrm>
            <a:off x="335280" y="3927459"/>
            <a:ext cx="57607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onsolas" panose="020B0609020204030204" pitchFamily="49" charset="0"/>
              </a:rPr>
              <a:t>2 байта, характеризующих по какому протоколу нужно читать </a:t>
            </a:r>
            <a:r>
              <a:rPr lang="en-US" sz="2800" dirty="0">
                <a:latin typeface="Consolas" panose="020B0609020204030204" pitchFamily="49" charset="0"/>
              </a:rPr>
              <a:t>payload (</a:t>
            </a:r>
            <a:r>
              <a:rPr lang="ru-RU" sz="2800" dirty="0">
                <a:latin typeface="Consolas" panose="020B0609020204030204" pitchFamily="49" charset="0"/>
              </a:rPr>
              <a:t>полезную нагрузку)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22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564D45-2DFA-1C1A-0F6A-2F14BE766E26}"/>
              </a:ext>
            </a:extLst>
          </p:cNvPr>
          <p:cNvSpPr txBox="1"/>
          <p:nvPr/>
        </p:nvSpPr>
        <p:spPr>
          <a:xfrm>
            <a:off x="335280" y="384048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Payload</a:t>
            </a:r>
            <a:endParaRPr lang="ru-RU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030360-E05E-7F03-7B4E-A2D43B2F82AC}"/>
              </a:ext>
            </a:extLst>
          </p:cNvPr>
          <p:cNvSpPr txBox="1"/>
          <p:nvPr/>
        </p:nvSpPr>
        <p:spPr>
          <a:xfrm>
            <a:off x="335280" y="907268"/>
            <a:ext cx="57607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onsolas" panose="020B0609020204030204" pitchFamily="49" charset="0"/>
              </a:rPr>
              <a:t>Полезная нагрузка – собственно, то, что отправитель хотел передать получателю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AB5E-3B4C-AF6E-B7C4-5291388B7609}"/>
              </a:ext>
            </a:extLst>
          </p:cNvPr>
          <p:cNvSpPr txBox="1"/>
          <p:nvPr/>
        </p:nvSpPr>
        <p:spPr>
          <a:xfrm>
            <a:off x="6096000" y="907268"/>
            <a:ext cx="56814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onsolas" panose="020B0609020204030204" pitchFamily="49" charset="0"/>
              </a:rPr>
              <a:t>42-1500 байт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  <a:r>
              <a:rPr lang="ru-RU" sz="2800" dirty="0">
                <a:latin typeface="Consolas" panose="020B0609020204030204" pitchFamily="49" charset="0"/>
              </a:rPr>
              <a:t> если переданная </a:t>
            </a:r>
            <a:r>
              <a:rPr lang="en-US" sz="2800" dirty="0">
                <a:latin typeface="Consolas" panose="020B0609020204030204" pitchFamily="49" charset="0"/>
              </a:rPr>
              <a:t>payload </a:t>
            </a:r>
            <a:r>
              <a:rPr lang="ru-RU" sz="2800" dirty="0">
                <a:latin typeface="Consolas" panose="020B0609020204030204" pitchFamily="49" charset="0"/>
              </a:rPr>
              <a:t>меньше – заполняется пустыми отступами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BB680-E90A-3ACE-858D-62C223A96735}"/>
              </a:ext>
            </a:extLst>
          </p:cNvPr>
          <p:cNvSpPr txBox="1"/>
          <p:nvPr/>
        </p:nvSpPr>
        <p:spPr>
          <a:xfrm>
            <a:off x="335280" y="3194500"/>
            <a:ext cx="576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Frame Check Sequence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27998F-2CE8-2F76-ACD1-393EC40C0547}"/>
              </a:ext>
            </a:extLst>
          </p:cNvPr>
          <p:cNvSpPr txBox="1"/>
          <p:nvPr/>
        </p:nvSpPr>
        <p:spPr>
          <a:xfrm>
            <a:off x="6096000" y="3813048"/>
            <a:ext cx="56814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onsolas" panose="020B0609020204030204" pitchFamily="49" charset="0"/>
              </a:rPr>
              <a:t>4 байта</a:t>
            </a:r>
            <a:r>
              <a:rPr lang="en-US" sz="2800" dirty="0">
                <a:latin typeface="Consolas" panose="020B0609020204030204" pitchFamily="49" charset="0"/>
              </a:rPr>
              <a:t>; </a:t>
            </a:r>
            <a:r>
              <a:rPr lang="ru-RU" sz="2800" dirty="0">
                <a:latin typeface="Consolas" panose="020B0609020204030204" pitchFamily="49" charset="0"/>
              </a:rPr>
              <a:t>вычисляется при отправлении и при получении, далее сравнивается и на основе сравнения идёт анализ целостности данных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67616-2065-1656-33C0-FF7C78BEF26D}"/>
              </a:ext>
            </a:extLst>
          </p:cNvPr>
          <p:cNvSpPr txBox="1"/>
          <p:nvPr/>
        </p:nvSpPr>
        <p:spPr>
          <a:xfrm>
            <a:off x="335280" y="3927459"/>
            <a:ext cx="5760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onsolas" panose="020B0609020204030204" pitchFamily="49" charset="0"/>
              </a:rPr>
              <a:t>Контрольная сумма, которая вычисляется на основе характеристического полинома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390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395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pyc_nya ⠀</dc:creator>
  <cp:lastModifiedBy>pyc_nya ⠀</cp:lastModifiedBy>
  <cp:revision>8</cp:revision>
  <dcterms:created xsi:type="dcterms:W3CDTF">2024-09-22T22:28:27Z</dcterms:created>
  <dcterms:modified xsi:type="dcterms:W3CDTF">2024-09-23T00:47:57Z</dcterms:modified>
</cp:coreProperties>
</file>