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2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309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F"/>
    <a:srgbClr val="FFFF99"/>
    <a:srgbClr val="333399"/>
    <a:srgbClr val="E6E6FF"/>
    <a:srgbClr val="008000"/>
    <a:srgbClr val="3333FF"/>
    <a:srgbClr val="66FF33"/>
    <a:srgbClr val="F2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00" autoAdjust="0"/>
  </p:normalViewPr>
  <p:slideViewPr>
    <p:cSldViewPr snapToGrid="0">
      <p:cViewPr varScale="1">
        <p:scale>
          <a:sx n="88" d="100"/>
          <a:sy n="88" d="100"/>
        </p:scale>
        <p:origin x="22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1527CAE-1811-48A4-B451-26B3F131FD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318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AB6AA2-EFD4-4FEF-8F64-9D712CD174C6}" type="slidenum">
              <a:rPr lang="ru-RU" altLang="ru-RU" smtClean="0"/>
              <a:pPr>
                <a:spcBef>
                  <a:spcPct val="0"/>
                </a:spcBef>
              </a:pPr>
              <a:t>11</a:t>
            </a:fld>
            <a:endParaRPr lang="ru-RU" altLang="ru-RU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425A0-7811-496C-B66B-7451E44369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09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520C-DD54-478F-8529-3579399FF1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843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24986-14EF-496A-B7E7-5FEC5252424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93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fld id="{498157D0-882E-49BD-8901-CC2E512F45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8809" y="968828"/>
            <a:ext cx="7788048" cy="2703739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Основы проектирования баз данных</a:t>
            </a:r>
          </a:p>
        </p:txBody>
      </p:sp>
      <p:sp>
        <p:nvSpPr>
          <p:cNvPr id="614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B19086-D3BE-49B9-8859-36753582857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40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/>
          <a:p>
            <a:r>
              <a:rPr lang="ru-RU" dirty="0" smtClean="0"/>
              <a:t>Хранимые процедуры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</a:t>
            </a:r>
            <a:r>
              <a:rPr lang="ru-RU" dirty="0" smtClean="0"/>
              <a:t>значения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1224" t="50171" r="51256" b="16192"/>
          <a:stretch/>
        </p:blipFill>
        <p:spPr bwMode="auto">
          <a:xfrm>
            <a:off x="191860" y="1223282"/>
            <a:ext cx="8695418" cy="5340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12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6B7DA-BF6A-4A50-9991-30CAE56B50C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smtClean="0"/>
          </a:p>
        </p:txBody>
      </p:sp>
      <p:sp>
        <p:nvSpPr>
          <p:cNvPr id="79875" name="Заголовок 5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smtClean="0"/>
              <a:t>Конец фильма</a:t>
            </a:r>
          </a:p>
        </p:txBody>
      </p:sp>
      <p:sp>
        <p:nvSpPr>
          <p:cNvPr id="7987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выполнение процедур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02772" y="1313881"/>
            <a:ext cx="8284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Хранимые 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процедуры представляют набор инструкций, которые выполняются как единое целое. Тем самым хранимые процедуры позволяют упростить комплексные операции и вынести их в единый объект.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0718" y="2819045"/>
            <a:ext cx="8376082" cy="943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6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хранимые процедуры позволяют ограничить доступ к данным в таблицах и тем самым уменьшить вероятность преднамеренных или неосознанных нежелательных действий в отношении этих данных</a:t>
            </a: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2772" y="4560897"/>
            <a:ext cx="8381999" cy="1148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6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еще один важный аспект - производительность. </a:t>
            </a:r>
            <a:endParaRPr lang="ru-RU" b="1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Хранимые 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процедуры обычно выполняются быстрее, чем обычные SQL-инструкции. Все потому что код процедур компилируется один раз при первом ее запуске, а затем сохраняется в скомпилированной форме.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43" y="301272"/>
            <a:ext cx="8937171" cy="471086"/>
          </a:xfrm>
        </p:spPr>
        <p:txBody>
          <a:bodyPr/>
          <a:lstStyle/>
          <a:p>
            <a:pPr algn="ctr"/>
            <a:r>
              <a:rPr lang="ru-RU" sz="1800" dirty="0"/>
              <a:t>Для создания хранимой процедуры применяется команда CREATE PROCEDURE или CREATE PROC.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38747"/>
              </p:ext>
            </p:extLst>
          </p:nvPr>
        </p:nvGraphicFramePr>
        <p:xfrm>
          <a:off x="522515" y="1219200"/>
          <a:ext cx="8229600" cy="2393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2961429986"/>
                    </a:ext>
                  </a:extLst>
                </a:gridCol>
                <a:gridCol w="8204200">
                  <a:extLst>
                    <a:ext uri="{9D8B030D-6E8A-4147-A177-3AD203B41FA5}">
                      <a16:colId xmlns:a16="http://schemas.microsoft.com/office/drawing/2014/main" val="141568720"/>
                    </a:ext>
                  </a:extLst>
                </a:gridCol>
              </a:tblGrid>
              <a:tr h="2393646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TABLE Products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Id INT IDENTITY PRIMARY KEY,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NVARCHAR(30) NOT NULL,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Manufacturer NVARCHAR(20) NOT NULL,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 DEFAULT 0,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Price MONEY NOT NULL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389551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81406"/>
              </p:ext>
            </p:extLst>
          </p:nvPr>
        </p:nvGraphicFramePr>
        <p:xfrm>
          <a:off x="381000" y="4595245"/>
          <a:ext cx="8229600" cy="1620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43">
                  <a:extLst>
                    <a:ext uri="{9D8B030D-6E8A-4147-A177-3AD203B41FA5}">
                      <a16:colId xmlns:a16="http://schemas.microsoft.com/office/drawing/2014/main" val="3690228673"/>
                    </a:ext>
                  </a:extLst>
                </a:gridCol>
                <a:gridCol w="8186057">
                  <a:extLst>
                    <a:ext uri="{9D8B030D-6E8A-4147-A177-3AD203B41FA5}">
                      <a16:colId xmlns:a16="http://schemas.microsoft.com/office/drawing/2014/main" val="2135870476"/>
                    </a:ext>
                  </a:extLst>
                </a:gridCol>
              </a:tblGrid>
              <a:tr h="1620498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productsdb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PROCEDURE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ProductSummary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ProductName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Product, Manufacturer, Price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Products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638864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" y="3750102"/>
            <a:ext cx="75002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Создадим хранимую процедуру для извлечения данных из этой таблицы: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6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18" y="387782"/>
            <a:ext cx="8376082" cy="471086"/>
          </a:xfrm>
        </p:spPr>
        <p:txBody>
          <a:bodyPr/>
          <a:lstStyle/>
          <a:p>
            <a:r>
              <a:rPr lang="ru-RU" altLang="ru-RU" sz="2000" b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отделения тела процедуры от остальной части скрипта код процедуры нередко помещается в блок BEGIN...END:</a:t>
            </a:r>
            <a:r>
              <a:rPr lang="ru-RU" altLang="ru-RU" sz="800" b="0" dirty="0">
                <a:solidFill>
                  <a:schemeClr val="tx1"/>
                </a:solidFill>
              </a:rPr>
              <a:t/>
            </a:r>
            <a:br>
              <a:rPr lang="ru-RU" altLang="ru-RU" sz="800" b="0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21738"/>
              </p:ext>
            </p:extLst>
          </p:nvPr>
        </p:nvGraphicFramePr>
        <p:xfrm>
          <a:off x="457200" y="1267288"/>
          <a:ext cx="8229600" cy="3262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185643515"/>
                    </a:ext>
                  </a:extLst>
                </a:gridCol>
                <a:gridCol w="8204200">
                  <a:extLst>
                    <a:ext uri="{9D8B030D-6E8A-4147-A177-3AD203B41FA5}">
                      <a16:colId xmlns:a16="http://schemas.microsoft.com/office/drawing/2014/main" val="2009127675"/>
                    </a:ext>
                  </a:extLst>
                </a:gridCol>
              </a:tblGrid>
              <a:tr h="3262643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USE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productsdb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GO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CREATE PROCEDURE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ProductSummary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AS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BEGIN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   SELECT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ProductName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AS Product, Manufacturer, Price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   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FROM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Products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END;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719786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4938351"/>
            <a:ext cx="809548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добавления процедуры мы ее можем увидеть в узле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базы данных в SQL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подузле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Programmability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50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процедуры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7174"/>
              </p:ext>
            </p:extLst>
          </p:nvPr>
        </p:nvGraphicFramePr>
        <p:xfrm>
          <a:off x="457200" y="5127173"/>
          <a:ext cx="8229600" cy="332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96">
                  <a:extLst>
                    <a:ext uri="{9D8B030D-6E8A-4147-A177-3AD203B41FA5}">
                      <a16:colId xmlns:a16="http://schemas.microsoft.com/office/drawing/2014/main" val="1569969230"/>
                    </a:ext>
                  </a:extLst>
                </a:gridCol>
                <a:gridCol w="8170204">
                  <a:extLst>
                    <a:ext uri="{9D8B030D-6E8A-4147-A177-3AD203B41FA5}">
                      <a16:colId xmlns:a16="http://schemas.microsoft.com/office/drawing/2014/main" val="4236739118"/>
                    </a:ext>
                  </a:extLst>
                </a:gridCol>
              </a:tblGrid>
              <a:tr h="332090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DROP PROCEDURE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ProductSummary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8465716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2851" y="1446052"/>
            <a:ext cx="827181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выполнения хранимой процедуры вызывается команда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 descr="Выполнение хранимых процедур в MS SQL Server"/>
          <p:cNvSpPr>
            <a:spLocks noChangeAspect="1" noChangeArrowheads="1"/>
          </p:cNvSpPr>
          <p:nvPr/>
        </p:nvSpPr>
        <p:spPr bwMode="auto">
          <a:xfrm>
            <a:off x="457200" y="3767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4267528"/>
            <a:ext cx="4637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Удаление процедуры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6563"/>
              </p:ext>
            </p:extLst>
          </p:nvPr>
        </p:nvGraphicFramePr>
        <p:xfrm>
          <a:off x="383959" y="2715453"/>
          <a:ext cx="8229600" cy="561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2482654267"/>
                    </a:ext>
                  </a:extLst>
                </a:gridCol>
                <a:gridCol w="8204200">
                  <a:extLst>
                    <a:ext uri="{9D8B030D-6E8A-4147-A177-3AD203B41FA5}">
                      <a16:colId xmlns:a16="http://schemas.microsoft.com/office/drawing/2014/main" val="728052334"/>
                    </a:ext>
                  </a:extLst>
                </a:gridCol>
              </a:tblGrid>
              <a:tr h="561636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EXEC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ProductSummary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856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6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947" y="455613"/>
            <a:ext cx="8376082" cy="471086"/>
          </a:xfrm>
        </p:spPr>
        <p:txBody>
          <a:bodyPr/>
          <a:lstStyle/>
          <a:p>
            <a:r>
              <a:rPr lang="ru-RU" dirty="0"/>
              <a:t>Параметры в процедурах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53073" t="26511" r="12133" b="34721"/>
          <a:stretch/>
        </p:blipFill>
        <p:spPr bwMode="auto">
          <a:xfrm>
            <a:off x="577622" y="1104900"/>
            <a:ext cx="8087407" cy="5382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1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2025" t="22805" r="51257" b="52965"/>
          <a:stretch/>
        </p:blipFill>
        <p:spPr bwMode="auto">
          <a:xfrm>
            <a:off x="310718" y="1094268"/>
            <a:ext cx="8438470" cy="478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2"/>
          <a:srcRect l="10743" t="62429" r="51737" b="12771"/>
          <a:stretch/>
        </p:blipFill>
        <p:spPr bwMode="auto">
          <a:xfrm>
            <a:off x="409574" y="1094268"/>
            <a:ext cx="8277225" cy="478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10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Необязательные параметры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2592" t="19669" r="9727" b="42703"/>
          <a:stretch/>
        </p:blipFill>
        <p:spPr bwMode="auto">
          <a:xfrm>
            <a:off x="299833" y="1036863"/>
            <a:ext cx="8528481" cy="54727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902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833" y="455613"/>
            <a:ext cx="8376082" cy="471086"/>
          </a:xfrm>
        </p:spPr>
        <p:txBody>
          <a:bodyPr/>
          <a:lstStyle/>
          <a:p>
            <a:r>
              <a:rPr lang="ru-RU" sz="2800" dirty="0"/>
              <a:t>Выходные параметры и возвращение результата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9714" y="2474893"/>
            <a:ext cx="717368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Выходные параметры позволяют возвратить из процедуры некоторый результат. </a:t>
            </a:r>
            <a:endParaRPr lang="ru-RU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Выходные 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определяются с помощью ключевого слова </a:t>
            </a:r>
            <a:r>
              <a:rPr lang="ru-RU" sz="28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52111" t="24230" r="9246" b="40137"/>
          <a:stretch/>
        </p:blipFill>
        <p:spPr bwMode="auto">
          <a:xfrm>
            <a:off x="125866" y="1026659"/>
            <a:ext cx="8843963" cy="5602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10583" t="33352" r="51897" b="17902"/>
          <a:stretch/>
        </p:blipFill>
        <p:spPr bwMode="auto">
          <a:xfrm>
            <a:off x="299832" y="936389"/>
            <a:ext cx="8837817" cy="583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76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cca39d6c7349107da529d5137bc5af1d731cc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78489</TotalTime>
  <Words>354</Words>
  <Application>Microsoft Office PowerPoint</Application>
  <PresentationFormat>Экран (4:3)</PresentationFormat>
  <Paragraphs>73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Оформление по умолчанию</vt:lpstr>
      <vt:lpstr>Основы проектирования баз данных</vt:lpstr>
      <vt:lpstr>Создание и выполнение процедур</vt:lpstr>
      <vt:lpstr>Для создания хранимой процедуры применяется команда CREATE PROCEDURE или CREATE PROC. </vt:lpstr>
      <vt:lpstr>Для отделения тела процедуры от остальной части скрипта код процедуры нередко помещается в блок BEGIN...END: </vt:lpstr>
      <vt:lpstr>Выполнение процедуры</vt:lpstr>
      <vt:lpstr>Параметры в процедурах </vt:lpstr>
      <vt:lpstr>Презентация PowerPoint</vt:lpstr>
      <vt:lpstr>Необязательные параметры </vt:lpstr>
      <vt:lpstr>Выходные параметры и возвращение результата </vt:lpstr>
      <vt:lpstr>Возвращение значения</vt:lpstr>
      <vt:lpstr>Конец фильма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Татьяна Косыгина</cp:lastModifiedBy>
  <cp:revision>3186</cp:revision>
  <dcterms:created xsi:type="dcterms:W3CDTF">2007-01-31T19:13:48Z</dcterms:created>
  <dcterms:modified xsi:type="dcterms:W3CDTF">2022-04-09T07:46:55Z</dcterms:modified>
</cp:coreProperties>
</file>