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Разработка мобильных приложений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4072" y="4565131"/>
            <a:ext cx="8637072" cy="1071095"/>
          </a:xfrm>
        </p:spPr>
        <p:txBody>
          <a:bodyPr/>
          <a:lstStyle/>
          <a:p>
            <a:r>
              <a:rPr lang="ru-RU" dirty="0"/>
              <a:t>Сегодня одним из желаний большинства людей является выход в Интернет. Причем они всегда хотят оставаться онлайн.</a:t>
            </a:r>
          </a:p>
        </p:txBody>
      </p:sp>
    </p:spTree>
    <p:extLst>
      <p:ext uri="{BB962C8B-B14F-4D97-AF65-F5344CB8AC3E}">
        <p14:creationId xmlns:p14="http://schemas.microsoft.com/office/powerpoint/2010/main" val="768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9728" y="940279"/>
            <a:ext cx="10472468" cy="4526066"/>
          </a:xfrm>
        </p:spPr>
        <p:txBody>
          <a:bodyPr>
            <a:normAutofit/>
          </a:bodyPr>
          <a:lstStyle/>
          <a:p>
            <a:r>
              <a:rPr lang="ru-RU" dirty="0" err="1"/>
              <a:t>iOS</a:t>
            </a:r>
            <a:r>
              <a:rPr lang="ru-RU" dirty="0"/>
              <a:t> -- закрытая операционная система от </a:t>
            </a:r>
            <a:r>
              <a:rPr lang="ru-RU" dirty="0" err="1"/>
              <a:t>Apple</a:t>
            </a:r>
            <a:r>
              <a:rPr lang="ru-RU" dirty="0"/>
              <a:t>. Выпускается исключительно для устройств, разрабатываемой компанией </a:t>
            </a:r>
            <a:r>
              <a:rPr lang="ru-RU" dirty="0" err="1"/>
              <a:t>Apple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может идти на языке </a:t>
            </a:r>
            <a:r>
              <a:rPr lang="ru-RU" dirty="0" err="1"/>
              <a:t>Objective</a:t>
            </a:r>
            <a:r>
              <a:rPr lang="ru-RU" dirty="0"/>
              <a:t>-C или </a:t>
            </a:r>
            <a:r>
              <a:rPr lang="ru-RU" dirty="0" err="1"/>
              <a:t>Swift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Разработка </a:t>
            </a:r>
            <a:r>
              <a:rPr lang="ru-RU" dirty="0"/>
              <a:t>под </a:t>
            </a:r>
            <a:r>
              <a:rPr lang="ru-RU" dirty="0" err="1"/>
              <a:t>iOS</a:t>
            </a:r>
            <a:r>
              <a:rPr lang="ru-RU" dirty="0"/>
              <a:t> требует либо наличия техники </a:t>
            </a:r>
            <a:r>
              <a:rPr lang="ru-RU" dirty="0" err="1"/>
              <a:t>Apple</a:t>
            </a:r>
            <a:r>
              <a:rPr lang="ru-RU" dirty="0"/>
              <a:t> и программы разработки </a:t>
            </a:r>
            <a:r>
              <a:rPr lang="ru-RU" dirty="0" err="1"/>
              <a:t>XCode</a:t>
            </a:r>
            <a:r>
              <a:rPr lang="ru-RU" dirty="0"/>
              <a:t>, либо использовать сторонние сервисы для удаленной компиляции приложений. </a:t>
            </a:r>
            <a:endParaRPr lang="ru-RU" dirty="0" smtClean="0"/>
          </a:p>
          <a:p>
            <a:r>
              <a:rPr lang="ru-RU" dirty="0" smtClean="0"/>
              <a:t>Публикация </a:t>
            </a:r>
            <a:r>
              <a:rPr lang="ru-RU" dirty="0"/>
              <a:t>приложений так же не возможна без сертификатов от виртуального магазина </a:t>
            </a:r>
            <a:r>
              <a:rPr lang="ru-RU" dirty="0" err="1"/>
              <a:t>App</a:t>
            </a:r>
            <a:r>
              <a:rPr lang="ru-RU" dirty="0"/>
              <a:t> </a:t>
            </a:r>
            <a:r>
              <a:rPr lang="ru-RU" dirty="0" err="1"/>
              <a:t>Store</a:t>
            </a:r>
            <a:r>
              <a:rPr lang="ru-RU" dirty="0"/>
              <a:t>, так же </a:t>
            </a:r>
            <a:r>
              <a:rPr lang="ru-RU" dirty="0" err="1"/>
              <a:t>App</a:t>
            </a:r>
            <a:r>
              <a:rPr lang="ru-RU" dirty="0"/>
              <a:t> </a:t>
            </a:r>
            <a:r>
              <a:rPr lang="ru-RU" dirty="0" err="1"/>
              <a:t>Store</a:t>
            </a:r>
            <a:r>
              <a:rPr lang="ru-RU" dirty="0"/>
              <a:t>, является единственным полностью легальным средством дистрибуции 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148254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Архитектуру </a:t>
            </a:r>
            <a:r>
              <a:rPr lang="ru-RU" dirty="0" err="1"/>
              <a:t>iOS</a:t>
            </a:r>
            <a:r>
              <a:rPr lang="ru-RU" dirty="0"/>
              <a:t> можно разобрать на 4 отдельных слоя: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89186"/>
            <a:ext cx="12111487" cy="4218316"/>
          </a:xfrm>
        </p:spPr>
        <p:txBody>
          <a:bodyPr>
            <a:normAutofit fontScale="70000" lnSpcReduction="20000"/>
          </a:bodyPr>
          <a:lstStyle/>
          <a:p>
            <a:r>
              <a:rPr lang="ru-RU" sz="2300" dirty="0"/>
              <a:t>Слой </a:t>
            </a:r>
            <a:r>
              <a:rPr lang="ru-RU" sz="2300" dirty="0" err="1"/>
              <a:t>CocoaTouch</a:t>
            </a:r>
            <a:r>
              <a:rPr lang="ru-RU" sz="2300" dirty="0"/>
              <a:t> представляет собой самый верхний слой в </a:t>
            </a:r>
            <a:r>
              <a:rPr lang="ru-RU" sz="2300" dirty="0" err="1"/>
              <a:t>iOS</a:t>
            </a:r>
            <a:r>
              <a:rPr lang="ru-RU" sz="2300" dirty="0"/>
              <a:t>- архитектуре. Слой </a:t>
            </a:r>
            <a:r>
              <a:rPr lang="ru-RU" sz="2300" dirty="0" err="1"/>
              <a:t>CocoaTouch</a:t>
            </a:r>
            <a:r>
              <a:rPr lang="ru-RU" sz="2300" dirty="0"/>
              <a:t> определяет основную инфраструктуру приложения и предлагает ряд жизненно важных технологий вроде мультизадачности или ввода посредством сенсора</a:t>
            </a:r>
            <a:r>
              <a:rPr lang="ru-RU" sz="2300" dirty="0" smtClean="0"/>
              <a:t>.  Слой </a:t>
            </a:r>
            <a:r>
              <a:rPr lang="ru-RU" sz="2300" dirty="0" err="1"/>
              <a:t>CocoaTouch</a:t>
            </a:r>
            <a:r>
              <a:rPr lang="ru-RU" sz="2300" dirty="0"/>
              <a:t> предоставляет разработчикам большое количество свойств высокого уровня вроде автоматической расстановки шаблона, печати, функций распознавания жестов, а также поддержку документов.</a:t>
            </a:r>
          </a:p>
          <a:p>
            <a:r>
              <a:rPr lang="ru-RU" sz="2300" dirty="0"/>
              <a:t>Графика, аудио и видео управляются слоем </a:t>
            </a:r>
            <a:r>
              <a:rPr lang="ru-RU" sz="2300" dirty="0" err="1"/>
              <a:t>Media</a:t>
            </a:r>
            <a:r>
              <a:rPr lang="ru-RU" sz="2300" dirty="0"/>
              <a:t>. </a:t>
            </a:r>
            <a:r>
              <a:rPr lang="ru-RU" sz="2300" dirty="0" err="1"/>
              <a:t>Media</a:t>
            </a:r>
            <a:r>
              <a:rPr lang="ru-RU" sz="2300" dirty="0"/>
              <a:t>-слой состоит из множества платформ, включая </a:t>
            </a:r>
            <a:r>
              <a:rPr lang="ru-RU" sz="2300" dirty="0" err="1"/>
              <a:t>Assets</a:t>
            </a:r>
            <a:r>
              <a:rPr lang="ru-RU" sz="2300" dirty="0"/>
              <a:t> </a:t>
            </a:r>
            <a:r>
              <a:rPr lang="ru-RU" sz="2300" dirty="0" err="1"/>
              <a:t>Library</a:t>
            </a:r>
            <a:r>
              <a:rPr lang="ru-RU" sz="2300" dirty="0"/>
              <a:t> для осуществления доступа к фотографиям и видео устройства,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Image</a:t>
            </a:r>
            <a:r>
              <a:rPr lang="ru-RU" sz="2300" dirty="0"/>
              <a:t> для обработки изображений при помощи фильтров, а также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Graphics</a:t>
            </a:r>
            <a:r>
              <a:rPr lang="ru-RU" sz="2300" dirty="0"/>
              <a:t> для создания двухмерных графических элементов.</a:t>
            </a:r>
          </a:p>
          <a:p>
            <a:r>
              <a:rPr lang="ru-RU" sz="2300" dirty="0"/>
              <a:t>Слой </a:t>
            </a:r>
            <a:r>
              <a:rPr lang="ru-RU" sz="2300" dirty="0" err="1"/>
              <a:t>CoreServices</a:t>
            </a:r>
            <a:r>
              <a:rPr lang="ru-RU" sz="2300" dirty="0"/>
              <a:t> отвечает за управление основными системными сервисами, которые используют родные </a:t>
            </a:r>
            <a:r>
              <a:rPr lang="ru-RU" sz="2300" dirty="0" err="1"/>
              <a:t>iOS</a:t>
            </a:r>
            <a:r>
              <a:rPr lang="ru-RU" sz="2300" dirty="0"/>
              <a:t>-приложения. Слой </a:t>
            </a:r>
            <a:r>
              <a:rPr lang="ru-RU" sz="2300" dirty="0" err="1"/>
              <a:t>CocoaTouch</a:t>
            </a:r>
            <a:r>
              <a:rPr lang="ru-RU" sz="2300" dirty="0"/>
              <a:t> тесно связан со слоем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Services</a:t>
            </a:r>
            <a:r>
              <a:rPr lang="ru-RU" sz="2300" dirty="0"/>
              <a:t> в некоторых аспектах функционала.</a:t>
            </a:r>
          </a:p>
          <a:p>
            <a:r>
              <a:rPr lang="ru-RU" sz="2300" dirty="0"/>
              <a:t>Еще одна среда разработки слоя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Services</a:t>
            </a:r>
            <a:r>
              <a:rPr lang="ru-RU" sz="2300" dirty="0"/>
              <a:t> - это среда разработки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Foundation</a:t>
            </a:r>
            <a:r>
              <a:rPr lang="ru-RU" sz="2300" dirty="0"/>
              <a:t> на базе C. Она позволяет различным библиотекам и средам разработки разделять код и данные.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Foundation</a:t>
            </a:r>
            <a:r>
              <a:rPr lang="ru-RU" sz="2300" dirty="0"/>
              <a:t> имеет свойство, которое зачастую принято называть бесплатным мостом, который позволяет взаимно заменять объекты </a:t>
            </a:r>
            <a:r>
              <a:rPr lang="ru-RU" sz="2300" dirty="0" err="1"/>
              <a:t>Cocoa</a:t>
            </a:r>
            <a:r>
              <a:rPr lang="ru-RU" sz="2300" dirty="0"/>
              <a:t> объектами </a:t>
            </a:r>
            <a:r>
              <a:rPr lang="ru-RU" sz="2300" dirty="0" err="1"/>
              <a:t>Core</a:t>
            </a:r>
            <a:r>
              <a:rPr lang="ru-RU" sz="2300" dirty="0"/>
              <a:t> </a:t>
            </a:r>
            <a:r>
              <a:rPr lang="ru-RU" sz="2300" dirty="0" err="1"/>
              <a:t>Foundation</a:t>
            </a:r>
            <a:r>
              <a:rPr lang="ru-RU" sz="2300" dirty="0"/>
              <a:t>, и наоборот.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376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Android</a:t>
            </a:r>
            <a:r>
              <a:rPr lang="ru-RU" dirty="0"/>
              <a:t> -- открытая операционная система от </a:t>
            </a:r>
            <a:r>
              <a:rPr lang="ru-RU" dirty="0" err="1"/>
              <a:t>Google</a:t>
            </a:r>
            <a:r>
              <a:rPr lang="ru-RU" dirty="0"/>
              <a:t>, которую могут использовать различные производители устройств.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81"/>
              </p:ext>
            </p:extLst>
          </p:nvPr>
        </p:nvGraphicFramePr>
        <p:xfrm>
          <a:off x="1777042" y="2334590"/>
          <a:ext cx="8126083" cy="3399022"/>
        </p:xfrm>
        <a:graphic>
          <a:graphicData uri="http://schemas.openxmlformats.org/drawingml/2006/table">
            <a:tbl>
              <a:tblPr/>
              <a:tblGrid>
                <a:gridCol w="2570393">
                  <a:extLst>
                    <a:ext uri="{9D8B030D-6E8A-4147-A177-3AD203B41FA5}">
                      <a16:colId xmlns:a16="http://schemas.microsoft.com/office/drawing/2014/main" val="2456395653"/>
                    </a:ext>
                  </a:extLst>
                </a:gridCol>
                <a:gridCol w="4908761">
                  <a:extLst>
                    <a:ext uri="{9D8B030D-6E8A-4147-A177-3AD203B41FA5}">
                      <a16:colId xmlns:a16="http://schemas.microsoft.com/office/drawing/2014/main" val="569482285"/>
                    </a:ext>
                  </a:extLst>
                </a:gridCol>
                <a:gridCol w="646929">
                  <a:extLst>
                    <a:ext uri="{9D8B030D-6E8A-4147-A177-3AD203B41FA5}">
                      <a16:colId xmlns:a16="http://schemas.microsoft.com/office/drawing/2014/main" val="1337657924"/>
                    </a:ext>
                  </a:extLst>
                </a:gridCol>
              </a:tblGrid>
              <a:tr h="372832"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68390" marR="683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57369"/>
                  </a:ext>
                </a:extLst>
              </a:tr>
              <a:tr h="55407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Разработчик</a:t>
                      </a:r>
                      <a:endParaRPr lang="ru-RU" sz="1800" dirty="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Android Inc, Google, Open Handset Alliance</a:t>
                      </a:r>
                      <a:endParaRPr lang="en-US" sz="180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470581"/>
                  </a:ext>
                </a:extLst>
              </a:tr>
              <a:tr h="55407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Семейство ОС</a:t>
                      </a:r>
                      <a:endParaRPr lang="ru-RU" sz="18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Linux</a:t>
                      </a:r>
                      <a:endParaRPr lang="en-US" sz="18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36646"/>
                  </a:ext>
                </a:extLst>
              </a:tr>
              <a:tr h="55407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Исходный код</a:t>
                      </a:r>
                      <a:endParaRPr lang="ru-RU" sz="18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Свободное и открытое программное обеспечение</a:t>
                      </a:r>
                      <a:endParaRPr lang="ru-RU" sz="18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78979"/>
                  </a:ext>
                </a:extLst>
              </a:tr>
              <a:tr h="55407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Первый выпуск</a:t>
                      </a:r>
                      <a:endParaRPr lang="ru-RU" sz="18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23 сентября 2008</a:t>
                      </a:r>
                      <a:endParaRPr lang="ru-RU" sz="18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228272"/>
                  </a:ext>
                </a:extLst>
              </a:tr>
              <a:tr h="554070"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Менеджеры пакетов</a:t>
                      </a:r>
                      <a:endParaRPr lang="ru-RU" sz="18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Google Play,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Яндекс.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Store, GALAXY Apps </a:t>
                      </a: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 др.</a:t>
                      </a:r>
                      <a:endParaRPr lang="ru-RU" sz="18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7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Аndroid</a:t>
            </a:r>
            <a:r>
              <a:rPr lang="ru-RU" dirty="0" smtClean="0"/>
              <a:t> </a:t>
            </a:r>
            <a:r>
              <a:rPr lang="ru-RU" dirty="0"/>
              <a:t>позволяет создавать приложения на языке </a:t>
            </a:r>
            <a:r>
              <a:rPr lang="ru-RU" dirty="0" err="1"/>
              <a:t>Java</a:t>
            </a:r>
            <a:r>
              <a:rPr lang="ru-RU" dirty="0"/>
              <a:t>, управляющие устройством через разработанные </a:t>
            </a:r>
            <a:r>
              <a:rPr lang="ru-RU" dirty="0" err="1"/>
              <a:t>Google</a:t>
            </a:r>
            <a:r>
              <a:rPr lang="ru-RU" dirty="0"/>
              <a:t> библиотеки.</a:t>
            </a:r>
          </a:p>
          <a:p>
            <a:r>
              <a:rPr lang="ru-RU" dirty="0"/>
              <a:t>Для дистрибуции приложений </a:t>
            </a:r>
            <a:r>
              <a:rPr lang="ru-RU" dirty="0" err="1"/>
              <a:t>Google</a:t>
            </a:r>
            <a:r>
              <a:rPr lang="ru-RU" dirty="0"/>
              <a:t> запустила онлайн-магазин </a:t>
            </a:r>
            <a:r>
              <a:rPr lang="ru-RU" dirty="0" err="1"/>
              <a:t>Google</a:t>
            </a:r>
            <a:r>
              <a:rPr lang="ru-RU" dirty="0"/>
              <a:t> </a:t>
            </a:r>
            <a:r>
              <a:rPr lang="ru-RU" dirty="0" err="1"/>
              <a:t>Play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84887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вершине архитектурных уровней </a:t>
            </a:r>
            <a:r>
              <a:rPr lang="ru-RU" dirty="0" err="1"/>
              <a:t>Android</a:t>
            </a:r>
            <a:r>
              <a:rPr lang="ru-RU" dirty="0"/>
              <a:t> лежит уровень приложений (</a:t>
            </a:r>
            <a:r>
              <a:rPr lang="ru-RU" dirty="0" err="1"/>
              <a:t>Applications</a:t>
            </a:r>
            <a:r>
              <a:rPr lang="ru-RU" dirty="0"/>
              <a:t>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15" y="2171768"/>
            <a:ext cx="11559395" cy="377183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Сюда относится набор базовых приложений, который предустановлен на ОС </a:t>
            </a:r>
            <a:r>
              <a:rPr lang="ru-RU" dirty="0" err="1"/>
              <a:t>Android</a:t>
            </a:r>
            <a:r>
              <a:rPr lang="ru-RU" dirty="0"/>
              <a:t>. Например, в него входят браузер, почтовый клиент, программа для отправки SMS, карты, календарь, менеджер контактов и многие другие. Список интегрированных приложений может меняться в зависимости от модели устройства и версии </a:t>
            </a:r>
            <a:r>
              <a:rPr lang="ru-RU" dirty="0" err="1"/>
              <a:t>Android</a:t>
            </a:r>
            <a:r>
              <a:rPr lang="ru-RU" dirty="0"/>
              <a:t>. И помимо этого базового набора к уровню приложений относятся в принципе все приложения под платформу </a:t>
            </a:r>
            <a:r>
              <a:rPr lang="ru-RU" dirty="0" err="1"/>
              <a:t>Android</a:t>
            </a:r>
            <a:r>
              <a:rPr lang="ru-RU" dirty="0"/>
              <a:t>, в том числе и установленные пользователем.</a:t>
            </a:r>
          </a:p>
          <a:p>
            <a:r>
              <a:rPr lang="ru-RU" dirty="0" err="1"/>
              <a:t>Application</a:t>
            </a:r>
            <a:r>
              <a:rPr lang="ru-RU" dirty="0"/>
              <a:t> </a:t>
            </a:r>
            <a:r>
              <a:rPr lang="ru-RU" dirty="0" err="1"/>
              <a:t>Framework</a:t>
            </a:r>
            <a:r>
              <a:rPr lang="ru-RU" dirty="0"/>
              <a:t>, иногда называемый уровнем каркаса приложений. Именно через каркасы приложений разработчики получают доступ к API, предоставляемым компонентами системы, лежащими ниже уровнем. благодаря </a:t>
            </a:r>
            <a:r>
              <a:rPr lang="ru-RU" dirty="0" err="1"/>
              <a:t>Application</a:t>
            </a:r>
            <a:r>
              <a:rPr lang="ru-RU" dirty="0"/>
              <a:t> </a:t>
            </a:r>
            <a:r>
              <a:rPr lang="ru-RU" dirty="0" err="1"/>
              <a:t>Framework</a:t>
            </a:r>
            <a:r>
              <a:rPr lang="ru-RU" dirty="0"/>
              <a:t>, приложения в ОС </a:t>
            </a:r>
            <a:r>
              <a:rPr lang="ru-RU" dirty="0" err="1"/>
              <a:t>Android</a:t>
            </a:r>
            <a:r>
              <a:rPr lang="ru-RU" dirty="0"/>
              <a:t> могут получать в своё распоряжение вспомогательный функционал, благодаря чему реализуется принцип многократного использования компонентов приложений и операционной системы. </a:t>
            </a:r>
            <a:endParaRPr lang="ru-RU" dirty="0" smtClean="0"/>
          </a:p>
          <a:p>
            <a:r>
              <a:rPr lang="ru-RU" dirty="0"/>
              <a:t>«Выше» ядра, как программное обеспечение промежуточного слоя, лежит набор библиотек (</a:t>
            </a:r>
            <a:r>
              <a:rPr lang="ru-RU" dirty="0" err="1"/>
              <a:t>Libraries</a:t>
            </a:r>
            <a:r>
              <a:rPr lang="ru-RU" dirty="0"/>
              <a:t>), предназначенный для обеспечения важнейшего базового функционала для 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425190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19696" t="20171" r="34775" b="13846"/>
          <a:stretch/>
        </p:blipFill>
        <p:spPr>
          <a:xfrm>
            <a:off x="1356172" y="70338"/>
            <a:ext cx="8326316" cy="67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3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Сравнительный анализ выделенных мобильных платформ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45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166" y="1639018"/>
            <a:ext cx="11619781" cy="442535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Основные различия в механизмах безопасности </a:t>
            </a:r>
            <a:r>
              <a:rPr lang="ru-RU" b="1" dirty="0" err="1"/>
              <a:t>Android</a:t>
            </a:r>
            <a:r>
              <a:rPr lang="ru-RU" b="1" dirty="0"/>
              <a:t> и </a:t>
            </a:r>
            <a:r>
              <a:rPr lang="ru-RU" b="1" dirty="0" err="1"/>
              <a:t>iOS</a:t>
            </a:r>
            <a:r>
              <a:rPr lang="ru-RU" b="1" dirty="0"/>
              <a:t> относятся к принципам разграничения доступа на уровне ядра, к процессу верификации загружаемого в магазины ПО и к принципам контроля прав доступа устанавливаемых приложений</a:t>
            </a:r>
            <a:r>
              <a:rPr lang="ru-RU" b="1" dirty="0" smtClean="0"/>
              <a:t>.</a:t>
            </a:r>
          </a:p>
          <a:p>
            <a:r>
              <a:rPr lang="ru-RU" dirty="0"/>
              <a:t>Для разработки и установки программ на устройствах </a:t>
            </a:r>
            <a:r>
              <a:rPr lang="ru-RU" dirty="0" err="1"/>
              <a:t>iOS</a:t>
            </a:r>
            <a:r>
              <a:rPr lang="ru-RU" dirty="0"/>
              <a:t> разработчики должны зарегистрироваться в </a:t>
            </a:r>
            <a:r>
              <a:rPr lang="ru-RU" dirty="0" err="1"/>
              <a:t>Apple</a:t>
            </a:r>
            <a:r>
              <a:rPr lang="ru-RU" dirty="0"/>
              <a:t> и присоединиться к программе </a:t>
            </a:r>
            <a:r>
              <a:rPr lang="ru-RU" dirty="0" err="1"/>
              <a:t>iOS</a:t>
            </a:r>
            <a:r>
              <a:rPr lang="ru-RU" dirty="0"/>
              <a:t> </a:t>
            </a:r>
            <a:r>
              <a:rPr lang="ru-RU" dirty="0" err="1"/>
              <a:t>Developer</a:t>
            </a:r>
            <a:r>
              <a:rPr lang="ru-RU" dirty="0"/>
              <a:t> </a:t>
            </a:r>
            <a:r>
              <a:rPr lang="ru-RU" dirty="0" err="1"/>
              <a:t>Program</a:t>
            </a:r>
            <a:r>
              <a:rPr lang="ru-RU" dirty="0"/>
              <a:t>. Перед выдачей сертификата компания </a:t>
            </a:r>
            <a:r>
              <a:rPr lang="ru-RU" dirty="0" err="1"/>
              <a:t>Apple</a:t>
            </a:r>
            <a:r>
              <a:rPr lang="ru-RU" dirty="0"/>
              <a:t> проверяет личность каждого разработчика, в реальном мире</a:t>
            </a:r>
            <a:r>
              <a:rPr lang="ru-RU" dirty="0" smtClean="0"/>
              <a:t>.</a:t>
            </a:r>
          </a:p>
          <a:p>
            <a:r>
              <a:rPr lang="ru-RU" dirty="0" err="1"/>
              <a:t>Google</a:t>
            </a:r>
            <a:r>
              <a:rPr lang="ru-RU" dirty="0"/>
              <a:t> не проверяет приложения перед загрузкой их в </a:t>
            </a:r>
            <a:r>
              <a:rPr lang="ru-RU" dirty="0" err="1"/>
              <a:t>Google</a:t>
            </a:r>
            <a:r>
              <a:rPr lang="ru-RU" dirty="0"/>
              <a:t> </a:t>
            </a:r>
            <a:r>
              <a:rPr lang="ru-RU" dirty="0" err="1"/>
              <a:t>Play</a:t>
            </a:r>
            <a:r>
              <a:rPr lang="ru-RU" dirty="0"/>
              <a:t>, для того чтобы обеспечить безопасность пользователей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Google</a:t>
            </a:r>
            <a:r>
              <a:rPr lang="ru-RU" dirty="0"/>
              <a:t> ежедневно сканирует более 400 миллионов устройств и больше 6 миллиардов приложений. Такой подход компании </a:t>
            </a:r>
            <a:r>
              <a:rPr lang="ru-RU" dirty="0" err="1"/>
              <a:t>Google</a:t>
            </a:r>
            <a:r>
              <a:rPr lang="ru-RU" dirty="0"/>
              <a:t> может показаться достаточно небезопасным. Дело в том, что при установке нового приложения на устройство под управлением </a:t>
            </a:r>
            <a:r>
              <a:rPr lang="ru-RU" dirty="0" err="1"/>
              <a:t>Android</a:t>
            </a:r>
            <a:r>
              <a:rPr lang="ru-RU" dirty="0"/>
              <a:t> пользователю показывается полный перечень прав доступа, требуемых данному приложению. По этому перечню пользователь может определить потенциально вредоносное ПО и отменить его установку. </a:t>
            </a:r>
          </a:p>
        </p:txBody>
      </p:sp>
    </p:spTree>
    <p:extLst>
      <p:ext uri="{BB962C8B-B14F-4D97-AF65-F5344CB8AC3E}">
        <p14:creationId xmlns:p14="http://schemas.microsoft.com/office/powerpoint/2010/main" val="161504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Уровень пиратства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2257" y="1731820"/>
            <a:ext cx="10483379" cy="380633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За пример, показывающий уровень пиратства на </a:t>
            </a:r>
            <a:r>
              <a:rPr lang="ru-RU" b="1" dirty="0" err="1"/>
              <a:t>iOS</a:t>
            </a:r>
            <a:r>
              <a:rPr lang="ru-RU" b="1" dirty="0"/>
              <a:t> и </a:t>
            </a:r>
            <a:r>
              <a:rPr lang="ru-RU" b="1" dirty="0" err="1"/>
              <a:t>Android</a:t>
            </a:r>
            <a:r>
              <a:rPr lang="ru-RU" b="1" dirty="0"/>
              <a:t>, взят отчет компании </a:t>
            </a:r>
            <a:r>
              <a:rPr lang="ru-RU" b="1" dirty="0" err="1"/>
              <a:t>Ustwo</a:t>
            </a:r>
            <a:r>
              <a:rPr lang="ru-RU" b="1" dirty="0"/>
              <a:t>, разработавшая и выпустившая в </a:t>
            </a:r>
            <a:r>
              <a:rPr lang="ru-RU" b="1" dirty="0" smtClean="0"/>
              <a:t>2019 </a:t>
            </a:r>
            <a:r>
              <a:rPr lang="ru-RU" b="1" dirty="0"/>
              <a:t>игру </a:t>
            </a:r>
            <a:r>
              <a:rPr lang="ru-RU" b="1" dirty="0" err="1"/>
              <a:t>Monument</a:t>
            </a:r>
            <a:r>
              <a:rPr lang="ru-RU" b="1" dirty="0"/>
              <a:t> </a:t>
            </a:r>
            <a:r>
              <a:rPr lang="ru-RU" b="1" dirty="0" err="1"/>
              <a:t>Valley</a:t>
            </a:r>
            <a:r>
              <a:rPr lang="ru-RU" b="1" dirty="0"/>
              <a:t>. </a:t>
            </a:r>
            <a:r>
              <a:rPr lang="ru-RU" b="1" dirty="0" err="1"/>
              <a:t>Инфографика</a:t>
            </a:r>
            <a:r>
              <a:rPr lang="ru-RU" b="1" dirty="0"/>
              <a:t> более, чем показательная. </a:t>
            </a:r>
            <a:endParaRPr lang="ru-RU" b="1" dirty="0" smtClean="0"/>
          </a:p>
          <a:p>
            <a:r>
              <a:rPr lang="ru-RU" b="1" dirty="0" smtClean="0"/>
              <a:t>Из </a:t>
            </a:r>
            <a:r>
              <a:rPr lang="ru-RU" b="1" dirty="0"/>
              <a:t>почти 5,9 млн. долларов заработанных </a:t>
            </a:r>
            <a:r>
              <a:rPr lang="ru-RU" b="1" dirty="0" err="1"/>
              <a:t>Monument</a:t>
            </a:r>
            <a:r>
              <a:rPr lang="ru-RU" b="1" dirty="0"/>
              <a:t> </a:t>
            </a:r>
            <a:r>
              <a:rPr lang="ru-RU" b="1" dirty="0" err="1"/>
              <a:t>Valley</a:t>
            </a:r>
            <a:r>
              <a:rPr lang="ru-RU" b="1" dirty="0"/>
              <a:t> на всех платформах, 81,7% были получены в </a:t>
            </a:r>
            <a:r>
              <a:rPr lang="ru-RU" b="1" dirty="0" err="1"/>
              <a:t>AppStore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 </a:t>
            </a:r>
            <a:r>
              <a:rPr lang="ru-RU" b="1" dirty="0"/>
              <a:t>Доля продаж в </a:t>
            </a:r>
            <a:r>
              <a:rPr lang="ru-RU" b="1" dirty="0" err="1"/>
              <a:t>Google</a:t>
            </a:r>
            <a:r>
              <a:rPr lang="ru-RU" b="1" dirty="0"/>
              <a:t> </a:t>
            </a:r>
            <a:r>
              <a:rPr lang="ru-RU" b="1" dirty="0" err="1"/>
              <a:t>Play</a:t>
            </a:r>
            <a:r>
              <a:rPr lang="ru-RU" b="1" dirty="0"/>
              <a:t> составляет 13,9% и еще 4,3% были получены из магазина приложений </a:t>
            </a:r>
            <a:r>
              <a:rPr lang="ru-RU" b="1" dirty="0" err="1"/>
              <a:t>Amazon</a:t>
            </a:r>
            <a:r>
              <a:rPr lang="ru-RU" b="1" dirty="0"/>
              <a:t> для платформы </a:t>
            </a:r>
            <a:r>
              <a:rPr lang="ru-RU" b="1" dirty="0" err="1"/>
              <a:t>Android</a:t>
            </a:r>
            <a:r>
              <a:rPr lang="ru-RU" b="1" dirty="0"/>
              <a:t>. </a:t>
            </a:r>
            <a:r>
              <a:rPr lang="ru-RU" b="1" dirty="0" smtClean="0"/>
              <a:t>В</a:t>
            </a:r>
          </a:p>
          <a:p>
            <a:r>
              <a:rPr lang="ru-RU" b="1" dirty="0" smtClean="0"/>
              <a:t> </a:t>
            </a:r>
            <a:r>
              <a:rPr lang="ru-RU" b="1" dirty="0" err="1"/>
              <a:t>AppStore</a:t>
            </a:r>
            <a:r>
              <a:rPr lang="ru-RU" b="1" dirty="0"/>
              <a:t> игра была куплена более 1,7 млн. раз, в </a:t>
            </a:r>
            <a:r>
              <a:rPr lang="ru-RU" b="1" dirty="0" err="1"/>
              <a:t>Google</a:t>
            </a:r>
            <a:r>
              <a:rPr lang="ru-RU" b="1" dirty="0"/>
              <a:t> </a:t>
            </a:r>
            <a:r>
              <a:rPr lang="ru-RU" b="1" dirty="0" err="1"/>
              <a:t>Play</a:t>
            </a:r>
            <a:r>
              <a:rPr lang="ru-RU" b="1" dirty="0"/>
              <a:t> - 0,3 млн. раз. Большой успех </a:t>
            </a:r>
            <a:r>
              <a:rPr lang="ru-RU" b="1" dirty="0" err="1"/>
              <a:t>Amazon</a:t>
            </a:r>
            <a:r>
              <a:rPr lang="ru-RU" b="1" dirty="0"/>
              <a:t> заключается в том, что более 80% пользователей скачали игру бесплатно по акции. Разработчики могут видеть на каком количестве устройств стоит их</a:t>
            </a:r>
            <a:r>
              <a:rPr lang="ru-RU" dirty="0"/>
              <a:t> игра.</a:t>
            </a:r>
          </a:p>
        </p:txBody>
      </p:sp>
    </p:spTree>
    <p:extLst>
      <p:ext uri="{BB962C8B-B14F-4D97-AF65-F5344CB8AC3E}">
        <p14:creationId xmlns:p14="http://schemas.microsoft.com/office/powerpoint/2010/main" val="155073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804" y="1802920"/>
            <a:ext cx="11395494" cy="4054415"/>
          </a:xfrm>
        </p:spPr>
        <p:txBody>
          <a:bodyPr>
            <a:normAutofit/>
          </a:bodyPr>
          <a:lstStyle/>
          <a:p>
            <a:r>
              <a:rPr lang="ru-RU" b="1" dirty="0" err="1"/>
              <a:t>Apple</a:t>
            </a:r>
            <a:r>
              <a:rPr lang="ru-RU" b="1" dirty="0"/>
              <a:t> и </a:t>
            </a:r>
            <a:r>
              <a:rPr lang="ru-RU" b="1" dirty="0" err="1"/>
              <a:t>Google</a:t>
            </a:r>
            <a:r>
              <a:rPr lang="ru-RU" b="1" dirty="0"/>
              <a:t> предоставляют собственные среды разработки, </a:t>
            </a:r>
            <a:r>
              <a:rPr lang="ru-RU" b="1" dirty="0" err="1"/>
              <a:t>XCode</a:t>
            </a:r>
            <a:r>
              <a:rPr lang="ru-RU" b="1" dirty="0"/>
              <a:t> и </a:t>
            </a:r>
            <a:r>
              <a:rPr lang="ru-RU" b="1" dirty="0" err="1"/>
              <a:t>Android</a:t>
            </a:r>
            <a:r>
              <a:rPr lang="ru-RU" b="1" dirty="0"/>
              <a:t> </a:t>
            </a:r>
            <a:r>
              <a:rPr lang="ru-RU" b="1" dirty="0" err="1"/>
              <a:t>Studio</a:t>
            </a:r>
            <a:r>
              <a:rPr lang="ru-RU" b="1" dirty="0"/>
              <a:t> соответственно. </a:t>
            </a:r>
            <a:endParaRPr lang="ru-RU" b="1" dirty="0" smtClean="0"/>
          </a:p>
          <a:p>
            <a:r>
              <a:rPr lang="ru-RU" b="1" dirty="0" smtClean="0"/>
              <a:t>Обе </a:t>
            </a:r>
            <a:r>
              <a:rPr lang="ru-RU" b="1" dirty="0"/>
              <a:t>среды разработки содержат все необходимые элементы для разработки приложений для своей платформы: тестирования приложений на совместимость с разными версиями платформы и проектирования приложений для устройств с различными разрешениями экрана (планшеты, смартфоны, ноутбуки, часы, автомобильные информационно- развлекательные системы, телевизоры). В состав входят: редактор исходного кода, визуальная среда проектирования интерфейса, инструменты для отладки и анализа кода, эмуляторы, а также подсистема сборки, тестирования приложений.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642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Мобильные операционные системы.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Операционная система (ОС или платформа) </a:t>
            </a:r>
            <a:r>
              <a:rPr lang="ru-RU" b="1" dirty="0" smtClean="0"/>
              <a:t>- </a:t>
            </a:r>
            <a:r>
              <a:rPr lang="ru-RU" b="1" dirty="0"/>
              <a:t>комплекс программ, обеспечивающий управление аппаратными средствами компьютера, организующий работу с файлами и выполнение прикладных программ, осуществляющий ввод и вывод данных.</a:t>
            </a:r>
            <a:endParaRPr lang="ru-RU" dirty="0"/>
          </a:p>
          <a:p>
            <a:r>
              <a:rPr lang="ru-RU" dirty="0"/>
              <a:t>Мобильные операционные системы сочетают в себе функциональность ОС с функциями переносных устройств: сотовая связь, </a:t>
            </a:r>
            <a:r>
              <a:rPr lang="ru-RU" dirty="0" err="1"/>
              <a:t>Wi-Fi</a:t>
            </a:r>
            <a:r>
              <a:rPr lang="ru-RU" dirty="0"/>
              <a:t>, сенсорные экраны, GPS-навигация, автономность батареи, NFC, камера.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44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Обновление устройств до последней версии ОС.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Компания </a:t>
            </a:r>
            <a:r>
              <a:rPr lang="ru-RU" b="1" dirty="0" err="1"/>
              <a:t>Google</a:t>
            </a:r>
            <a:r>
              <a:rPr lang="ru-RU" b="1" dirty="0"/>
              <a:t> распространила новейшую статистику, в которой рассказала о том, как обстоят дела с установкой версий операционной системы </a:t>
            </a:r>
            <a:r>
              <a:rPr lang="ru-RU" b="1" dirty="0" err="1"/>
              <a:t>Android</a:t>
            </a:r>
            <a:r>
              <a:rPr lang="ru-RU" b="1" dirty="0"/>
              <a:t>. В соответствии с последними данными, </a:t>
            </a:r>
            <a:r>
              <a:rPr lang="ru-RU" b="1" dirty="0" err="1"/>
              <a:t>поесле</a:t>
            </a:r>
            <a:r>
              <a:rPr lang="ru-RU" b="1" dirty="0"/>
              <a:t> релиза операционная система </a:t>
            </a:r>
            <a:r>
              <a:rPr lang="ru-RU" b="1" dirty="0" err="1"/>
              <a:t>Android</a:t>
            </a:r>
            <a:r>
              <a:rPr lang="ru-RU" b="1" dirty="0"/>
              <a:t> 6.0 </a:t>
            </a:r>
            <a:r>
              <a:rPr lang="ru-RU" b="1" dirty="0" err="1"/>
              <a:t>Marshmallow</a:t>
            </a:r>
            <a:r>
              <a:rPr lang="ru-RU" b="1" dirty="0"/>
              <a:t> установлена всего на 7,5% устройств. Хотя это значительный прогресс в сравнении с 1,2%, зафиксированными в феврале, все равно такие темпы обновления не могут не удручать.</a:t>
            </a:r>
            <a:endParaRPr lang="ru-RU" dirty="0"/>
          </a:p>
          <a:p>
            <a:r>
              <a:rPr lang="ru-RU" dirty="0"/>
              <a:t>Рисунок 5 Сводка </a:t>
            </a:r>
            <a:r>
              <a:rPr lang="ru-RU" dirty="0" err="1"/>
              <a:t>установлненных</a:t>
            </a:r>
            <a:r>
              <a:rPr lang="ru-RU" dirty="0"/>
              <a:t> версий Android5 и </a:t>
            </a:r>
            <a:r>
              <a:rPr lang="ru-RU" dirty="0" err="1"/>
              <a:t>iOS</a:t>
            </a:r>
            <a:endParaRPr lang="ru-RU" dirty="0"/>
          </a:p>
          <a:p>
            <a:r>
              <a:rPr lang="ru-RU" dirty="0"/>
              <a:t>Для сравнения: по состоянию на 18 апреля 2016 года до </a:t>
            </a:r>
            <a:r>
              <a:rPr lang="ru-RU" dirty="0" err="1"/>
              <a:t>iOS</a:t>
            </a:r>
            <a:r>
              <a:rPr lang="ru-RU" dirty="0"/>
              <a:t> 9 успели обновиться 84% владельцев </a:t>
            </a:r>
            <a:r>
              <a:rPr lang="ru-RU" dirty="0" err="1"/>
              <a:t>iPhone</a:t>
            </a:r>
            <a:r>
              <a:rPr lang="ru-RU" dirty="0"/>
              <a:t>, </a:t>
            </a:r>
            <a:r>
              <a:rPr lang="ru-RU" dirty="0" err="1"/>
              <a:t>iPad</a:t>
            </a:r>
            <a:r>
              <a:rPr lang="ru-RU" dirty="0"/>
              <a:t> и </a:t>
            </a:r>
            <a:r>
              <a:rPr lang="ru-RU" dirty="0" err="1"/>
              <a:t>iPod</a:t>
            </a:r>
            <a:r>
              <a:rPr lang="ru-RU" dirty="0"/>
              <a:t> </a:t>
            </a:r>
            <a:r>
              <a:rPr lang="ru-RU" dirty="0" err="1"/>
              <a:t>touch</a:t>
            </a:r>
            <a:r>
              <a:rPr lang="ru-RU" dirty="0"/>
              <a:t>. Да, эта система стала доступна для загрузки на месяц позже, чем </a:t>
            </a:r>
          </a:p>
        </p:txBody>
      </p:sp>
    </p:spTree>
    <p:extLst>
      <p:ext uri="{BB962C8B-B14F-4D97-AF65-F5344CB8AC3E}">
        <p14:creationId xmlns:p14="http://schemas.microsoft.com/office/powerpoint/2010/main" val="368007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старых устройств.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5992" y="1742536"/>
            <a:ext cx="10017553" cy="3723809"/>
          </a:xfrm>
        </p:spPr>
        <p:txBody>
          <a:bodyPr>
            <a:normAutofit/>
          </a:bodyPr>
          <a:lstStyle/>
          <a:p>
            <a:r>
              <a:rPr lang="ru-RU" b="1" dirty="0"/>
              <a:t>Говоря об обновлении всех устройств до самой последней версии ОС, нельзя не упомянуть о поддержке старых устройств. При детальном анализе преимуществ мобильных платформ для разработки приложения, необходимо принимать во внимание такие показатели, как работоспособность новой ОС</a:t>
            </a:r>
            <a:r>
              <a:rPr lang="ru-RU" dirty="0"/>
              <a:t> на более старых устройствах</a:t>
            </a:r>
            <a:r>
              <a:rPr lang="ru-RU" dirty="0" smtClean="0"/>
              <a:t>.</a:t>
            </a:r>
          </a:p>
          <a:p>
            <a:r>
              <a:rPr lang="ru-RU" dirty="0"/>
              <a:t>Среднее время поддержки мобильной платформы </a:t>
            </a:r>
            <a:r>
              <a:rPr lang="ru-RU" dirty="0" err="1"/>
              <a:t>Android</a:t>
            </a:r>
            <a:r>
              <a:rPr lang="ru-RU" dirty="0"/>
              <a:t> </a:t>
            </a:r>
            <a:r>
              <a:rPr lang="ru-RU" dirty="0" err="1" smtClean="0"/>
              <a:t>iOS</a:t>
            </a:r>
            <a:r>
              <a:rPr lang="ru-RU" dirty="0" smtClean="0"/>
              <a:t> </a:t>
            </a:r>
            <a:r>
              <a:rPr lang="ru-RU" dirty="0"/>
              <a:t>= (51+55+44+32+32+29+62+50+42+42+30+30)/12 = 41,5 месяц.</a:t>
            </a:r>
          </a:p>
          <a:p>
            <a:r>
              <a:rPr lang="ru-RU" dirty="0"/>
              <a:t>Среднее время поддержки мобильной платформы </a:t>
            </a:r>
            <a:r>
              <a:rPr lang="ru-RU" dirty="0" err="1"/>
              <a:t>iOS</a:t>
            </a:r>
            <a:r>
              <a:rPr lang="ru-RU" dirty="0" smtClean="0"/>
              <a:t> </a:t>
            </a:r>
            <a:r>
              <a:rPr lang="ru-RU" dirty="0"/>
              <a:t>= (21+22+20+38+34+34+34+31)/8 = 29,25 месяцев.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024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Фрагментация устройств.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/>
              <a:t>ольшое</a:t>
            </a:r>
            <a:r>
              <a:rPr lang="ru-RU" b="1" dirty="0"/>
              <a:t> разнообразие устройств, это одновременно сильная и слабая сторона </a:t>
            </a:r>
            <a:r>
              <a:rPr lang="ru-RU" b="1" dirty="0" err="1"/>
              <a:t>Android</a:t>
            </a:r>
            <a:r>
              <a:rPr lang="ru-RU" b="1" dirty="0"/>
              <a:t>. Большое разнообразие устройств и их различные ценовые диапазоны позволяют охватывать разработчикам огромную аудиторию потенциальных пользователей. Но, что касается самой разработки и оптимизации, это огромное разнообразие для пользователей становится большой проблемой для разработчиков. Большое количество различных устройств означает большие затраты времени на оптимизацию и отладку приложения, а также доведение его до максимальной совместимости со всевозможными версиями мобильной операционной системы </a:t>
            </a:r>
            <a:r>
              <a:rPr lang="ru-RU" b="1" dirty="0" err="1"/>
              <a:t>Android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63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 от внутренней рекламы.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5057" y="1570008"/>
            <a:ext cx="11352361" cy="4356339"/>
          </a:xfrm>
        </p:spPr>
        <p:txBody>
          <a:bodyPr>
            <a:normAutofit/>
          </a:bodyPr>
          <a:lstStyle/>
          <a:p>
            <a:r>
              <a:rPr lang="ru-RU" dirty="0"/>
              <a:t>Реклама в приложениях может иметь несколько основных видов:</a:t>
            </a:r>
          </a:p>
          <a:p>
            <a:r>
              <a:rPr lang="ru-RU" dirty="0"/>
              <a:t>1. Баннеры. Появляются вверху или внизу экрана. Они могут содержать призыв установить приложение, посетить веб-сайт, узнать маршрут проезда или ознакомиться с описанием товара. Интерактивный баннер при нажатии раскрывается на весь экран.</a:t>
            </a:r>
          </a:p>
          <a:p>
            <a:r>
              <a:rPr lang="ru-RU" dirty="0"/>
              <a:t>2. Межстраничные объявления. Появляются на всю страницу в естественные моменты перехода, например, после прохождения уровня игры.</a:t>
            </a:r>
          </a:p>
          <a:p>
            <a:r>
              <a:rPr lang="ru-RU" dirty="0"/>
              <a:t>3. Видеоролики. Эффективны для продвижения бренда. У пользователей есть возможность пропустить рекламный ролик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42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отчету компании </a:t>
            </a:r>
            <a:r>
              <a:rPr lang="ru-RU" dirty="0" err="1"/>
              <a:t>OperaMediaworks</a:t>
            </a:r>
            <a:r>
              <a:rPr lang="ru-RU" dirty="0"/>
              <a:t> на 3 квартал на </a:t>
            </a:r>
            <a:r>
              <a:rPr lang="ru-RU" dirty="0" err="1"/>
              <a:t>Android</a:t>
            </a:r>
            <a:r>
              <a:rPr lang="ru-RU" dirty="0"/>
              <a:t> приходилось 65% трафика мобильной рекламы. И даже при этом </a:t>
            </a:r>
            <a:r>
              <a:rPr lang="ru-RU" dirty="0" err="1"/>
              <a:t>Apple</a:t>
            </a:r>
            <a:r>
              <a:rPr lang="ru-RU" dirty="0"/>
              <a:t> с 28% всего трафика лидирует по доходу от него имея 52% против 44% на </a:t>
            </a:r>
            <a:r>
              <a:rPr lang="ru-RU" dirty="0" err="1"/>
              <a:t>Android</a:t>
            </a:r>
            <a:r>
              <a:rPr lang="ru-RU" dirty="0" smtClean="0"/>
              <a:t>.</a:t>
            </a:r>
          </a:p>
          <a:p>
            <a:r>
              <a:rPr lang="ru-RU" dirty="0"/>
              <a:t>Из этих показателей становится ясно, что разработка бесплатных приложений с возможностью монетизации рекламы в них на </a:t>
            </a:r>
            <a:r>
              <a:rPr lang="ru-RU" dirty="0" err="1"/>
              <a:t>iOS</a:t>
            </a:r>
            <a:r>
              <a:rPr lang="ru-RU" dirty="0"/>
              <a:t> является более выгодной.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6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ru-RU" dirty="0" smtClean="0"/>
              <a:t>программирования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2476" y="2171769"/>
            <a:ext cx="10886536" cy="329457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err="1"/>
              <a:t>Android</a:t>
            </a:r>
            <a:r>
              <a:rPr lang="ru-RU" b="1" dirty="0"/>
              <a:t> приложения пишутся на </a:t>
            </a:r>
            <a:r>
              <a:rPr lang="ru-RU" b="1" dirty="0" err="1"/>
              <a:t>Java</a:t>
            </a:r>
            <a:r>
              <a:rPr lang="ru-RU" b="1" dirty="0"/>
              <a:t>, </a:t>
            </a:r>
            <a:r>
              <a:rPr lang="en-US" b="1" dirty="0" err="1" smtClean="0"/>
              <a:t>Kotlin</a:t>
            </a:r>
            <a:endParaRPr lang="en-US" b="1" dirty="0" smtClean="0"/>
          </a:p>
          <a:p>
            <a:r>
              <a:rPr lang="ru-RU" b="1" dirty="0" err="1" smtClean="0"/>
              <a:t>iOS</a:t>
            </a:r>
            <a:r>
              <a:rPr lang="ru-RU" b="1" dirty="0" smtClean="0"/>
              <a:t> - </a:t>
            </a:r>
            <a:r>
              <a:rPr lang="ru-RU" b="1" dirty="0"/>
              <a:t>на </a:t>
            </a:r>
            <a:r>
              <a:rPr lang="ru-RU" b="1" dirty="0" err="1"/>
              <a:t>Objective</a:t>
            </a:r>
            <a:r>
              <a:rPr lang="ru-RU" b="1" dirty="0"/>
              <a:t>-C и </a:t>
            </a:r>
            <a:r>
              <a:rPr lang="ru-RU" b="1" dirty="0" err="1"/>
              <a:t>Swift</a:t>
            </a:r>
            <a:r>
              <a:rPr lang="ru-RU" b="1" dirty="0"/>
              <a:t>. </a:t>
            </a:r>
            <a:endParaRPr lang="en-US" b="1" dirty="0" smtClean="0"/>
          </a:p>
          <a:p>
            <a:r>
              <a:rPr lang="ru-RU" b="1" dirty="0" err="1" smtClean="0"/>
              <a:t>Java</a:t>
            </a:r>
            <a:r>
              <a:rPr lang="ru-RU" b="1" dirty="0" smtClean="0"/>
              <a:t> </a:t>
            </a:r>
            <a:r>
              <a:rPr lang="ru-RU" b="1" dirty="0"/>
              <a:t>считается более простым в изучении, чем </a:t>
            </a:r>
            <a:r>
              <a:rPr lang="ru-RU" b="1" dirty="0" err="1"/>
              <a:t>Objective</a:t>
            </a:r>
            <a:r>
              <a:rPr lang="ru-RU" b="1" dirty="0"/>
              <a:t>-C, так как </a:t>
            </a:r>
            <a:r>
              <a:rPr lang="ru-RU" b="1" dirty="0" err="1"/>
              <a:t>Objective</a:t>
            </a:r>
            <a:r>
              <a:rPr lang="ru-RU" b="1" dirty="0"/>
              <a:t>-C несколько более низкоуровневый язык нежели </a:t>
            </a:r>
            <a:r>
              <a:rPr lang="ru-RU" b="1" dirty="0" err="1"/>
              <a:t>Java</a:t>
            </a:r>
            <a:r>
              <a:rPr lang="ru-RU" b="1" dirty="0"/>
              <a:t>. Это значит, что необходимо писать больше строк кода, на те же самые действия, а также усложняет понимание этого кода для нового программиста. Но недавно </a:t>
            </a:r>
            <a:r>
              <a:rPr lang="ru-RU" b="1" dirty="0" err="1"/>
              <a:t>Apple</a:t>
            </a:r>
            <a:r>
              <a:rPr lang="ru-RU" b="1" dirty="0"/>
              <a:t> выпустила новый язык </a:t>
            </a:r>
            <a:r>
              <a:rPr lang="ru-RU" b="1" dirty="0" err="1"/>
              <a:t>Swift</a:t>
            </a:r>
            <a:r>
              <a:rPr lang="ru-RU" b="1" dirty="0"/>
              <a:t>, который призван сделать разработку на устройства </a:t>
            </a:r>
            <a:r>
              <a:rPr lang="ru-RU" b="1" dirty="0" err="1"/>
              <a:t>Apple</a:t>
            </a:r>
            <a:r>
              <a:rPr lang="ru-RU" b="1" dirty="0"/>
              <a:t> более высокоуровневой и доступной для новичков в программировании</a:t>
            </a:r>
            <a:r>
              <a:rPr lang="ru-RU" b="1" dirty="0" smtClean="0"/>
              <a:t>.</a:t>
            </a:r>
            <a:endParaRPr lang="en-US" b="1" dirty="0" smtClean="0"/>
          </a:p>
          <a:p>
            <a:r>
              <a:rPr lang="ru-RU" b="1" dirty="0"/>
              <a:t>Обе системы имеют прекрасную официальную документацию.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8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смартфонов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Компанией IBM был разработан первый вариант смартфона под </a:t>
            </a:r>
            <a:r>
              <a:rPr lang="ru-RU" dirty="0" smtClean="0"/>
              <a:t>названием IBM </a:t>
            </a:r>
            <a:r>
              <a:rPr lang="ru-RU" dirty="0" err="1"/>
              <a:t>Simon</a:t>
            </a:r>
            <a:r>
              <a:rPr lang="ru-RU" dirty="0"/>
              <a:t>, который появился в продаже в августе 1994-го. Прототип </a:t>
            </a:r>
            <a:r>
              <a:rPr lang="ru-RU" dirty="0" err="1"/>
              <a:t>Simon</a:t>
            </a:r>
            <a:r>
              <a:rPr lang="ru-RU" dirty="0"/>
              <a:t> под кодовым названием </a:t>
            </a:r>
            <a:r>
              <a:rPr lang="ru-RU" dirty="0" err="1"/>
              <a:t>Angler</a:t>
            </a:r>
            <a:r>
              <a:rPr lang="ru-RU" dirty="0"/>
              <a:t> был представлен на выставке COMDEX осенью 1992 г. Ещё тогда он был встречен общественностью с заметным интересом. </a:t>
            </a:r>
            <a:r>
              <a:rPr lang="ru-RU" dirty="0" err="1"/>
              <a:t>Simon</a:t>
            </a:r>
            <a:r>
              <a:rPr lang="ru-RU" dirty="0"/>
              <a:t> мог принимать факсы, е-мейлы, работать как пейджер, запускать встроенные приложения и просто быть полезным электронным помощником. Другими словами, умным устройством.</a:t>
            </a:r>
          </a:p>
        </p:txBody>
      </p:sp>
    </p:spTree>
    <p:extLst>
      <p:ext uri="{BB962C8B-B14F-4D97-AF65-F5344CB8AC3E}">
        <p14:creationId xmlns:p14="http://schemas.microsoft.com/office/powerpoint/2010/main" val="351644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8574" y="869181"/>
            <a:ext cx="11524890" cy="518656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1996 год - </a:t>
            </a:r>
            <a:r>
              <a:rPr lang="ru-RU" dirty="0" err="1"/>
              <a:t>Windows</a:t>
            </a:r>
            <a:r>
              <a:rPr lang="ru-RU" dirty="0"/>
              <a:t> CE. Мобильная ОС с наиболее длинной историей, пережившая несколько запусков (</a:t>
            </a:r>
            <a:r>
              <a:rPr lang="ru-RU" dirty="0" err="1"/>
              <a:t>Pocket</a:t>
            </a:r>
            <a:r>
              <a:rPr lang="ru-RU" dirty="0"/>
              <a:t> PC, 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/>
              <a:t>Mobile</a:t>
            </a:r>
            <a:r>
              <a:rPr lang="ru-RU" dirty="0"/>
              <a:t>, 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/>
              <a:t>Phone</a:t>
            </a:r>
            <a:r>
              <a:rPr lang="ru-RU" dirty="0"/>
              <a:t>) и существующая по сей день. База мобильных ОС </a:t>
            </a:r>
            <a:r>
              <a:rPr lang="ru-RU" dirty="0" err="1"/>
              <a:t>Microsoft</a:t>
            </a:r>
            <a:r>
              <a:rPr lang="ru-RU" dirty="0"/>
              <a:t> реализована на базе серверной </a:t>
            </a:r>
            <a:r>
              <a:rPr lang="ru-RU" dirty="0" err="1"/>
              <a:t>Windows</a:t>
            </a:r>
            <a:r>
              <a:rPr lang="ru-RU" dirty="0"/>
              <a:t> CE. Мобильная реализация </a:t>
            </a:r>
            <a:r>
              <a:rPr lang="ru-RU" dirty="0" err="1"/>
              <a:t>Windows</a:t>
            </a:r>
            <a:r>
              <a:rPr lang="ru-RU" dirty="0"/>
              <a:t> CE появилась примерно в середине 1990-х, но популярной стала после появления </a:t>
            </a:r>
            <a:r>
              <a:rPr lang="ru-RU" dirty="0" err="1"/>
              <a:t>Windows</a:t>
            </a:r>
            <a:r>
              <a:rPr lang="ru-RU" dirty="0"/>
              <a:t> CE версии 3.0, которая получила название </a:t>
            </a:r>
            <a:r>
              <a:rPr lang="ru-RU" dirty="0" err="1"/>
              <a:t>Pocket</a:t>
            </a:r>
            <a:r>
              <a:rPr lang="ru-RU" dirty="0"/>
              <a:t> PC 2000</a:t>
            </a:r>
            <a:r>
              <a:rPr lang="ru-RU" dirty="0" smtClean="0"/>
              <a:t>.</a:t>
            </a:r>
          </a:p>
          <a:p>
            <a:r>
              <a:rPr lang="ru-RU" dirty="0"/>
              <a:t>2000 год - </a:t>
            </a:r>
            <a:r>
              <a:rPr lang="ru-RU" dirty="0" err="1"/>
              <a:t>Symbian</a:t>
            </a:r>
            <a:r>
              <a:rPr lang="ru-RU" dirty="0"/>
              <a:t>. Первый смартфон на ОС </a:t>
            </a:r>
            <a:r>
              <a:rPr lang="ru-RU" dirty="0" err="1"/>
              <a:t>Symbian</a:t>
            </a:r>
            <a:r>
              <a:rPr lang="ru-RU" dirty="0"/>
              <a:t> выпустила компания </a:t>
            </a:r>
            <a:r>
              <a:rPr lang="ru-RU" dirty="0" err="1"/>
              <a:t>Ericsson</a:t>
            </a:r>
            <a:r>
              <a:rPr lang="ru-RU" dirty="0"/>
              <a:t> выпустив в 2000 году </a:t>
            </a:r>
            <a:r>
              <a:rPr lang="ru-RU" dirty="0" err="1"/>
              <a:t>Ericsson</a:t>
            </a:r>
            <a:r>
              <a:rPr lang="ru-RU" dirty="0"/>
              <a:t> R380. Вся программная начинка телефона размещалась на 4 Мб флэш-памяти, из которых пользователю для работы с контактами, заметками и веб-страницами было доступно 1,2 Мб</a:t>
            </a:r>
            <a:r>
              <a:rPr lang="ru-RU" dirty="0" smtClean="0"/>
              <a:t>.</a:t>
            </a:r>
          </a:p>
          <a:p>
            <a:r>
              <a:rPr lang="ru-RU" dirty="0"/>
              <a:t>Компания </a:t>
            </a:r>
            <a:r>
              <a:rPr lang="ru-RU" dirty="0" err="1"/>
              <a:t>Nokia</a:t>
            </a:r>
            <a:r>
              <a:rPr lang="ru-RU" dirty="0"/>
              <a:t> не являлась разработчиком этой ОС, она купила </a:t>
            </a:r>
            <a:r>
              <a:rPr lang="ru-RU" dirty="0" err="1"/>
              <a:t>Symbian</a:t>
            </a:r>
            <a:r>
              <a:rPr lang="ru-RU" dirty="0"/>
              <a:t> в 2008 г. На то время </a:t>
            </a:r>
            <a:r>
              <a:rPr lang="ru-RU" dirty="0" err="1"/>
              <a:t>Symbian</a:t>
            </a:r>
            <a:r>
              <a:rPr lang="ru-RU" dirty="0"/>
              <a:t> обладал большим каталогом приложений и простотой настройки. Смартфоны на мобильной операционной системе </a:t>
            </a:r>
            <a:r>
              <a:rPr lang="ru-RU" dirty="0" err="1"/>
              <a:t>Symbian</a:t>
            </a:r>
            <a:r>
              <a:rPr lang="ru-RU" dirty="0"/>
              <a:t> выпускали такие компании как: </a:t>
            </a:r>
            <a:r>
              <a:rPr lang="ru-RU" dirty="0" err="1"/>
              <a:t>Nokia</a:t>
            </a:r>
            <a:r>
              <a:rPr lang="ru-RU" dirty="0"/>
              <a:t>, </a:t>
            </a:r>
            <a:r>
              <a:rPr lang="ru-RU" dirty="0" err="1"/>
              <a:t>Sony</a:t>
            </a:r>
            <a:r>
              <a:rPr lang="ru-RU" dirty="0"/>
              <a:t>, </a:t>
            </a:r>
            <a:r>
              <a:rPr lang="ru-RU" dirty="0" err="1"/>
              <a:t>Samsung</a:t>
            </a:r>
            <a:r>
              <a:rPr lang="ru-RU" dirty="0"/>
              <a:t>, </a:t>
            </a:r>
            <a:r>
              <a:rPr lang="ru-RU" dirty="0" err="1"/>
              <a:t>Panasonic</a:t>
            </a:r>
            <a:r>
              <a:rPr lang="ru-RU" dirty="0"/>
              <a:t> и др. По тому же пути идет </a:t>
            </a:r>
            <a:r>
              <a:rPr lang="ru-RU" dirty="0" err="1"/>
              <a:t>Android</a:t>
            </a:r>
            <a:r>
              <a:rPr lang="ru-RU" dirty="0"/>
              <a:t> распространяясь на всех желающих производителях. В 2009 году на долю </a:t>
            </a:r>
            <a:r>
              <a:rPr lang="ru-RU" dirty="0" err="1"/>
              <a:t>Symbian</a:t>
            </a:r>
            <a:r>
              <a:rPr lang="ru-RU" dirty="0"/>
              <a:t> приходилось 47% рынка смартфонов. </a:t>
            </a:r>
            <a:r>
              <a:rPr lang="ru-RU" dirty="0" err="1"/>
              <a:t>Nokia</a:t>
            </a:r>
            <a:r>
              <a:rPr lang="ru-RU" dirty="0"/>
              <a:t> 808 </a:t>
            </a:r>
            <a:r>
              <a:rPr lang="ru-RU" dirty="0" err="1"/>
              <a:t>PureView</a:t>
            </a:r>
            <a:r>
              <a:rPr lang="ru-RU" dirty="0"/>
              <a:t> стал последним </a:t>
            </a:r>
            <a:r>
              <a:rPr lang="ru-RU" dirty="0" err="1"/>
              <a:t>Symbian</a:t>
            </a:r>
            <a:r>
              <a:rPr lang="ru-RU" dirty="0"/>
              <a:t> смартфоном, был выпущен в 2012 году.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86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396" y="845389"/>
            <a:ext cx="11999344" cy="5227607"/>
          </a:xfrm>
        </p:spPr>
        <p:txBody>
          <a:bodyPr>
            <a:normAutofit fontScale="70000" lnSpcReduction="20000"/>
          </a:bodyPr>
          <a:lstStyle/>
          <a:p>
            <a:r>
              <a:rPr lang="ru-RU" sz="2300" dirty="0"/>
              <a:t>2002 год - </a:t>
            </a:r>
            <a:r>
              <a:rPr lang="ru-RU" sz="2300" dirty="0" err="1"/>
              <a:t>BlackBerry</a:t>
            </a:r>
            <a:r>
              <a:rPr lang="ru-RU" sz="2300" dirty="0"/>
              <a:t> OS. </a:t>
            </a:r>
            <a:r>
              <a:rPr lang="ru-RU" sz="2300" dirty="0" err="1"/>
              <a:t>BlackBerry</a:t>
            </a:r>
            <a:r>
              <a:rPr lang="ru-RU" sz="2300" dirty="0"/>
              <a:t> OS и сопровождающее её аппаратное обеспечение разрабатывалось в основном для бизнес-пользователей, обеспечивая их потребность в доступе к электронной почте и просмотру веб-страниц. </a:t>
            </a:r>
            <a:r>
              <a:rPr lang="ru-RU" sz="2300" dirty="0" err="1"/>
              <a:t>BlackBerry</a:t>
            </a:r>
            <a:r>
              <a:rPr lang="ru-RU" sz="2300" dirty="0"/>
              <a:t> OS стала первой системой, которой удалось проникнуть в корпоративный сектор.</a:t>
            </a:r>
          </a:p>
          <a:p>
            <a:r>
              <a:rPr lang="ru-RU" sz="2300" dirty="0"/>
              <a:t>2002 год - </a:t>
            </a:r>
            <a:r>
              <a:rPr lang="ru-RU" sz="2300" dirty="0" err="1"/>
              <a:t>Palm</a:t>
            </a:r>
            <a:r>
              <a:rPr lang="ru-RU" sz="2300" dirty="0"/>
              <a:t> OS/</a:t>
            </a:r>
            <a:r>
              <a:rPr lang="ru-RU" sz="2300" dirty="0" err="1"/>
              <a:t>WebOS</a:t>
            </a:r>
            <a:r>
              <a:rPr lang="ru-RU" sz="2300" dirty="0"/>
              <a:t>. </a:t>
            </a:r>
            <a:r>
              <a:rPr lang="ru-RU" sz="2300" dirty="0" err="1"/>
              <a:t>Palm</a:t>
            </a:r>
            <a:r>
              <a:rPr lang="ru-RU" sz="2300" dirty="0"/>
              <a:t> OS -- операционная система для карманных компьютеров и коммуникаторов. Система разработана компанией </a:t>
            </a:r>
            <a:r>
              <a:rPr lang="ru-RU" sz="2300" dirty="0" err="1"/>
              <a:t>Palm</a:t>
            </a:r>
            <a:r>
              <a:rPr lang="ru-RU" sz="2300" dirty="0"/>
              <a:t> в начале 2000-х, линейка коммуникаторов </a:t>
            </a:r>
            <a:r>
              <a:rPr lang="ru-RU" sz="2300" dirty="0" err="1"/>
              <a:t>Treo</a:t>
            </a:r>
            <a:r>
              <a:rPr lang="ru-RU" sz="2300" dirty="0"/>
              <a:t> позиционировалась как устройства класса PDA (</a:t>
            </a:r>
            <a:r>
              <a:rPr lang="ru-RU" sz="2300" dirty="0" err="1"/>
              <a:t>Personal</a:t>
            </a:r>
            <a:r>
              <a:rPr lang="ru-RU" sz="2300" dirty="0"/>
              <a:t> </a:t>
            </a:r>
            <a:r>
              <a:rPr lang="ru-RU" sz="2300" dirty="0" err="1"/>
              <a:t>Digital</a:t>
            </a:r>
            <a:r>
              <a:rPr lang="ru-RU" sz="2300" dirty="0"/>
              <a:t> </a:t>
            </a:r>
            <a:r>
              <a:rPr lang="ru-RU" sz="2300" dirty="0" err="1"/>
              <a:t>Assistant</a:t>
            </a:r>
            <a:r>
              <a:rPr lang="ru-RU" sz="2300" dirty="0"/>
              <a:t>, персональный цифровой помощник), но эти устройства так и не стали популярными. </a:t>
            </a:r>
            <a:endParaRPr lang="ru-RU" sz="2300" dirty="0" smtClean="0"/>
          </a:p>
          <a:p>
            <a:r>
              <a:rPr lang="ru-RU" sz="2300" dirty="0" smtClean="0"/>
              <a:t>2007 </a:t>
            </a:r>
            <a:r>
              <a:rPr lang="ru-RU" sz="2300" dirty="0"/>
              <a:t>год - </a:t>
            </a:r>
            <a:r>
              <a:rPr lang="ru-RU" sz="2300" dirty="0" err="1"/>
              <a:t>iOS</a:t>
            </a:r>
            <a:r>
              <a:rPr lang="ru-RU" sz="2300" dirty="0"/>
              <a:t>. </a:t>
            </a:r>
            <a:r>
              <a:rPr lang="ru-RU" sz="2300" dirty="0" smtClean="0"/>
              <a:t>плюсом </a:t>
            </a:r>
            <a:r>
              <a:rPr lang="ru-RU" sz="2300" dirty="0" err="1"/>
              <a:t>iPhone</a:t>
            </a:r>
            <a:r>
              <a:rPr lang="ru-RU" sz="2300" dirty="0"/>
              <a:t> стало простое управление им, в том числе установка приложений из отдельного магазина -- </a:t>
            </a:r>
            <a:r>
              <a:rPr lang="ru-RU" sz="2300" dirty="0" err="1"/>
              <a:t>App</a:t>
            </a:r>
            <a:r>
              <a:rPr lang="ru-RU" sz="2300" dirty="0"/>
              <a:t> </a:t>
            </a:r>
            <a:r>
              <a:rPr lang="ru-RU" sz="2300" dirty="0" err="1"/>
              <a:t>Store</a:t>
            </a:r>
            <a:r>
              <a:rPr lang="ru-RU" sz="2300" dirty="0"/>
              <a:t>. По мере наполнения эта площадка удовлетворяла потребности всё большего числа потребителей, в том числе корпоративных.</a:t>
            </a:r>
          </a:p>
          <a:p>
            <a:r>
              <a:rPr lang="ru-RU" sz="2300" dirty="0"/>
              <a:t>2008 год - </a:t>
            </a:r>
            <a:r>
              <a:rPr lang="ru-RU" sz="2300" dirty="0" err="1"/>
              <a:t>Android</a:t>
            </a:r>
            <a:r>
              <a:rPr lang="ru-RU" sz="2300" dirty="0"/>
              <a:t>. До того, как стать частью </a:t>
            </a:r>
            <a:r>
              <a:rPr lang="ru-RU" sz="2300" dirty="0" err="1"/>
              <a:t>Google</a:t>
            </a:r>
            <a:r>
              <a:rPr lang="ru-RU" sz="2300" dirty="0"/>
              <a:t> в 2005 году, компания </a:t>
            </a:r>
            <a:r>
              <a:rPr lang="ru-RU" sz="2300" dirty="0" err="1"/>
              <a:t>Android</a:t>
            </a:r>
            <a:r>
              <a:rPr lang="ru-RU" sz="2300" dirty="0"/>
              <a:t> была частной и стремилась к разработке мобильной операционной системы, которая смогла бы конкурировать с </a:t>
            </a:r>
            <a:r>
              <a:rPr lang="ru-RU" sz="2300" dirty="0" err="1"/>
              <a:t>Symbian</a:t>
            </a:r>
            <a:r>
              <a:rPr lang="ru-RU" sz="2300" dirty="0"/>
              <a:t> - в 2003 г. именно она была лидирующей на рынке. Официальной датой рождения мобильной платформы </a:t>
            </a:r>
            <a:r>
              <a:rPr lang="ru-RU" sz="2300" dirty="0" err="1"/>
              <a:t>Android</a:t>
            </a:r>
            <a:r>
              <a:rPr lang="ru-RU" sz="2300" dirty="0"/>
              <a:t> принято считать 23 сентября 2008 г. Именно тогда вышла первая версия ОС -- </a:t>
            </a:r>
            <a:r>
              <a:rPr lang="ru-RU" sz="2300" dirty="0" err="1"/>
              <a:t>Android</a:t>
            </a:r>
            <a:r>
              <a:rPr lang="ru-RU" sz="2300" dirty="0"/>
              <a:t> 1.0 с кодовым именем </a:t>
            </a:r>
            <a:r>
              <a:rPr lang="ru-RU" sz="2300" dirty="0" err="1"/>
              <a:t>Apple</a:t>
            </a:r>
            <a:r>
              <a:rPr lang="ru-RU" sz="2300" dirty="0"/>
              <a:t> </a:t>
            </a:r>
            <a:r>
              <a:rPr lang="ru-RU" sz="2300" dirty="0" err="1"/>
              <a:t>Pie</a:t>
            </a:r>
            <a:r>
              <a:rPr lang="ru-RU" sz="2300" dirty="0"/>
              <a:t>. Через месяц после выхода </a:t>
            </a:r>
            <a:r>
              <a:rPr lang="ru-RU" sz="2300" dirty="0" err="1"/>
              <a:t>Android</a:t>
            </a:r>
            <a:r>
              <a:rPr lang="ru-RU" sz="2300" dirty="0"/>
              <a:t> 1.0 в продажу поступил первый смартфон на ее базе -- HTC </a:t>
            </a:r>
            <a:r>
              <a:rPr lang="ru-RU" sz="2300" dirty="0" err="1"/>
              <a:t>Dream</a:t>
            </a:r>
            <a:r>
              <a:rPr lang="ru-RU" sz="2300" dirty="0"/>
              <a:t>, также известный под операторским названием T-</a:t>
            </a:r>
            <a:r>
              <a:rPr lang="ru-RU" sz="2300" dirty="0" err="1"/>
              <a:t>Mobile</a:t>
            </a:r>
            <a:r>
              <a:rPr lang="ru-RU" sz="2300" dirty="0"/>
              <a:t> G1.</a:t>
            </a:r>
          </a:p>
          <a:p>
            <a:r>
              <a:rPr lang="ru-RU" sz="2300" dirty="0"/>
              <a:t>2010 год - </a:t>
            </a:r>
            <a:r>
              <a:rPr lang="ru-RU" sz="2300" dirty="0" err="1"/>
              <a:t>Windows</a:t>
            </a:r>
            <a:r>
              <a:rPr lang="ru-RU" sz="2300" dirty="0"/>
              <a:t> </a:t>
            </a:r>
            <a:r>
              <a:rPr lang="ru-RU" sz="2300" dirty="0" err="1"/>
              <a:t>Phone</a:t>
            </a:r>
            <a:r>
              <a:rPr lang="ru-RU" sz="2300" dirty="0"/>
              <a:t>. Эта система была выпущена осенью 2010 г., её первая версия получила название </a:t>
            </a:r>
            <a:r>
              <a:rPr lang="ru-RU" sz="2300" dirty="0" err="1"/>
              <a:t>Windows</a:t>
            </a:r>
            <a:r>
              <a:rPr lang="ru-RU" sz="2300" dirty="0"/>
              <a:t> </a:t>
            </a:r>
            <a:r>
              <a:rPr lang="ru-RU" sz="2300" dirty="0" err="1"/>
              <a:t>Phone</a:t>
            </a:r>
            <a:r>
              <a:rPr lang="ru-RU" sz="2300" dirty="0"/>
              <a:t> 7.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414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Мобильные </a:t>
            </a:r>
            <a:r>
              <a:rPr lang="ru-RU" dirty="0" smtClean="0"/>
              <a:t>приложения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270" y="2171769"/>
            <a:ext cx="10377368" cy="3294576"/>
          </a:xfrm>
        </p:spPr>
        <p:txBody>
          <a:bodyPr>
            <a:normAutofit fontScale="92500"/>
          </a:bodyPr>
          <a:lstStyle/>
          <a:p>
            <a:r>
              <a:rPr lang="ru-RU" sz="2800" b="1" dirty="0"/>
              <a:t>Мобильное приложение - это специально разработанное приложение под конкретную мобильную платформу. Обычно приложение разрабатывается на языке высокого уровня и компилируется в более низкоуровневый код мобильной ОС, дающий максимальную производительность.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23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Виды мобильных приложений могут быть различными: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464" y="2171768"/>
            <a:ext cx="11430000" cy="378045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1. Промо. Приложения, которые имеют ограниченные функции, но являются креативными и интересными. Например, виртуальная зажигалка от </a:t>
            </a:r>
            <a:r>
              <a:rPr lang="ru-RU" dirty="0" err="1"/>
              <a:t>Zippo</a:t>
            </a:r>
            <a:r>
              <a:rPr lang="ru-RU" dirty="0"/>
              <a:t>, которая стала очень популярна в США.</a:t>
            </a:r>
          </a:p>
          <a:p>
            <a:r>
              <a:rPr lang="ru-RU" dirty="0"/>
              <a:t>2. События. Приложения, транслирующие события. Например, возможность смотреть Олимпиаду в прямом эфире.</a:t>
            </a:r>
          </a:p>
          <a:p>
            <a:r>
              <a:rPr lang="ru-RU" dirty="0"/>
              <a:t>3. Службы. Это мобильные аналоги сайтов, интерфейсы для </a:t>
            </a:r>
            <a:r>
              <a:rPr lang="ru-RU" dirty="0" err="1"/>
              <a:t>оффлайн</a:t>
            </a:r>
            <a:r>
              <a:rPr lang="ru-RU" dirty="0"/>
              <a:t>- сервиса, каталоги и списки. Например, медиа, СМИ, производители, магазины и кафе могут создавать такие приложения для своих постоянных посетителей.</a:t>
            </a:r>
          </a:p>
          <a:p>
            <a:r>
              <a:rPr lang="ru-RU" dirty="0"/>
              <a:t>4. Игры. Самые популярные и многочисленные приложения - именно игры. На этом рынке сложно создать что-то действительно новое, но бывают исключения.</a:t>
            </a:r>
          </a:p>
          <a:p>
            <a:r>
              <a:rPr lang="ru-RU" dirty="0"/>
              <a:t>5. Инновации. Приложения, в которых задействованы последние технологии.</a:t>
            </a:r>
          </a:p>
          <a:p>
            <a:r>
              <a:rPr lang="ru-RU" dirty="0"/>
              <a:t>6. Мода. Одежда, украшения, элитные аксессуары и вещи - здесь можно не только посмотреть новую коллекцию, узнать новости бренда и купить что-то в интернет-магазине.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06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Мобильные платформы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На рынке мобильных платформ список лидирующих имен неизменен в течении последних нескольких лет. Лидерами являются следующие мобильные платформы </a:t>
            </a:r>
            <a:r>
              <a:rPr lang="ru-RU" b="1" dirty="0" err="1"/>
              <a:t>iOS</a:t>
            </a:r>
            <a:r>
              <a:rPr lang="ru-RU" b="1" dirty="0"/>
              <a:t> и </a:t>
            </a:r>
            <a:r>
              <a:rPr lang="ru-RU" b="1" dirty="0" err="1"/>
              <a:t>Android</a:t>
            </a:r>
            <a:r>
              <a:rPr lang="ru-RU" b="1" dirty="0"/>
              <a:t>. Исходя из доли рынка начинать проект с приложения</a:t>
            </a:r>
            <a:r>
              <a:rPr lang="ru-RU" dirty="0"/>
              <a:t> под </a:t>
            </a:r>
            <a:r>
              <a:rPr lang="ru-RU" dirty="0" err="1"/>
              <a:t>Windows</a:t>
            </a:r>
            <a:r>
              <a:rPr lang="ru-RU" dirty="0"/>
              <a:t> </a:t>
            </a:r>
            <a:r>
              <a:rPr lang="ru-RU" dirty="0" err="1"/>
              <a:t>Phone</a:t>
            </a:r>
            <a:r>
              <a:rPr lang="ru-RU" dirty="0"/>
              <a:t> на данный момент практически нецелесообразно</a:t>
            </a:r>
          </a:p>
        </p:txBody>
      </p:sp>
    </p:spTree>
    <p:extLst>
      <p:ext uri="{BB962C8B-B14F-4D97-AF65-F5344CB8AC3E}">
        <p14:creationId xmlns:p14="http://schemas.microsoft.com/office/powerpoint/2010/main" val="404594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iOS</a:t>
            </a:r>
            <a:r>
              <a:rPr lang="ru-RU" dirty="0"/>
              <a:t> -- мобильная операционная система, разрабатываемая и выпускаемая американской компанией </a:t>
            </a:r>
            <a:r>
              <a:rPr lang="ru-RU" dirty="0" err="1"/>
              <a:t>Apple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305"/>
              </p:ext>
            </p:extLst>
          </p:nvPr>
        </p:nvGraphicFramePr>
        <p:xfrm>
          <a:off x="2018581" y="2437247"/>
          <a:ext cx="7279536" cy="3175370"/>
        </p:xfrm>
        <a:graphic>
          <a:graphicData uri="http://schemas.openxmlformats.org/drawingml/2006/table">
            <a:tbl>
              <a:tblPr/>
              <a:tblGrid>
                <a:gridCol w="2708694">
                  <a:extLst>
                    <a:ext uri="{9D8B030D-6E8A-4147-A177-3AD203B41FA5}">
                      <a16:colId xmlns:a16="http://schemas.microsoft.com/office/drawing/2014/main" val="132304128"/>
                    </a:ext>
                  </a:extLst>
                </a:gridCol>
                <a:gridCol w="3905008">
                  <a:extLst>
                    <a:ext uri="{9D8B030D-6E8A-4147-A177-3AD203B41FA5}">
                      <a16:colId xmlns:a16="http://schemas.microsoft.com/office/drawing/2014/main" val="839297805"/>
                    </a:ext>
                  </a:extLst>
                </a:gridCol>
                <a:gridCol w="665834">
                  <a:extLst>
                    <a:ext uri="{9D8B030D-6E8A-4147-A177-3AD203B41FA5}">
                      <a16:colId xmlns:a16="http://schemas.microsoft.com/office/drawing/2014/main" val="2226429817"/>
                    </a:ext>
                  </a:extLst>
                </a:gridCol>
              </a:tblGrid>
              <a:tr h="608105"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Разработчик</a:t>
                      </a:r>
                      <a:endParaRPr lang="ru-RU" sz="2000" dirty="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Apple</a:t>
                      </a:r>
                      <a:endParaRPr lang="en-US" sz="200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791533"/>
                  </a:ext>
                </a:extLst>
              </a:tr>
              <a:tr h="608105"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Семейство ОС</a:t>
                      </a:r>
                      <a:endParaRPr lang="ru-RU" sz="2000" dirty="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Unix</a:t>
                      </a:r>
                      <a:endParaRPr lang="en-US" sz="200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446653"/>
                  </a:ext>
                </a:extLst>
              </a:tr>
              <a:tr h="608105"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Исходный код</a:t>
                      </a:r>
                      <a:endParaRPr lang="ru-RU" sz="2000" dirty="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Закрытый (со свободными компонентами)</a:t>
                      </a:r>
                      <a:endParaRPr lang="ru-RU" sz="20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35942"/>
                  </a:ext>
                </a:extLst>
              </a:tr>
              <a:tr h="608105"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Первый выпуск</a:t>
                      </a:r>
                      <a:endParaRPr lang="ru-RU" sz="20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29 июня 2007 года</a:t>
                      </a:r>
                      <a:endParaRPr lang="ru-RU" sz="20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18706"/>
                  </a:ext>
                </a:extLst>
              </a:tr>
              <a:tr h="608105"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Менеджеры пакетов</a:t>
                      </a:r>
                      <a:endParaRPr lang="ru-RU" sz="2000">
                        <a:effectLst/>
                      </a:endParaRPr>
                    </a:p>
                  </a:txBody>
                  <a:tcPr marL="228600" marR="95250" marT="85725" marB="47625" anchor="ctr">
                    <a:lnL>
                      <a:noFill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AppStore</a:t>
                      </a:r>
                      <a:endParaRPr lang="en-US" sz="2000" dirty="0">
                        <a:effectLst/>
                      </a:endParaRP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indent="4318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</a:p>
                  </a:txBody>
                  <a:tcPr marL="228600" marR="95250" marT="85725" marB="47625" anchor="ctr">
                    <a:lnL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1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66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3878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27</TotalTime>
  <Words>2357</Words>
  <Application>Microsoft Office PowerPoint</Application>
  <PresentationFormat>Широкоэкранный</PresentationFormat>
  <Paragraphs>110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Times New Roman</vt:lpstr>
      <vt:lpstr>Gallery</vt:lpstr>
      <vt:lpstr>Разработка мобильных приложений</vt:lpstr>
      <vt:lpstr>Мобильные операционные системы. </vt:lpstr>
      <vt:lpstr>История смартфонов</vt:lpstr>
      <vt:lpstr>Презентация PowerPoint</vt:lpstr>
      <vt:lpstr>Презентация PowerPoint</vt:lpstr>
      <vt:lpstr>Мобильные приложения </vt:lpstr>
      <vt:lpstr>Виды мобильных приложений могут быть различными: </vt:lpstr>
      <vt:lpstr>Мобильные платформы</vt:lpstr>
      <vt:lpstr>iOS -- мобильная операционная система, разрабатываемая и выпускаемая американской компанией Apple. </vt:lpstr>
      <vt:lpstr>Презентация PowerPoint</vt:lpstr>
      <vt:lpstr>Архитектуру iOS можно разобрать на 4 отдельных слоя: </vt:lpstr>
      <vt:lpstr>Android -- открытая операционная система от Google, которую могут использовать различные производители устройств. </vt:lpstr>
      <vt:lpstr>Презентация PowerPoint</vt:lpstr>
      <vt:lpstr>На вершине архитектурных уровней Android лежит уровень приложений (Applications). </vt:lpstr>
      <vt:lpstr>Презентация PowerPoint</vt:lpstr>
      <vt:lpstr>Сравнительный анализ выделенных мобильных платформ</vt:lpstr>
      <vt:lpstr>Безопасность</vt:lpstr>
      <vt:lpstr>Уровень пиратства</vt:lpstr>
      <vt:lpstr>Среда разработки. </vt:lpstr>
      <vt:lpstr>Обновление устройств до последней версии ОС. </vt:lpstr>
      <vt:lpstr>Поддержка старых устройств. </vt:lpstr>
      <vt:lpstr>Фрагментация устройств. </vt:lpstr>
      <vt:lpstr>Доход от внутренней рекламы. </vt:lpstr>
      <vt:lpstr>Презентация PowerPoint</vt:lpstr>
      <vt:lpstr>Язык программирования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мобильных приложений</dc:title>
  <dc:creator>Татьяна Косыгина</dc:creator>
  <cp:lastModifiedBy>Татьяна Косыгина</cp:lastModifiedBy>
  <cp:revision>5</cp:revision>
  <dcterms:created xsi:type="dcterms:W3CDTF">2022-09-05T02:42:31Z</dcterms:created>
  <dcterms:modified xsi:type="dcterms:W3CDTF">2023-09-25T09:04:45Z</dcterms:modified>
</cp:coreProperties>
</file>