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av" ContentType="audio/x-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4"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embeddedFontLst>
    <p:embeddedFont>
      <p:font typeface="Arcade" pitchFamily="50" charset="0"/>
      <p:regular r:id="rId15"/>
    </p:embeddedFon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Meslo LG M" panose="020B0609030804020204" pitchFamily="49"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F95754"/>
    <a:srgbClr val="1899CA"/>
    <a:srgbClr val="FFD700"/>
    <a:srgbClr val="F9FFFF"/>
    <a:srgbClr val="29AF8C"/>
    <a:srgbClr val="FC2000"/>
    <a:srgbClr val="0098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30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325F0D-A4E5-4D9F-A2C7-F35493A43EDA}" type="datetimeFigureOut">
              <a:rPr lang="en-AU" smtClean="0"/>
              <a:t>19/05/2019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E1A393-F034-4B5B-AF29-B2CD71769EBD}" type="slidenum">
              <a:rPr lang="en-AU" smtClean="0"/>
              <a:t>‹#›</a:t>
            </a:fld>
            <a:endParaRPr lang="en-AU"/>
          </a:p>
        </p:txBody>
      </p:sp>
    </p:spTree>
    <p:extLst>
      <p:ext uri="{BB962C8B-B14F-4D97-AF65-F5344CB8AC3E}">
        <p14:creationId xmlns:p14="http://schemas.microsoft.com/office/powerpoint/2010/main" val="320997095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25F0D-A4E5-4D9F-A2C7-F35493A43EDA}" type="datetimeFigureOut">
              <a:rPr lang="en-AU" smtClean="0"/>
              <a:t>19/05/2019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E1A393-F034-4B5B-AF29-B2CD71769EBD}" type="slidenum">
              <a:rPr lang="en-AU" smtClean="0"/>
              <a:t>‹#›</a:t>
            </a:fld>
            <a:endParaRPr lang="en-AU"/>
          </a:p>
        </p:txBody>
      </p:sp>
    </p:spTree>
    <p:extLst>
      <p:ext uri="{BB962C8B-B14F-4D97-AF65-F5344CB8AC3E}">
        <p14:creationId xmlns:p14="http://schemas.microsoft.com/office/powerpoint/2010/main" val="240621237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25F0D-A4E5-4D9F-A2C7-F35493A43EDA}" type="datetimeFigureOut">
              <a:rPr lang="en-AU" smtClean="0"/>
              <a:t>19/05/2019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E1A393-F034-4B5B-AF29-B2CD71769EBD}" type="slidenum">
              <a:rPr lang="en-AU" smtClean="0"/>
              <a:t>‹#›</a:t>
            </a:fld>
            <a:endParaRPr lang="en-AU"/>
          </a:p>
        </p:txBody>
      </p:sp>
    </p:spTree>
    <p:extLst>
      <p:ext uri="{BB962C8B-B14F-4D97-AF65-F5344CB8AC3E}">
        <p14:creationId xmlns:p14="http://schemas.microsoft.com/office/powerpoint/2010/main" val="228176145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25F0D-A4E5-4D9F-A2C7-F35493A43EDA}" type="datetimeFigureOut">
              <a:rPr lang="en-AU" smtClean="0"/>
              <a:t>19/05/2019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E1A393-F034-4B5B-AF29-B2CD71769EBD}" type="slidenum">
              <a:rPr lang="en-AU" smtClean="0"/>
              <a:t>‹#›</a:t>
            </a:fld>
            <a:endParaRPr lang="en-AU"/>
          </a:p>
        </p:txBody>
      </p:sp>
    </p:spTree>
    <p:extLst>
      <p:ext uri="{BB962C8B-B14F-4D97-AF65-F5344CB8AC3E}">
        <p14:creationId xmlns:p14="http://schemas.microsoft.com/office/powerpoint/2010/main" val="254419797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325F0D-A4E5-4D9F-A2C7-F35493A43EDA}" type="datetimeFigureOut">
              <a:rPr lang="en-AU" smtClean="0"/>
              <a:t>19/05/2019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E1A393-F034-4B5B-AF29-B2CD71769EBD}" type="slidenum">
              <a:rPr lang="en-AU" smtClean="0"/>
              <a:t>‹#›</a:t>
            </a:fld>
            <a:endParaRPr lang="en-AU"/>
          </a:p>
        </p:txBody>
      </p:sp>
    </p:spTree>
    <p:extLst>
      <p:ext uri="{BB962C8B-B14F-4D97-AF65-F5344CB8AC3E}">
        <p14:creationId xmlns:p14="http://schemas.microsoft.com/office/powerpoint/2010/main" val="282454922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25F0D-A4E5-4D9F-A2C7-F35493A43EDA}" type="datetimeFigureOut">
              <a:rPr lang="en-AU" smtClean="0"/>
              <a:t>19/05/2019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E1A393-F034-4B5B-AF29-B2CD71769EBD}" type="slidenum">
              <a:rPr lang="en-AU" smtClean="0"/>
              <a:t>‹#›</a:t>
            </a:fld>
            <a:endParaRPr lang="en-AU"/>
          </a:p>
        </p:txBody>
      </p:sp>
    </p:spTree>
    <p:extLst>
      <p:ext uri="{BB962C8B-B14F-4D97-AF65-F5344CB8AC3E}">
        <p14:creationId xmlns:p14="http://schemas.microsoft.com/office/powerpoint/2010/main" val="102947470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25F0D-A4E5-4D9F-A2C7-F35493A43EDA}" type="datetimeFigureOut">
              <a:rPr lang="en-AU" smtClean="0"/>
              <a:t>19/05/2019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5E1A393-F034-4B5B-AF29-B2CD71769EBD}" type="slidenum">
              <a:rPr lang="en-AU" smtClean="0"/>
              <a:t>‹#›</a:t>
            </a:fld>
            <a:endParaRPr lang="en-AU"/>
          </a:p>
        </p:txBody>
      </p:sp>
    </p:spTree>
    <p:extLst>
      <p:ext uri="{BB962C8B-B14F-4D97-AF65-F5344CB8AC3E}">
        <p14:creationId xmlns:p14="http://schemas.microsoft.com/office/powerpoint/2010/main" val="270396914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325F0D-A4E5-4D9F-A2C7-F35493A43EDA}" type="datetimeFigureOut">
              <a:rPr lang="en-AU" smtClean="0"/>
              <a:t>19/05/2019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5E1A393-F034-4B5B-AF29-B2CD71769EBD}" type="slidenum">
              <a:rPr lang="en-AU" smtClean="0"/>
              <a:t>‹#›</a:t>
            </a:fld>
            <a:endParaRPr lang="en-AU"/>
          </a:p>
        </p:txBody>
      </p:sp>
    </p:spTree>
    <p:extLst>
      <p:ext uri="{BB962C8B-B14F-4D97-AF65-F5344CB8AC3E}">
        <p14:creationId xmlns:p14="http://schemas.microsoft.com/office/powerpoint/2010/main" val="140066722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25F0D-A4E5-4D9F-A2C7-F35493A43EDA}" type="datetimeFigureOut">
              <a:rPr lang="en-AU" smtClean="0"/>
              <a:t>19/05/2019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5E1A393-F034-4B5B-AF29-B2CD71769EBD}" type="slidenum">
              <a:rPr lang="en-AU" smtClean="0"/>
              <a:t>‹#›</a:t>
            </a:fld>
            <a:endParaRPr lang="en-AU"/>
          </a:p>
        </p:txBody>
      </p:sp>
    </p:spTree>
    <p:extLst>
      <p:ext uri="{BB962C8B-B14F-4D97-AF65-F5344CB8AC3E}">
        <p14:creationId xmlns:p14="http://schemas.microsoft.com/office/powerpoint/2010/main" val="26498090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325F0D-A4E5-4D9F-A2C7-F35493A43EDA}" type="datetimeFigureOut">
              <a:rPr lang="en-AU" smtClean="0"/>
              <a:t>19/05/2019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E1A393-F034-4B5B-AF29-B2CD71769EBD}" type="slidenum">
              <a:rPr lang="en-AU" smtClean="0"/>
              <a:t>‹#›</a:t>
            </a:fld>
            <a:endParaRPr lang="en-AU"/>
          </a:p>
        </p:txBody>
      </p:sp>
    </p:spTree>
    <p:extLst>
      <p:ext uri="{BB962C8B-B14F-4D97-AF65-F5344CB8AC3E}">
        <p14:creationId xmlns:p14="http://schemas.microsoft.com/office/powerpoint/2010/main" val="285389549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325F0D-A4E5-4D9F-A2C7-F35493A43EDA}" type="datetimeFigureOut">
              <a:rPr lang="en-AU" smtClean="0"/>
              <a:t>19/05/2019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E1A393-F034-4B5B-AF29-B2CD71769EBD}" type="slidenum">
              <a:rPr lang="en-AU" smtClean="0"/>
              <a:t>‹#›</a:t>
            </a:fld>
            <a:endParaRPr lang="en-AU"/>
          </a:p>
        </p:txBody>
      </p:sp>
    </p:spTree>
    <p:extLst>
      <p:ext uri="{BB962C8B-B14F-4D97-AF65-F5344CB8AC3E}">
        <p14:creationId xmlns:p14="http://schemas.microsoft.com/office/powerpoint/2010/main" val="411775651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25F0D-A4E5-4D9F-A2C7-F35493A43EDA}" type="datetimeFigureOut">
              <a:rPr lang="en-AU" smtClean="0"/>
              <a:t>19/05/2019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1A393-F034-4B5B-AF29-B2CD71769EBD}" type="slidenum">
              <a:rPr lang="en-AU" smtClean="0"/>
              <a:t>‹#›</a:t>
            </a:fld>
            <a:endParaRPr lang="en-AU"/>
          </a:p>
        </p:txBody>
      </p:sp>
    </p:spTree>
    <p:extLst>
      <p:ext uri="{BB962C8B-B14F-4D97-AF65-F5344CB8AC3E}">
        <p14:creationId xmlns:p14="http://schemas.microsoft.com/office/powerpoint/2010/main" val="115505623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slow" p14:dur="2000" advClick="0"/>
    </mc:Choice>
    <mc:Fallback>
      <p:transition spd="slow"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7.xml"/><Relationship Id="rId7" Type="http://schemas.openxmlformats.org/officeDocument/2006/relationships/image" Target="../media/image5.gif"/><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audio" Target="../media/audio2.wav"/><Relationship Id="rId5" Type="http://schemas.openxmlformats.org/officeDocument/2006/relationships/slide" Target="slide11.xml"/><Relationship Id="rId4" Type="http://schemas.openxmlformats.org/officeDocument/2006/relationships/image" Target="../media/image1.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7.xml"/><Relationship Id="rId7" Type="http://schemas.openxmlformats.org/officeDocument/2006/relationships/image" Target="../media/image5.gif"/><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audio" Target="../media/audio2.wav"/><Relationship Id="rId5" Type="http://schemas.openxmlformats.org/officeDocument/2006/relationships/slide" Target="slide9.xml"/><Relationship Id="rId4" Type="http://schemas.openxmlformats.org/officeDocument/2006/relationships/image" Target="../media/image1.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slide" Target="slide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7.xml"/><Relationship Id="rId7"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2.png"/><Relationship Id="rId4" Type="http://schemas.openxmlformats.org/officeDocument/2006/relationships/slide" Target="slide5.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6.xml"/><Relationship Id="rId7"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gif"/><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7.xml"/><Relationship Id="rId7" Type="http://schemas.openxmlformats.org/officeDocument/2006/relationships/image" Target="../media/image5.gif"/><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audio" Target="../media/audio2.wav"/><Relationship Id="rId5" Type="http://schemas.openxmlformats.org/officeDocument/2006/relationships/slide" Target="slide9.xml"/><Relationship Id="rId4" Type="http://schemas.openxmlformats.org/officeDocument/2006/relationships/image" Target="../media/image1.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7.xml"/><Relationship Id="rId7" Type="http://schemas.openxmlformats.org/officeDocument/2006/relationships/image" Target="../media/image5.gif"/><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audio" Target="../media/audio2.wav"/><Relationship Id="rId5" Type="http://schemas.openxmlformats.org/officeDocument/2006/relationships/slide" Target="slide10.xml"/><Relationship Id="rId4" Type="http://schemas.openxmlformats.org/officeDocument/2006/relationships/image" Target="../media/image1.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AA54-4034-429C-9BAA-7B4A36141085}"/>
              </a:ext>
            </a:extLst>
          </p:cNvPr>
          <p:cNvSpPr>
            <a:spLocks noGrp="1"/>
          </p:cNvSpPr>
          <p:nvPr>
            <p:ph type="ctrTitle"/>
          </p:nvPr>
        </p:nvSpPr>
        <p:spPr>
          <a:xfrm>
            <a:off x="1524000" y="2757647"/>
            <a:ext cx="9144000" cy="1342705"/>
          </a:xfrm>
        </p:spPr>
        <p:txBody>
          <a:bodyPr>
            <a:normAutofit/>
          </a:bodyPr>
          <a:lstStyle/>
          <a:p>
            <a:r>
              <a:rPr lang="en-AU" sz="4400" dirty="0">
                <a:latin typeface="Arcade" pitchFamily="50" charset="0"/>
              </a:rPr>
              <a:t>Interactive Tutorial</a:t>
            </a:r>
          </a:p>
        </p:txBody>
      </p:sp>
      <p:pic>
        <p:nvPicPr>
          <p:cNvPr id="7" name="Picture 6">
            <a:extLst>
              <a:ext uri="{FF2B5EF4-FFF2-40B4-BE49-F238E27FC236}">
                <a16:creationId xmlns:a16="http://schemas.microsoft.com/office/drawing/2014/main" id="{5165919A-89CE-4C41-AD1B-A01971AD5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988" y="0"/>
            <a:ext cx="7394024" cy="2801642"/>
          </a:xfrm>
          <a:prstGeom prst="rect">
            <a:avLst/>
          </a:prstGeom>
        </p:spPr>
      </p:pic>
      <p:sp>
        <p:nvSpPr>
          <p:cNvPr id="9" name="Title 1">
            <a:extLst>
              <a:ext uri="{FF2B5EF4-FFF2-40B4-BE49-F238E27FC236}">
                <a16:creationId xmlns:a16="http://schemas.microsoft.com/office/drawing/2014/main" id="{2E07D585-6C0C-4C01-A9F0-CCC38B49AEB4}"/>
              </a:ext>
            </a:extLst>
          </p:cNvPr>
          <p:cNvSpPr txBox="1">
            <a:spLocks/>
          </p:cNvSpPr>
          <p:nvPr/>
        </p:nvSpPr>
        <p:spPr>
          <a:xfrm>
            <a:off x="1524000" y="4285841"/>
            <a:ext cx="9144000" cy="4441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1800" dirty="0">
                <a:solidFill>
                  <a:srgbClr val="FFD700"/>
                </a:solidFill>
                <a:latin typeface="Arcade" pitchFamily="50" charset="0"/>
              </a:rPr>
              <a:t>BY JACK CAREY</a:t>
            </a:r>
          </a:p>
        </p:txBody>
      </p:sp>
      <p:sp>
        <p:nvSpPr>
          <p:cNvPr id="11" name="Rectangle: Rounded Corners 10">
            <a:hlinkClick r:id="rId3" action="ppaction://hlinksldjump"/>
            <a:extLst>
              <a:ext uri="{FF2B5EF4-FFF2-40B4-BE49-F238E27FC236}">
                <a16:creationId xmlns:a16="http://schemas.microsoft.com/office/drawing/2014/main" id="{22865A89-CD2A-4CF7-AB5D-8461541E1283}"/>
              </a:ext>
            </a:extLst>
          </p:cNvPr>
          <p:cNvSpPr/>
          <p:nvPr/>
        </p:nvSpPr>
        <p:spPr>
          <a:xfrm>
            <a:off x="3847750" y="5274063"/>
            <a:ext cx="4496499" cy="947956"/>
          </a:xfrm>
          <a:prstGeom prst="roundRect">
            <a:avLst>
              <a:gd name="adj" fmla="val 29056"/>
            </a:avLst>
          </a:prstGeom>
          <a:solidFill>
            <a:srgbClr val="F95754"/>
          </a:solidFill>
          <a:ln w="3810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latin typeface="Arcade" pitchFamily="50" charset="0"/>
              </a:rPr>
              <a:t>CLICK TO START</a:t>
            </a:r>
          </a:p>
        </p:txBody>
      </p:sp>
    </p:spTree>
    <p:extLst>
      <p:ext uri="{BB962C8B-B14F-4D97-AF65-F5344CB8AC3E}">
        <p14:creationId xmlns:p14="http://schemas.microsoft.com/office/powerpoint/2010/main" val="211927577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67008C4-12A1-4825-9E90-2A40E96416F1}"/>
              </a:ext>
            </a:extLst>
          </p:cNvPr>
          <p:cNvSpPr txBox="1">
            <a:spLocks/>
          </p:cNvSpPr>
          <p:nvPr/>
        </p:nvSpPr>
        <p:spPr>
          <a:xfrm>
            <a:off x="3624044" y="347678"/>
            <a:ext cx="7854891" cy="858007"/>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dirty="0">
                <a:latin typeface="Arcade" pitchFamily="50" charset="0"/>
              </a:rPr>
              <a:t>POWER-UPS</a:t>
            </a:r>
          </a:p>
        </p:txBody>
      </p:sp>
      <p:sp>
        <p:nvSpPr>
          <p:cNvPr id="5" name="Rectangle: Rounded Corners 4">
            <a:hlinkClick r:id="rId2" action="ppaction://hlinksldjump"/>
            <a:extLst>
              <a:ext uri="{FF2B5EF4-FFF2-40B4-BE49-F238E27FC236}">
                <a16:creationId xmlns:a16="http://schemas.microsoft.com/office/drawing/2014/main" id="{59A71218-8D08-4ABE-8D45-33FC75612968}"/>
              </a:ext>
            </a:extLst>
          </p:cNvPr>
          <p:cNvSpPr/>
          <p:nvPr/>
        </p:nvSpPr>
        <p:spPr>
          <a:xfrm>
            <a:off x="10145086"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Rounded Corners 7">
            <a:hlinkClick r:id="rId3" action="ppaction://hlinksldjump"/>
            <a:extLst>
              <a:ext uri="{FF2B5EF4-FFF2-40B4-BE49-F238E27FC236}">
                <a16:creationId xmlns:a16="http://schemas.microsoft.com/office/drawing/2014/main" id="{F8E77DBA-D326-4700-9386-8F5ADD2BD2CB}"/>
              </a:ext>
            </a:extLst>
          </p:cNvPr>
          <p:cNvSpPr/>
          <p:nvPr/>
        </p:nvSpPr>
        <p:spPr>
          <a:xfrm>
            <a:off x="713064"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10" name="Picture 9">
            <a:extLst>
              <a:ext uri="{FF2B5EF4-FFF2-40B4-BE49-F238E27FC236}">
                <a16:creationId xmlns:a16="http://schemas.microsoft.com/office/drawing/2014/main" id="{8A14AE63-ECC1-48E7-AA34-08865566AE59}"/>
              </a:ext>
            </a:extLst>
          </p:cNvPr>
          <p:cNvPicPr>
            <a:picLocks noChangeAspect="1"/>
          </p:cNvPicPr>
          <p:nvPr/>
        </p:nvPicPr>
        <p:blipFill rotWithShape="1">
          <a:blip r:embed="rId4">
            <a:extLst>
              <a:ext uri="{28A0092B-C50C-407E-A947-70E740481C1C}">
                <a14:useLocalDpi xmlns:a14="http://schemas.microsoft.com/office/drawing/2010/main" val="0"/>
              </a:ext>
            </a:extLst>
          </a:blip>
          <a:srcRect t="41852" b="12750"/>
          <a:stretch/>
        </p:blipFill>
        <p:spPr>
          <a:xfrm>
            <a:off x="713064" y="508233"/>
            <a:ext cx="3121160" cy="536896"/>
          </a:xfrm>
          <a:prstGeom prst="rect">
            <a:avLst/>
          </a:prstGeom>
        </p:spPr>
      </p:pic>
      <p:sp>
        <p:nvSpPr>
          <p:cNvPr id="11" name="Isosceles Triangle 10">
            <a:hlinkClick r:id="rId3" action="ppaction://hlinksldjump"/>
            <a:extLst>
              <a:ext uri="{FF2B5EF4-FFF2-40B4-BE49-F238E27FC236}">
                <a16:creationId xmlns:a16="http://schemas.microsoft.com/office/drawing/2014/main" id="{3235FCFA-46D3-4737-94D1-914CB907F9A4}"/>
              </a:ext>
            </a:extLst>
          </p:cNvPr>
          <p:cNvSpPr/>
          <p:nvPr/>
        </p:nvSpPr>
        <p:spPr>
          <a:xfrm rot="16200000">
            <a:off x="107146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Isosceles Triangle 11">
            <a:hlinkClick r:id="rId2" action="ppaction://hlinksldjump"/>
            <a:extLst>
              <a:ext uri="{FF2B5EF4-FFF2-40B4-BE49-F238E27FC236}">
                <a16:creationId xmlns:a16="http://schemas.microsoft.com/office/drawing/2014/main" id="{72A3B6D0-0ADB-4EC3-B50E-3EE88EDC9A7E}"/>
              </a:ext>
            </a:extLst>
          </p:cNvPr>
          <p:cNvSpPr/>
          <p:nvPr/>
        </p:nvSpPr>
        <p:spPr>
          <a:xfrm rot="5400000">
            <a:off x="1065448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hlinkClick r:id="rId5" action="ppaction://hlinksldjump">
              <a:snd r:embed="rId6" name="power_up.wav"/>
            </a:hlinkClick>
            <a:extLst>
              <a:ext uri="{FF2B5EF4-FFF2-40B4-BE49-F238E27FC236}">
                <a16:creationId xmlns:a16="http://schemas.microsoft.com/office/drawing/2014/main" id="{16BD68DD-1BBB-4DE2-A38E-5DE0032D5D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01100" y="1575790"/>
            <a:ext cx="1585120" cy="1386980"/>
          </a:xfrm>
          <a:prstGeom prst="rect">
            <a:avLst/>
          </a:prstGeom>
        </p:spPr>
      </p:pic>
      <p:pic>
        <p:nvPicPr>
          <p:cNvPr id="16" name="Picture 15">
            <a:extLst>
              <a:ext uri="{FF2B5EF4-FFF2-40B4-BE49-F238E27FC236}">
                <a16:creationId xmlns:a16="http://schemas.microsoft.com/office/drawing/2014/main" id="{37D51153-A244-4B73-9730-2045EA0AC5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9151" y="3974028"/>
            <a:ext cx="3549017" cy="261506"/>
          </a:xfrm>
          <a:prstGeom prst="rect">
            <a:avLst/>
          </a:prstGeom>
        </p:spPr>
      </p:pic>
      <p:pic>
        <p:nvPicPr>
          <p:cNvPr id="13" name="Picture 12">
            <a:extLst>
              <a:ext uri="{FF2B5EF4-FFF2-40B4-BE49-F238E27FC236}">
                <a16:creationId xmlns:a16="http://schemas.microsoft.com/office/drawing/2014/main" id="{46B558C2-1359-4DCF-ACE4-26DC4F03273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01491" y="4545610"/>
            <a:ext cx="984338" cy="984338"/>
          </a:xfrm>
          <a:prstGeom prst="rect">
            <a:avLst/>
          </a:prstGeom>
        </p:spPr>
      </p:pic>
      <p:sp>
        <p:nvSpPr>
          <p:cNvPr id="14" name="TextBox 13">
            <a:extLst>
              <a:ext uri="{FF2B5EF4-FFF2-40B4-BE49-F238E27FC236}">
                <a16:creationId xmlns:a16="http://schemas.microsoft.com/office/drawing/2014/main" id="{23A9CD91-0C47-4FCB-8F22-625D71F159F6}"/>
              </a:ext>
            </a:extLst>
          </p:cNvPr>
          <p:cNvSpPr txBox="1"/>
          <p:nvPr/>
        </p:nvSpPr>
        <p:spPr>
          <a:xfrm>
            <a:off x="713064" y="1468425"/>
            <a:ext cx="6621186" cy="3970318"/>
          </a:xfrm>
          <a:prstGeom prst="rect">
            <a:avLst/>
          </a:prstGeom>
          <a:noFill/>
        </p:spPr>
        <p:txBody>
          <a:bodyPr wrap="square" rtlCol="0">
            <a:spAutoFit/>
          </a:bodyPr>
          <a:lstStyle/>
          <a:p>
            <a:r>
              <a:rPr lang="en-AU" dirty="0">
                <a:latin typeface="Meslo LG M" panose="020B0609030804020204" pitchFamily="49" charset="0"/>
                <a:ea typeface="Meslo LG M" panose="020B0609030804020204" pitchFamily="49" charset="0"/>
                <a:cs typeface="Meslo LG M" panose="020B0609030804020204" pitchFamily="49" charset="0"/>
              </a:rPr>
              <a:t>Power Capsules spawn when you destroy an entire formation of enemies, or when you kill a red coloured enemy. When you collect a Power Capsule, the selected power-up on the power meter progresses up the list by one. This does NOT mean that the power up is active. To activate the highlighted power-up, press the S key and the power-up will be enabled. As an example, to enable laser, you need to collect 2 power ups and then press the S key to enable it.</a:t>
            </a:r>
          </a:p>
          <a:p>
            <a:r>
              <a:rPr lang="en-AU" dirty="0">
                <a:latin typeface="Meslo LG M" panose="020B0609030804020204" pitchFamily="49" charset="0"/>
                <a:ea typeface="Meslo LG M" panose="020B0609030804020204" pitchFamily="49" charset="0"/>
                <a:cs typeface="Meslo LG M" panose="020B0609030804020204" pitchFamily="49" charset="0"/>
              </a:rPr>
              <a:t>Click the power-up on the right to see an example of how the power-meter progresses. Click the arrow to move on.</a:t>
            </a:r>
          </a:p>
        </p:txBody>
      </p:sp>
    </p:spTree>
    <p:extLst>
      <p:ext uri="{BB962C8B-B14F-4D97-AF65-F5344CB8AC3E}">
        <p14:creationId xmlns:p14="http://schemas.microsoft.com/office/powerpoint/2010/main" val="283426863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67008C4-12A1-4825-9E90-2A40E96416F1}"/>
              </a:ext>
            </a:extLst>
          </p:cNvPr>
          <p:cNvSpPr txBox="1">
            <a:spLocks/>
          </p:cNvSpPr>
          <p:nvPr/>
        </p:nvSpPr>
        <p:spPr>
          <a:xfrm>
            <a:off x="3624044" y="347678"/>
            <a:ext cx="7854891" cy="858007"/>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dirty="0">
                <a:latin typeface="Arcade" pitchFamily="50" charset="0"/>
              </a:rPr>
              <a:t>POWER-UPS</a:t>
            </a:r>
          </a:p>
        </p:txBody>
      </p:sp>
      <p:sp>
        <p:nvSpPr>
          <p:cNvPr id="5" name="Rectangle: Rounded Corners 4">
            <a:hlinkClick r:id="rId2" action="ppaction://hlinksldjump"/>
            <a:extLst>
              <a:ext uri="{FF2B5EF4-FFF2-40B4-BE49-F238E27FC236}">
                <a16:creationId xmlns:a16="http://schemas.microsoft.com/office/drawing/2014/main" id="{59A71218-8D08-4ABE-8D45-33FC75612968}"/>
              </a:ext>
            </a:extLst>
          </p:cNvPr>
          <p:cNvSpPr/>
          <p:nvPr/>
        </p:nvSpPr>
        <p:spPr>
          <a:xfrm>
            <a:off x="10145086"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Rounded Corners 7">
            <a:hlinkClick r:id="rId3" action="ppaction://hlinksldjump"/>
            <a:extLst>
              <a:ext uri="{FF2B5EF4-FFF2-40B4-BE49-F238E27FC236}">
                <a16:creationId xmlns:a16="http://schemas.microsoft.com/office/drawing/2014/main" id="{F8E77DBA-D326-4700-9386-8F5ADD2BD2CB}"/>
              </a:ext>
            </a:extLst>
          </p:cNvPr>
          <p:cNvSpPr/>
          <p:nvPr/>
        </p:nvSpPr>
        <p:spPr>
          <a:xfrm>
            <a:off x="713064"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10" name="Picture 9">
            <a:extLst>
              <a:ext uri="{FF2B5EF4-FFF2-40B4-BE49-F238E27FC236}">
                <a16:creationId xmlns:a16="http://schemas.microsoft.com/office/drawing/2014/main" id="{8A14AE63-ECC1-48E7-AA34-08865566AE59}"/>
              </a:ext>
            </a:extLst>
          </p:cNvPr>
          <p:cNvPicPr>
            <a:picLocks noChangeAspect="1"/>
          </p:cNvPicPr>
          <p:nvPr/>
        </p:nvPicPr>
        <p:blipFill rotWithShape="1">
          <a:blip r:embed="rId4">
            <a:extLst>
              <a:ext uri="{28A0092B-C50C-407E-A947-70E740481C1C}">
                <a14:useLocalDpi xmlns:a14="http://schemas.microsoft.com/office/drawing/2010/main" val="0"/>
              </a:ext>
            </a:extLst>
          </a:blip>
          <a:srcRect t="41852" b="12750"/>
          <a:stretch/>
        </p:blipFill>
        <p:spPr>
          <a:xfrm>
            <a:off x="713064" y="508233"/>
            <a:ext cx="3121160" cy="536896"/>
          </a:xfrm>
          <a:prstGeom prst="rect">
            <a:avLst/>
          </a:prstGeom>
        </p:spPr>
      </p:pic>
      <p:sp>
        <p:nvSpPr>
          <p:cNvPr id="11" name="Isosceles Triangle 10">
            <a:hlinkClick r:id="rId3" action="ppaction://hlinksldjump"/>
            <a:extLst>
              <a:ext uri="{FF2B5EF4-FFF2-40B4-BE49-F238E27FC236}">
                <a16:creationId xmlns:a16="http://schemas.microsoft.com/office/drawing/2014/main" id="{3235FCFA-46D3-4737-94D1-914CB907F9A4}"/>
              </a:ext>
            </a:extLst>
          </p:cNvPr>
          <p:cNvSpPr/>
          <p:nvPr/>
        </p:nvSpPr>
        <p:spPr>
          <a:xfrm rot="16200000">
            <a:off x="107146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Isosceles Triangle 11">
            <a:hlinkClick r:id="rId2" action="ppaction://hlinksldjump"/>
            <a:extLst>
              <a:ext uri="{FF2B5EF4-FFF2-40B4-BE49-F238E27FC236}">
                <a16:creationId xmlns:a16="http://schemas.microsoft.com/office/drawing/2014/main" id="{72A3B6D0-0ADB-4EC3-B50E-3EE88EDC9A7E}"/>
              </a:ext>
            </a:extLst>
          </p:cNvPr>
          <p:cNvSpPr/>
          <p:nvPr/>
        </p:nvSpPr>
        <p:spPr>
          <a:xfrm rot="5400000">
            <a:off x="1065448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hlinkClick r:id="rId5" action="ppaction://hlinksldjump">
              <a:snd r:embed="rId6" name="power_up.wav"/>
            </a:hlinkClick>
            <a:extLst>
              <a:ext uri="{FF2B5EF4-FFF2-40B4-BE49-F238E27FC236}">
                <a16:creationId xmlns:a16="http://schemas.microsoft.com/office/drawing/2014/main" id="{16BD68DD-1BBB-4DE2-A38E-5DE0032D5D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01100" y="1575790"/>
            <a:ext cx="1585120" cy="1386980"/>
          </a:xfrm>
          <a:prstGeom prst="rect">
            <a:avLst/>
          </a:prstGeom>
        </p:spPr>
      </p:pic>
      <p:pic>
        <p:nvPicPr>
          <p:cNvPr id="16" name="Picture 15">
            <a:extLst>
              <a:ext uri="{FF2B5EF4-FFF2-40B4-BE49-F238E27FC236}">
                <a16:creationId xmlns:a16="http://schemas.microsoft.com/office/drawing/2014/main" id="{37D51153-A244-4B73-9730-2045EA0AC5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9151" y="3974028"/>
            <a:ext cx="3549017" cy="261506"/>
          </a:xfrm>
          <a:prstGeom prst="rect">
            <a:avLst/>
          </a:prstGeom>
        </p:spPr>
      </p:pic>
      <p:pic>
        <p:nvPicPr>
          <p:cNvPr id="13" name="Picture 12">
            <a:extLst>
              <a:ext uri="{FF2B5EF4-FFF2-40B4-BE49-F238E27FC236}">
                <a16:creationId xmlns:a16="http://schemas.microsoft.com/office/drawing/2014/main" id="{851B680E-3969-4D04-A9BE-ACD7CE0354F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01491" y="4545610"/>
            <a:ext cx="984338" cy="984338"/>
          </a:xfrm>
          <a:prstGeom prst="rect">
            <a:avLst/>
          </a:prstGeom>
        </p:spPr>
      </p:pic>
      <p:sp>
        <p:nvSpPr>
          <p:cNvPr id="14" name="TextBox 13">
            <a:extLst>
              <a:ext uri="{FF2B5EF4-FFF2-40B4-BE49-F238E27FC236}">
                <a16:creationId xmlns:a16="http://schemas.microsoft.com/office/drawing/2014/main" id="{43D329B9-803F-4922-ADD9-0F65F0D3D0A1}"/>
              </a:ext>
            </a:extLst>
          </p:cNvPr>
          <p:cNvSpPr txBox="1"/>
          <p:nvPr/>
        </p:nvSpPr>
        <p:spPr>
          <a:xfrm>
            <a:off x="713064" y="1468425"/>
            <a:ext cx="6621186" cy="3970318"/>
          </a:xfrm>
          <a:prstGeom prst="rect">
            <a:avLst/>
          </a:prstGeom>
          <a:noFill/>
        </p:spPr>
        <p:txBody>
          <a:bodyPr wrap="square" rtlCol="0">
            <a:spAutoFit/>
          </a:bodyPr>
          <a:lstStyle/>
          <a:p>
            <a:r>
              <a:rPr lang="en-AU" dirty="0">
                <a:latin typeface="Meslo LG M" panose="020B0609030804020204" pitchFamily="49" charset="0"/>
                <a:ea typeface="Meslo LG M" panose="020B0609030804020204" pitchFamily="49" charset="0"/>
                <a:cs typeface="Meslo LG M" panose="020B0609030804020204" pitchFamily="49" charset="0"/>
              </a:rPr>
              <a:t>Power Capsules spawn when you destroy an entire formation of enemies, or when you kill a red coloured enemy. When you collect a Power Capsule, the selected power-up on the power meter progresses up the list by one. This does NOT mean that the power up is active. To activate the highlighted power-up, press the S key and the power-up will be enabled. As an example, to enable laser, you need to collect 2 power ups and then press the S key to enable it.</a:t>
            </a:r>
          </a:p>
          <a:p>
            <a:r>
              <a:rPr lang="en-AU" dirty="0">
                <a:latin typeface="Meslo LG M" panose="020B0609030804020204" pitchFamily="49" charset="0"/>
                <a:ea typeface="Meslo LG M" panose="020B0609030804020204" pitchFamily="49" charset="0"/>
                <a:cs typeface="Meslo LG M" panose="020B0609030804020204" pitchFamily="49" charset="0"/>
              </a:rPr>
              <a:t>Click the power-up on the right to see an example of how the power-meter progresses. Click the arrow to move on.</a:t>
            </a:r>
          </a:p>
        </p:txBody>
      </p:sp>
    </p:spTree>
    <p:extLst>
      <p:ext uri="{BB962C8B-B14F-4D97-AF65-F5344CB8AC3E}">
        <p14:creationId xmlns:p14="http://schemas.microsoft.com/office/powerpoint/2010/main" val="226920686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31E1F-5299-4DA4-947B-1451A01A9BD2}"/>
              </a:ext>
            </a:extLst>
          </p:cNvPr>
          <p:cNvSpPr txBox="1"/>
          <p:nvPr/>
        </p:nvSpPr>
        <p:spPr>
          <a:xfrm>
            <a:off x="713064" y="1687203"/>
            <a:ext cx="5763236" cy="3693319"/>
          </a:xfrm>
          <a:prstGeom prst="rect">
            <a:avLst/>
          </a:prstGeom>
          <a:noFill/>
        </p:spPr>
        <p:txBody>
          <a:bodyPr wrap="square" rtlCol="0">
            <a:spAutoFit/>
          </a:bodyPr>
          <a:lstStyle/>
          <a:p>
            <a:r>
              <a:rPr lang="en-AU" dirty="0">
                <a:latin typeface="Meslo LG M" panose="020B0609030804020204" pitchFamily="49" charset="0"/>
                <a:ea typeface="Meslo LG M" panose="020B0609030804020204" pitchFamily="49" charset="0"/>
                <a:cs typeface="Meslo LG M" panose="020B0609030804020204" pitchFamily="49" charset="0"/>
              </a:rPr>
              <a:t>To get points, destroy enemies and collect power ups.</a:t>
            </a:r>
          </a:p>
          <a:p>
            <a:endParaRPr lang="en-AU" dirty="0">
              <a:latin typeface="Meslo LG M" panose="020B0609030804020204" pitchFamily="49" charset="0"/>
              <a:ea typeface="Meslo LG M" panose="020B0609030804020204" pitchFamily="49" charset="0"/>
              <a:cs typeface="Meslo LG M" panose="020B0609030804020204" pitchFamily="49" charset="0"/>
            </a:endParaRPr>
          </a:p>
          <a:p>
            <a:pPr marL="285750" indent="-285750">
              <a:buFont typeface="Arial" panose="020B0604020202020204" pitchFamily="34" charset="0"/>
              <a:buChar char="•"/>
            </a:pPr>
            <a:r>
              <a:rPr lang="en-AU" dirty="0">
                <a:latin typeface="Meslo LG M" panose="020B0609030804020204" pitchFamily="49" charset="0"/>
                <a:ea typeface="Meslo LG M" panose="020B0609030804020204" pitchFamily="49" charset="0"/>
                <a:cs typeface="Meslo LG M" panose="020B0609030804020204" pitchFamily="49" charset="0"/>
              </a:rPr>
              <a:t>Enemy Kill: 100 Points</a:t>
            </a:r>
          </a:p>
          <a:p>
            <a:pPr marL="285750" indent="-285750">
              <a:buFont typeface="Arial" panose="020B0604020202020204" pitchFamily="34" charset="0"/>
              <a:buChar char="•"/>
            </a:pPr>
            <a:r>
              <a:rPr lang="en-AU" dirty="0">
                <a:latin typeface="Meslo LG M" panose="020B0609030804020204" pitchFamily="49" charset="0"/>
                <a:ea typeface="Meslo LG M" panose="020B0609030804020204" pitchFamily="49" charset="0"/>
                <a:cs typeface="Meslo LG M" panose="020B0609030804020204" pitchFamily="49" charset="0"/>
              </a:rPr>
              <a:t>Power Capsule Pickup: 500 Points</a:t>
            </a:r>
          </a:p>
          <a:p>
            <a:pPr marL="285750" indent="-285750">
              <a:buFont typeface="Arial" panose="020B0604020202020204" pitchFamily="34" charset="0"/>
              <a:buChar char="•"/>
            </a:pPr>
            <a:endParaRPr lang="en-AU" dirty="0">
              <a:latin typeface="Meslo LG M" panose="020B0609030804020204" pitchFamily="49" charset="0"/>
              <a:ea typeface="Meslo LG M" panose="020B0609030804020204" pitchFamily="49" charset="0"/>
              <a:cs typeface="Meslo LG M" panose="020B0609030804020204" pitchFamily="49" charset="0"/>
            </a:endParaRPr>
          </a:p>
          <a:p>
            <a:r>
              <a:rPr lang="en-AU" dirty="0">
                <a:latin typeface="Meslo LG M" panose="020B0609030804020204" pitchFamily="49" charset="0"/>
                <a:ea typeface="Meslo LG M" panose="020B0609030804020204" pitchFamily="49" charset="0"/>
                <a:cs typeface="Meslo LG M" panose="020B0609030804020204" pitchFamily="49" charset="0"/>
              </a:rPr>
              <a:t>As you advance through the game, enemies will gradually get faster and faster, making it more difficult for you to survive. You start with three lives, but how many points can you achieve before it gets too hard? Click the arrow to continue.</a:t>
            </a:r>
          </a:p>
        </p:txBody>
      </p:sp>
      <p:sp>
        <p:nvSpPr>
          <p:cNvPr id="3" name="Title 1">
            <a:extLst>
              <a:ext uri="{FF2B5EF4-FFF2-40B4-BE49-F238E27FC236}">
                <a16:creationId xmlns:a16="http://schemas.microsoft.com/office/drawing/2014/main" id="{467008C4-12A1-4825-9E90-2A40E96416F1}"/>
              </a:ext>
            </a:extLst>
          </p:cNvPr>
          <p:cNvSpPr txBox="1">
            <a:spLocks/>
          </p:cNvSpPr>
          <p:nvPr/>
        </p:nvSpPr>
        <p:spPr>
          <a:xfrm>
            <a:off x="3624044" y="347678"/>
            <a:ext cx="7854891" cy="858007"/>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dirty="0">
                <a:latin typeface="Arcade" pitchFamily="50" charset="0"/>
              </a:rPr>
              <a:t>SCORING</a:t>
            </a:r>
          </a:p>
        </p:txBody>
      </p:sp>
      <p:sp>
        <p:nvSpPr>
          <p:cNvPr id="5" name="Rectangle: Rounded Corners 4">
            <a:hlinkClick r:id="rId2" action="ppaction://hlinksldjump"/>
            <a:extLst>
              <a:ext uri="{FF2B5EF4-FFF2-40B4-BE49-F238E27FC236}">
                <a16:creationId xmlns:a16="http://schemas.microsoft.com/office/drawing/2014/main" id="{59A71218-8D08-4ABE-8D45-33FC75612968}"/>
              </a:ext>
            </a:extLst>
          </p:cNvPr>
          <p:cNvSpPr/>
          <p:nvPr/>
        </p:nvSpPr>
        <p:spPr>
          <a:xfrm>
            <a:off x="10145086"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Rounded Corners 7">
            <a:hlinkClick r:id="rId3" action="ppaction://hlinksldjump"/>
            <a:extLst>
              <a:ext uri="{FF2B5EF4-FFF2-40B4-BE49-F238E27FC236}">
                <a16:creationId xmlns:a16="http://schemas.microsoft.com/office/drawing/2014/main" id="{F8E77DBA-D326-4700-9386-8F5ADD2BD2CB}"/>
              </a:ext>
            </a:extLst>
          </p:cNvPr>
          <p:cNvSpPr/>
          <p:nvPr/>
        </p:nvSpPr>
        <p:spPr>
          <a:xfrm>
            <a:off x="713064"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10" name="Picture 9">
            <a:extLst>
              <a:ext uri="{FF2B5EF4-FFF2-40B4-BE49-F238E27FC236}">
                <a16:creationId xmlns:a16="http://schemas.microsoft.com/office/drawing/2014/main" id="{8A14AE63-ECC1-48E7-AA34-08865566AE59}"/>
              </a:ext>
            </a:extLst>
          </p:cNvPr>
          <p:cNvPicPr>
            <a:picLocks noChangeAspect="1"/>
          </p:cNvPicPr>
          <p:nvPr/>
        </p:nvPicPr>
        <p:blipFill rotWithShape="1">
          <a:blip r:embed="rId4">
            <a:extLst>
              <a:ext uri="{28A0092B-C50C-407E-A947-70E740481C1C}">
                <a14:useLocalDpi xmlns:a14="http://schemas.microsoft.com/office/drawing/2010/main" val="0"/>
              </a:ext>
            </a:extLst>
          </a:blip>
          <a:srcRect t="41852" b="12750"/>
          <a:stretch/>
        </p:blipFill>
        <p:spPr>
          <a:xfrm>
            <a:off x="713064" y="508233"/>
            <a:ext cx="3121160" cy="536896"/>
          </a:xfrm>
          <a:prstGeom prst="rect">
            <a:avLst/>
          </a:prstGeom>
        </p:spPr>
      </p:pic>
      <p:sp>
        <p:nvSpPr>
          <p:cNvPr id="11" name="Isosceles Triangle 10">
            <a:hlinkClick r:id="rId3" action="ppaction://hlinksldjump"/>
            <a:extLst>
              <a:ext uri="{FF2B5EF4-FFF2-40B4-BE49-F238E27FC236}">
                <a16:creationId xmlns:a16="http://schemas.microsoft.com/office/drawing/2014/main" id="{3235FCFA-46D3-4737-94D1-914CB907F9A4}"/>
              </a:ext>
            </a:extLst>
          </p:cNvPr>
          <p:cNvSpPr/>
          <p:nvPr/>
        </p:nvSpPr>
        <p:spPr>
          <a:xfrm rot="16200000">
            <a:off x="107146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Isosceles Triangle 11">
            <a:hlinkClick r:id="rId2" action="ppaction://hlinksldjump"/>
            <a:extLst>
              <a:ext uri="{FF2B5EF4-FFF2-40B4-BE49-F238E27FC236}">
                <a16:creationId xmlns:a16="http://schemas.microsoft.com/office/drawing/2014/main" id="{72A3B6D0-0ADB-4EC3-B50E-3EE88EDC9A7E}"/>
              </a:ext>
            </a:extLst>
          </p:cNvPr>
          <p:cNvSpPr/>
          <p:nvPr/>
        </p:nvSpPr>
        <p:spPr>
          <a:xfrm rot="5400000">
            <a:off x="1065448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extLst>
              <a:ext uri="{FF2B5EF4-FFF2-40B4-BE49-F238E27FC236}">
                <a16:creationId xmlns:a16="http://schemas.microsoft.com/office/drawing/2014/main" id="{5F209D85-EE48-4E12-9B2D-BA9E938FE3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9578" y="1492957"/>
            <a:ext cx="1365507" cy="1560579"/>
          </a:xfrm>
          <a:prstGeom prst="rect">
            <a:avLst/>
          </a:prstGeom>
        </p:spPr>
      </p:pic>
      <p:pic>
        <p:nvPicPr>
          <p:cNvPr id="9" name="Picture 8">
            <a:extLst>
              <a:ext uri="{FF2B5EF4-FFF2-40B4-BE49-F238E27FC236}">
                <a16:creationId xmlns:a16="http://schemas.microsoft.com/office/drawing/2014/main" id="{06FB378A-9E6C-4CA9-B847-17270F40DC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37996" y="3813597"/>
            <a:ext cx="1448670" cy="1267586"/>
          </a:xfrm>
          <a:prstGeom prst="rect">
            <a:avLst/>
          </a:prstGeom>
        </p:spPr>
      </p:pic>
    </p:spTree>
    <p:extLst>
      <p:ext uri="{BB962C8B-B14F-4D97-AF65-F5344CB8AC3E}">
        <p14:creationId xmlns:p14="http://schemas.microsoft.com/office/powerpoint/2010/main" val="291472646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31E1F-5299-4DA4-947B-1451A01A9BD2}"/>
              </a:ext>
            </a:extLst>
          </p:cNvPr>
          <p:cNvSpPr txBox="1"/>
          <p:nvPr/>
        </p:nvSpPr>
        <p:spPr>
          <a:xfrm>
            <a:off x="713064" y="2136338"/>
            <a:ext cx="5763236" cy="2862322"/>
          </a:xfrm>
          <a:prstGeom prst="rect">
            <a:avLst/>
          </a:prstGeom>
          <a:noFill/>
        </p:spPr>
        <p:txBody>
          <a:bodyPr wrap="square" rtlCol="0">
            <a:spAutoFit/>
          </a:bodyPr>
          <a:lstStyle/>
          <a:p>
            <a:r>
              <a:rPr lang="en-AU" dirty="0">
                <a:latin typeface="Meslo LG M" panose="020B0609030804020204" pitchFamily="49" charset="0"/>
                <a:ea typeface="Meslo LG M" panose="020B0609030804020204" pitchFamily="49" charset="0"/>
                <a:cs typeface="Meslo LG M" panose="020B0609030804020204" pitchFamily="49" charset="0"/>
              </a:rPr>
              <a:t>Once you run out of lives and die a final time, the game is over. This screen will show you all the high scores which have been set on your computer. Try and reach the top spot! Press the button to restart the game. Press Escape on your keyboard to close the presentation and start the game!</a:t>
            </a:r>
          </a:p>
          <a:p>
            <a:endParaRPr lang="en-AU" dirty="0">
              <a:latin typeface="Meslo LG M" panose="020B0609030804020204" pitchFamily="49" charset="0"/>
              <a:ea typeface="Meslo LG M" panose="020B0609030804020204" pitchFamily="49" charset="0"/>
              <a:cs typeface="Meslo LG M" panose="020B0609030804020204" pitchFamily="49" charset="0"/>
            </a:endParaRPr>
          </a:p>
          <a:p>
            <a:r>
              <a:rPr lang="en-AU" dirty="0">
                <a:latin typeface="Meslo LG M" panose="020B0609030804020204" pitchFamily="49" charset="0"/>
                <a:ea typeface="Meslo LG M" panose="020B0609030804020204" pitchFamily="49" charset="0"/>
                <a:cs typeface="Meslo LG M" panose="020B0609030804020204" pitchFamily="49" charset="0"/>
              </a:rPr>
              <a:t>Good luck and Godspeed, pilot!</a:t>
            </a:r>
          </a:p>
        </p:txBody>
      </p:sp>
      <p:sp>
        <p:nvSpPr>
          <p:cNvPr id="3" name="Title 1">
            <a:extLst>
              <a:ext uri="{FF2B5EF4-FFF2-40B4-BE49-F238E27FC236}">
                <a16:creationId xmlns:a16="http://schemas.microsoft.com/office/drawing/2014/main" id="{467008C4-12A1-4825-9E90-2A40E96416F1}"/>
              </a:ext>
            </a:extLst>
          </p:cNvPr>
          <p:cNvSpPr txBox="1">
            <a:spLocks/>
          </p:cNvSpPr>
          <p:nvPr/>
        </p:nvSpPr>
        <p:spPr>
          <a:xfrm>
            <a:off x="3624044" y="347678"/>
            <a:ext cx="7854891" cy="858007"/>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dirty="0">
                <a:latin typeface="Arcade" pitchFamily="50" charset="0"/>
              </a:rPr>
              <a:t>GAME OVER</a:t>
            </a:r>
          </a:p>
        </p:txBody>
      </p:sp>
      <p:sp>
        <p:nvSpPr>
          <p:cNvPr id="8" name="Rectangle: Rounded Corners 7">
            <a:hlinkClick r:id="rId2" action="ppaction://hlinksldjump"/>
            <a:extLst>
              <a:ext uri="{FF2B5EF4-FFF2-40B4-BE49-F238E27FC236}">
                <a16:creationId xmlns:a16="http://schemas.microsoft.com/office/drawing/2014/main" id="{F8E77DBA-D326-4700-9386-8F5ADD2BD2CB}"/>
              </a:ext>
            </a:extLst>
          </p:cNvPr>
          <p:cNvSpPr/>
          <p:nvPr/>
        </p:nvSpPr>
        <p:spPr>
          <a:xfrm>
            <a:off x="713064"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10" name="Picture 9">
            <a:extLst>
              <a:ext uri="{FF2B5EF4-FFF2-40B4-BE49-F238E27FC236}">
                <a16:creationId xmlns:a16="http://schemas.microsoft.com/office/drawing/2014/main" id="{8A14AE63-ECC1-48E7-AA34-08865566AE59}"/>
              </a:ext>
            </a:extLst>
          </p:cNvPr>
          <p:cNvPicPr>
            <a:picLocks noChangeAspect="1"/>
          </p:cNvPicPr>
          <p:nvPr/>
        </p:nvPicPr>
        <p:blipFill rotWithShape="1">
          <a:blip r:embed="rId3">
            <a:extLst>
              <a:ext uri="{28A0092B-C50C-407E-A947-70E740481C1C}">
                <a14:useLocalDpi xmlns:a14="http://schemas.microsoft.com/office/drawing/2010/main" val="0"/>
              </a:ext>
            </a:extLst>
          </a:blip>
          <a:srcRect t="41852" b="12750"/>
          <a:stretch/>
        </p:blipFill>
        <p:spPr>
          <a:xfrm>
            <a:off x="713064" y="508233"/>
            <a:ext cx="3121160" cy="536896"/>
          </a:xfrm>
          <a:prstGeom prst="rect">
            <a:avLst/>
          </a:prstGeom>
        </p:spPr>
      </p:pic>
      <p:sp>
        <p:nvSpPr>
          <p:cNvPr id="11" name="Isosceles Triangle 10">
            <a:hlinkClick r:id="rId2" action="ppaction://hlinksldjump"/>
            <a:extLst>
              <a:ext uri="{FF2B5EF4-FFF2-40B4-BE49-F238E27FC236}">
                <a16:creationId xmlns:a16="http://schemas.microsoft.com/office/drawing/2014/main" id="{3235FCFA-46D3-4737-94D1-914CB907F9A4}"/>
              </a:ext>
            </a:extLst>
          </p:cNvPr>
          <p:cNvSpPr/>
          <p:nvPr/>
        </p:nvSpPr>
        <p:spPr>
          <a:xfrm rot="16200000">
            <a:off x="107146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a:extLst>
              <a:ext uri="{FF2B5EF4-FFF2-40B4-BE49-F238E27FC236}">
                <a16:creationId xmlns:a16="http://schemas.microsoft.com/office/drawing/2014/main" id="{4A9C3598-D48D-479B-A4D8-AD6067496D33}"/>
              </a:ext>
            </a:extLst>
          </p:cNvPr>
          <p:cNvPicPr>
            <a:picLocks noChangeAspect="1"/>
          </p:cNvPicPr>
          <p:nvPr/>
        </p:nvPicPr>
        <p:blipFill>
          <a:blip r:embed="rId4"/>
          <a:stretch>
            <a:fillRect/>
          </a:stretch>
        </p:blipFill>
        <p:spPr>
          <a:xfrm>
            <a:off x="6781800" y="1584891"/>
            <a:ext cx="4903072" cy="3688216"/>
          </a:xfrm>
          <a:prstGeom prst="rect">
            <a:avLst/>
          </a:prstGeom>
        </p:spPr>
      </p:pic>
    </p:spTree>
    <p:extLst>
      <p:ext uri="{BB962C8B-B14F-4D97-AF65-F5344CB8AC3E}">
        <p14:creationId xmlns:p14="http://schemas.microsoft.com/office/powerpoint/2010/main" val="387555448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31E1F-5299-4DA4-947B-1451A01A9BD2}"/>
              </a:ext>
            </a:extLst>
          </p:cNvPr>
          <p:cNvSpPr txBox="1"/>
          <p:nvPr/>
        </p:nvSpPr>
        <p:spPr>
          <a:xfrm>
            <a:off x="550977" y="1329926"/>
            <a:ext cx="7471761" cy="4247317"/>
          </a:xfrm>
          <a:prstGeom prst="rect">
            <a:avLst/>
          </a:prstGeom>
          <a:noFill/>
        </p:spPr>
        <p:txBody>
          <a:bodyPr wrap="square" rtlCol="0">
            <a:spAutoFit/>
          </a:bodyPr>
          <a:lstStyle/>
          <a:p>
            <a:r>
              <a:rPr lang="en-AU" dirty="0">
                <a:latin typeface="Meslo LG M" panose="020B0609030804020204" pitchFamily="49" charset="0"/>
                <a:ea typeface="Meslo LG M" panose="020B0609030804020204" pitchFamily="49" charset="0"/>
                <a:cs typeface="Meslo LG M" panose="020B0609030804020204" pitchFamily="49" charset="0"/>
              </a:rPr>
              <a:t>Your mission is to pilot the Vic Viper, a prototype space fighter, into enemy space and destroy the invaders of the planet Gradius.</a:t>
            </a:r>
          </a:p>
          <a:p>
            <a:endParaRPr lang="en-AU" dirty="0">
              <a:latin typeface="Meslo LG M" panose="020B0609030804020204" pitchFamily="49" charset="0"/>
              <a:ea typeface="Meslo LG M" panose="020B0609030804020204" pitchFamily="49" charset="0"/>
              <a:cs typeface="Meslo LG M" panose="020B0609030804020204" pitchFamily="49" charset="0"/>
            </a:endParaRPr>
          </a:p>
          <a:p>
            <a:r>
              <a:rPr lang="en-AU" dirty="0">
                <a:latin typeface="Meslo LG M" panose="020B0609030804020204" pitchFamily="49" charset="0"/>
                <a:ea typeface="Meslo LG M" panose="020B0609030804020204" pitchFamily="49" charset="0"/>
                <a:cs typeface="Meslo LG M" panose="020B0609030804020204" pitchFamily="49" charset="0"/>
              </a:rPr>
              <a:t>You must avoid enemy fire and destroy the hoards of alien spacecraft that relentlessly attack you using the Vic Viper’s sophisticated on-board armament.</a:t>
            </a:r>
          </a:p>
          <a:p>
            <a:endParaRPr lang="en-AU" dirty="0">
              <a:latin typeface="Meslo LG M" panose="020B0609030804020204" pitchFamily="49" charset="0"/>
              <a:ea typeface="Meslo LG M" panose="020B0609030804020204" pitchFamily="49" charset="0"/>
              <a:cs typeface="Meslo LG M" panose="020B0609030804020204" pitchFamily="49" charset="0"/>
            </a:endParaRPr>
          </a:p>
          <a:p>
            <a:r>
              <a:rPr lang="en-AU" dirty="0">
                <a:latin typeface="Meslo LG M" panose="020B0609030804020204" pitchFamily="49" charset="0"/>
                <a:ea typeface="Meslo LG M" panose="020B0609030804020204" pitchFamily="49" charset="0"/>
                <a:cs typeface="Meslo LG M" panose="020B0609030804020204" pitchFamily="49" charset="0"/>
              </a:rPr>
              <a:t>Collect power-up capsules to upgrade your engine and weapon capacity. You are Gradius’ last hope! You must last as long as you can whilst achieving the highest score possible. Try and get the high score!</a:t>
            </a:r>
          </a:p>
          <a:p>
            <a:endParaRPr lang="en-AU" dirty="0">
              <a:latin typeface="Meslo LG M" panose="020B0609030804020204" pitchFamily="49" charset="0"/>
              <a:ea typeface="Meslo LG M" panose="020B0609030804020204" pitchFamily="49" charset="0"/>
              <a:cs typeface="Meslo LG M" panose="020B0609030804020204" pitchFamily="49" charset="0"/>
            </a:endParaRPr>
          </a:p>
          <a:p>
            <a:r>
              <a:rPr lang="en-AU" dirty="0">
                <a:latin typeface="Meslo LG M" panose="020B0609030804020204" pitchFamily="49" charset="0"/>
                <a:ea typeface="Meslo LG M" panose="020B0609030804020204" pitchFamily="49" charset="0"/>
                <a:cs typeface="Meslo LG M" panose="020B0609030804020204" pitchFamily="49" charset="0"/>
              </a:rPr>
              <a:t>Press the right-facing arrow when you are ready to continue the tutorial.</a:t>
            </a:r>
          </a:p>
        </p:txBody>
      </p:sp>
      <p:sp>
        <p:nvSpPr>
          <p:cNvPr id="3" name="Title 1">
            <a:extLst>
              <a:ext uri="{FF2B5EF4-FFF2-40B4-BE49-F238E27FC236}">
                <a16:creationId xmlns:a16="http://schemas.microsoft.com/office/drawing/2014/main" id="{467008C4-12A1-4825-9E90-2A40E96416F1}"/>
              </a:ext>
            </a:extLst>
          </p:cNvPr>
          <p:cNvSpPr txBox="1">
            <a:spLocks/>
          </p:cNvSpPr>
          <p:nvPr/>
        </p:nvSpPr>
        <p:spPr>
          <a:xfrm>
            <a:off x="3624044" y="347678"/>
            <a:ext cx="7854891" cy="858007"/>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dirty="0">
                <a:latin typeface="Arcade" pitchFamily="50" charset="0"/>
              </a:rPr>
              <a:t>OBJECTIVE</a:t>
            </a:r>
          </a:p>
        </p:txBody>
      </p:sp>
      <p:sp>
        <p:nvSpPr>
          <p:cNvPr id="5" name="Rectangle: Rounded Corners 4">
            <a:hlinkClick r:id="rId2" action="ppaction://hlinksldjump"/>
            <a:extLst>
              <a:ext uri="{FF2B5EF4-FFF2-40B4-BE49-F238E27FC236}">
                <a16:creationId xmlns:a16="http://schemas.microsoft.com/office/drawing/2014/main" id="{59A71218-8D08-4ABE-8D45-33FC75612968}"/>
              </a:ext>
            </a:extLst>
          </p:cNvPr>
          <p:cNvSpPr/>
          <p:nvPr/>
        </p:nvSpPr>
        <p:spPr>
          <a:xfrm>
            <a:off x="10145086"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10" name="Picture 9">
            <a:extLst>
              <a:ext uri="{FF2B5EF4-FFF2-40B4-BE49-F238E27FC236}">
                <a16:creationId xmlns:a16="http://schemas.microsoft.com/office/drawing/2014/main" id="{8A14AE63-ECC1-48E7-AA34-08865566AE59}"/>
              </a:ext>
            </a:extLst>
          </p:cNvPr>
          <p:cNvPicPr>
            <a:picLocks noChangeAspect="1"/>
          </p:cNvPicPr>
          <p:nvPr/>
        </p:nvPicPr>
        <p:blipFill rotWithShape="1">
          <a:blip r:embed="rId3">
            <a:extLst>
              <a:ext uri="{28A0092B-C50C-407E-A947-70E740481C1C}">
                <a14:useLocalDpi xmlns:a14="http://schemas.microsoft.com/office/drawing/2010/main" val="0"/>
              </a:ext>
            </a:extLst>
          </a:blip>
          <a:srcRect t="41852" b="12750"/>
          <a:stretch/>
        </p:blipFill>
        <p:spPr>
          <a:xfrm>
            <a:off x="713064" y="508233"/>
            <a:ext cx="3121160" cy="536896"/>
          </a:xfrm>
          <a:prstGeom prst="rect">
            <a:avLst/>
          </a:prstGeom>
        </p:spPr>
      </p:pic>
      <p:sp>
        <p:nvSpPr>
          <p:cNvPr id="8" name="Rectangle: Rounded Corners 7">
            <a:hlinkClick r:id="rId4" action="ppaction://hlinksldjump"/>
            <a:extLst>
              <a:ext uri="{FF2B5EF4-FFF2-40B4-BE49-F238E27FC236}">
                <a16:creationId xmlns:a16="http://schemas.microsoft.com/office/drawing/2014/main" id="{F8E77DBA-D326-4700-9386-8F5ADD2BD2CB}"/>
              </a:ext>
            </a:extLst>
          </p:cNvPr>
          <p:cNvSpPr/>
          <p:nvPr/>
        </p:nvSpPr>
        <p:spPr>
          <a:xfrm>
            <a:off x="713064"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Isosceles Triangle 10">
            <a:hlinkClick r:id="rId4" action="ppaction://hlinksldjump"/>
            <a:extLst>
              <a:ext uri="{FF2B5EF4-FFF2-40B4-BE49-F238E27FC236}">
                <a16:creationId xmlns:a16="http://schemas.microsoft.com/office/drawing/2014/main" id="{3235FCFA-46D3-4737-94D1-914CB907F9A4}"/>
              </a:ext>
            </a:extLst>
          </p:cNvPr>
          <p:cNvSpPr/>
          <p:nvPr/>
        </p:nvSpPr>
        <p:spPr>
          <a:xfrm rot="16200000">
            <a:off x="107146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Isosceles Triangle 11">
            <a:hlinkClick r:id="rId2" action="ppaction://hlinksldjump"/>
            <a:extLst>
              <a:ext uri="{FF2B5EF4-FFF2-40B4-BE49-F238E27FC236}">
                <a16:creationId xmlns:a16="http://schemas.microsoft.com/office/drawing/2014/main" id="{72A3B6D0-0ADB-4EC3-B50E-3EE88EDC9A7E}"/>
              </a:ext>
            </a:extLst>
          </p:cNvPr>
          <p:cNvSpPr/>
          <p:nvPr/>
        </p:nvSpPr>
        <p:spPr>
          <a:xfrm rot="5400000">
            <a:off x="1065448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extLst>
              <a:ext uri="{FF2B5EF4-FFF2-40B4-BE49-F238E27FC236}">
                <a16:creationId xmlns:a16="http://schemas.microsoft.com/office/drawing/2014/main" id="{A42B3812-0AA8-468F-82F5-80411EBDED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5763" y="2750208"/>
            <a:ext cx="1267077" cy="678792"/>
          </a:xfrm>
          <a:prstGeom prst="rect">
            <a:avLst/>
          </a:prstGeom>
        </p:spPr>
      </p:pic>
      <p:pic>
        <p:nvPicPr>
          <p:cNvPr id="9" name="Picture 8">
            <a:extLst>
              <a:ext uri="{FF2B5EF4-FFF2-40B4-BE49-F238E27FC236}">
                <a16:creationId xmlns:a16="http://schemas.microsoft.com/office/drawing/2014/main" id="{DE082AB7-A115-43B8-BBB2-2C5DDFD852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45879" y="3158315"/>
            <a:ext cx="678280" cy="211962"/>
          </a:xfrm>
          <a:prstGeom prst="rect">
            <a:avLst/>
          </a:prstGeom>
        </p:spPr>
      </p:pic>
      <p:pic>
        <p:nvPicPr>
          <p:cNvPr id="14" name="Picture 13">
            <a:extLst>
              <a:ext uri="{FF2B5EF4-FFF2-40B4-BE49-F238E27FC236}">
                <a16:creationId xmlns:a16="http://schemas.microsoft.com/office/drawing/2014/main" id="{FC344517-13D0-4A75-AD0A-00569A69D5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17197" y="2790275"/>
            <a:ext cx="523826" cy="598658"/>
          </a:xfrm>
          <a:prstGeom prst="rect">
            <a:avLst/>
          </a:prstGeom>
        </p:spPr>
      </p:pic>
      <p:pic>
        <p:nvPicPr>
          <p:cNvPr id="16" name="Picture 15">
            <a:extLst>
              <a:ext uri="{FF2B5EF4-FFF2-40B4-BE49-F238E27FC236}">
                <a16:creationId xmlns:a16="http://schemas.microsoft.com/office/drawing/2014/main" id="{60B9C0B0-A064-479E-91D2-9198B28D0C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85777" y="4090400"/>
            <a:ext cx="1201733" cy="1051516"/>
          </a:xfrm>
          <a:prstGeom prst="rect">
            <a:avLst/>
          </a:prstGeom>
        </p:spPr>
      </p:pic>
    </p:spTree>
    <p:extLst>
      <p:ext uri="{BB962C8B-B14F-4D97-AF65-F5344CB8AC3E}">
        <p14:creationId xmlns:p14="http://schemas.microsoft.com/office/powerpoint/2010/main" val="366223986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67008C4-12A1-4825-9E90-2A40E96416F1}"/>
              </a:ext>
            </a:extLst>
          </p:cNvPr>
          <p:cNvSpPr txBox="1">
            <a:spLocks/>
          </p:cNvSpPr>
          <p:nvPr/>
        </p:nvSpPr>
        <p:spPr>
          <a:xfrm>
            <a:off x="3624044" y="347678"/>
            <a:ext cx="7854891" cy="858007"/>
          </a:xfrm>
          <a:prstGeom prst="rect">
            <a:avLst/>
          </a:prstGeom>
        </p:spPr>
        <p:txBody>
          <a:bodyPr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dirty="0">
                <a:latin typeface="Arcade" pitchFamily="50" charset="0"/>
              </a:rPr>
              <a:t>PLAYING THE GAME</a:t>
            </a:r>
          </a:p>
        </p:txBody>
      </p:sp>
      <p:sp>
        <p:nvSpPr>
          <p:cNvPr id="8" name="Rectangle: Rounded Corners 7">
            <a:hlinkClick r:id="rId2" action="ppaction://hlinksldjump"/>
            <a:extLst>
              <a:ext uri="{FF2B5EF4-FFF2-40B4-BE49-F238E27FC236}">
                <a16:creationId xmlns:a16="http://schemas.microsoft.com/office/drawing/2014/main" id="{F8E77DBA-D326-4700-9386-8F5ADD2BD2CB}"/>
              </a:ext>
            </a:extLst>
          </p:cNvPr>
          <p:cNvSpPr/>
          <p:nvPr/>
        </p:nvSpPr>
        <p:spPr>
          <a:xfrm>
            <a:off x="713064"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10" name="Picture 9">
            <a:extLst>
              <a:ext uri="{FF2B5EF4-FFF2-40B4-BE49-F238E27FC236}">
                <a16:creationId xmlns:a16="http://schemas.microsoft.com/office/drawing/2014/main" id="{8A14AE63-ECC1-48E7-AA34-08865566AE59}"/>
              </a:ext>
            </a:extLst>
          </p:cNvPr>
          <p:cNvPicPr>
            <a:picLocks noChangeAspect="1"/>
          </p:cNvPicPr>
          <p:nvPr/>
        </p:nvPicPr>
        <p:blipFill rotWithShape="1">
          <a:blip r:embed="rId3">
            <a:extLst>
              <a:ext uri="{28A0092B-C50C-407E-A947-70E740481C1C}">
                <a14:useLocalDpi xmlns:a14="http://schemas.microsoft.com/office/drawing/2010/main" val="0"/>
              </a:ext>
            </a:extLst>
          </a:blip>
          <a:srcRect t="41852" b="12750"/>
          <a:stretch/>
        </p:blipFill>
        <p:spPr>
          <a:xfrm>
            <a:off x="713064" y="508233"/>
            <a:ext cx="3121160" cy="536896"/>
          </a:xfrm>
          <a:prstGeom prst="rect">
            <a:avLst/>
          </a:prstGeom>
        </p:spPr>
      </p:pic>
      <p:sp>
        <p:nvSpPr>
          <p:cNvPr id="11" name="Isosceles Triangle 10">
            <a:hlinkClick r:id="rId2" action="ppaction://hlinksldjump"/>
            <a:extLst>
              <a:ext uri="{FF2B5EF4-FFF2-40B4-BE49-F238E27FC236}">
                <a16:creationId xmlns:a16="http://schemas.microsoft.com/office/drawing/2014/main" id="{3235FCFA-46D3-4737-94D1-914CB907F9A4}"/>
              </a:ext>
            </a:extLst>
          </p:cNvPr>
          <p:cNvSpPr/>
          <p:nvPr/>
        </p:nvSpPr>
        <p:spPr>
          <a:xfrm rot="16200000">
            <a:off x="107146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a:extLst>
              <a:ext uri="{FF2B5EF4-FFF2-40B4-BE49-F238E27FC236}">
                <a16:creationId xmlns:a16="http://schemas.microsoft.com/office/drawing/2014/main" id="{7393F7F3-4436-499D-B7D3-24850B44ECE3}"/>
              </a:ext>
            </a:extLst>
          </p:cNvPr>
          <p:cNvPicPr>
            <a:picLocks noChangeAspect="1"/>
          </p:cNvPicPr>
          <p:nvPr/>
        </p:nvPicPr>
        <p:blipFill>
          <a:blip r:embed="rId4"/>
          <a:stretch>
            <a:fillRect/>
          </a:stretch>
        </p:blipFill>
        <p:spPr>
          <a:xfrm>
            <a:off x="7232423" y="1869814"/>
            <a:ext cx="4159781" cy="3129093"/>
          </a:xfrm>
          <a:prstGeom prst="rect">
            <a:avLst/>
          </a:prstGeom>
        </p:spPr>
      </p:pic>
      <p:sp>
        <p:nvSpPr>
          <p:cNvPr id="6" name="Rectangle: Rounded Corners 5">
            <a:hlinkClick r:id="rId5" action="ppaction://hlinksldjump"/>
            <a:extLst>
              <a:ext uri="{FF2B5EF4-FFF2-40B4-BE49-F238E27FC236}">
                <a16:creationId xmlns:a16="http://schemas.microsoft.com/office/drawing/2014/main" id="{6AEFEC18-E917-4456-A83A-1E5FA43F277A}"/>
              </a:ext>
            </a:extLst>
          </p:cNvPr>
          <p:cNvSpPr/>
          <p:nvPr/>
        </p:nvSpPr>
        <p:spPr>
          <a:xfrm>
            <a:off x="10477501" y="3819525"/>
            <a:ext cx="781050" cy="27146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E0F2DADF-2C43-4ADC-ACDB-DA4EFC7A285D}"/>
              </a:ext>
            </a:extLst>
          </p:cNvPr>
          <p:cNvSpPr txBox="1"/>
          <p:nvPr/>
        </p:nvSpPr>
        <p:spPr>
          <a:xfrm>
            <a:off x="713064" y="1299827"/>
            <a:ext cx="6307163" cy="4524315"/>
          </a:xfrm>
          <a:prstGeom prst="rect">
            <a:avLst/>
          </a:prstGeom>
          <a:noFill/>
        </p:spPr>
        <p:txBody>
          <a:bodyPr wrap="square" rtlCol="0">
            <a:spAutoFit/>
          </a:bodyPr>
          <a:lstStyle/>
          <a:p>
            <a:r>
              <a:rPr lang="en-AU" dirty="0">
                <a:latin typeface="Meslo LG M" panose="020B0609030804020204" pitchFamily="49" charset="0"/>
                <a:ea typeface="Meslo LG M" panose="020B0609030804020204" pitchFamily="49" charset="0"/>
                <a:cs typeface="Meslo LG M" panose="020B0609030804020204" pitchFamily="49" charset="0"/>
              </a:rPr>
              <a:t>Once you’ve opened the game, you will be presented with this screen.</a:t>
            </a:r>
          </a:p>
          <a:p>
            <a:r>
              <a:rPr lang="en-AU" dirty="0">
                <a:latin typeface="Meslo LG M" panose="020B0609030804020204" pitchFamily="49" charset="0"/>
                <a:ea typeface="Meslo LG M" panose="020B0609030804020204" pitchFamily="49" charset="0"/>
                <a:cs typeface="Meslo LG M" panose="020B0609030804020204" pitchFamily="49" charset="0"/>
              </a:rPr>
              <a:t>Press the “Help” button for a help screen and this tutorial, and press the “Sound” button to toggle the sound effects for the game. If it says “OFF”, the sound is off, if it says “ON”, the sound is on.</a:t>
            </a:r>
          </a:p>
          <a:p>
            <a:endParaRPr lang="en-AU" dirty="0">
              <a:latin typeface="Meslo LG M" panose="020B0609030804020204" pitchFamily="49" charset="0"/>
              <a:ea typeface="Meslo LG M" panose="020B0609030804020204" pitchFamily="49" charset="0"/>
              <a:cs typeface="Meslo LG M" panose="020B0609030804020204" pitchFamily="49" charset="0"/>
            </a:endParaRPr>
          </a:p>
          <a:p>
            <a:r>
              <a:rPr lang="en-AU" dirty="0">
                <a:latin typeface="Meslo LG M" panose="020B0609030804020204" pitchFamily="49" charset="0"/>
                <a:ea typeface="Meslo LG M" panose="020B0609030804020204" pitchFamily="49" charset="0"/>
                <a:cs typeface="Meslo LG M" panose="020B0609030804020204" pitchFamily="49" charset="0"/>
              </a:rPr>
              <a:t>Enter your initials in the text box, ensuring they are three capital letters, for example “JSC” and press the start button!</a:t>
            </a:r>
          </a:p>
          <a:p>
            <a:r>
              <a:rPr lang="en-AU" dirty="0">
                <a:latin typeface="Meslo LG M" panose="020B0609030804020204" pitchFamily="49" charset="0"/>
                <a:ea typeface="Meslo LG M" panose="020B0609030804020204" pitchFamily="49" charset="0"/>
                <a:cs typeface="Meslo LG M" panose="020B0609030804020204" pitchFamily="49" charset="0"/>
              </a:rPr>
              <a:t>Press the start button when you are ready to move on.</a:t>
            </a:r>
          </a:p>
          <a:p>
            <a:endParaRPr lang="en-AU" dirty="0">
              <a:latin typeface="Meslo LG M" panose="020B0609030804020204" pitchFamily="49" charset="0"/>
              <a:ea typeface="Meslo LG M" panose="020B0609030804020204" pitchFamily="49" charset="0"/>
              <a:cs typeface="Meslo LG M" panose="020B0609030804020204" pitchFamily="49" charset="0"/>
            </a:endParaRPr>
          </a:p>
          <a:p>
            <a:r>
              <a:rPr lang="en-AU" i="1" dirty="0">
                <a:latin typeface="Meslo LG M" panose="020B0609030804020204" pitchFamily="49" charset="0"/>
                <a:ea typeface="Meslo LG M" panose="020B0609030804020204" pitchFamily="49" charset="0"/>
                <a:cs typeface="Meslo LG M" panose="020B0609030804020204" pitchFamily="49" charset="0"/>
              </a:rPr>
              <a:t>TIP: Try pressing the sound button now.</a:t>
            </a:r>
          </a:p>
          <a:p>
            <a:endParaRPr lang="en-AU" dirty="0">
              <a:latin typeface="Meslo LG M" panose="020B0609030804020204" pitchFamily="49" charset="0"/>
              <a:ea typeface="Meslo LG M" panose="020B0609030804020204" pitchFamily="49" charset="0"/>
              <a:cs typeface="Meslo LG M" panose="020B0609030804020204" pitchFamily="49" charset="0"/>
            </a:endParaRPr>
          </a:p>
        </p:txBody>
      </p:sp>
      <p:sp>
        <p:nvSpPr>
          <p:cNvPr id="14" name="Rectangle: Rounded Corners 13">
            <a:hlinkClick r:id="rId6" action="ppaction://hlinksldjump"/>
            <a:extLst>
              <a:ext uri="{FF2B5EF4-FFF2-40B4-BE49-F238E27FC236}">
                <a16:creationId xmlns:a16="http://schemas.microsoft.com/office/drawing/2014/main" id="{B546FF21-2824-4BC2-9C48-2719F6EFF513}"/>
              </a:ext>
            </a:extLst>
          </p:cNvPr>
          <p:cNvSpPr/>
          <p:nvPr/>
        </p:nvSpPr>
        <p:spPr>
          <a:xfrm>
            <a:off x="8095376" y="4404220"/>
            <a:ext cx="2416030" cy="4362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8093863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31E1F-5299-4DA4-947B-1451A01A9BD2}"/>
              </a:ext>
            </a:extLst>
          </p:cNvPr>
          <p:cNvSpPr txBox="1"/>
          <p:nvPr/>
        </p:nvSpPr>
        <p:spPr>
          <a:xfrm>
            <a:off x="713064" y="1299827"/>
            <a:ext cx="6307163" cy="4524315"/>
          </a:xfrm>
          <a:prstGeom prst="rect">
            <a:avLst/>
          </a:prstGeom>
          <a:noFill/>
        </p:spPr>
        <p:txBody>
          <a:bodyPr wrap="square" rtlCol="0">
            <a:spAutoFit/>
          </a:bodyPr>
          <a:lstStyle/>
          <a:p>
            <a:r>
              <a:rPr lang="en-AU" dirty="0">
                <a:latin typeface="Meslo LG M" panose="020B0609030804020204" pitchFamily="49" charset="0"/>
                <a:ea typeface="Meslo LG M" panose="020B0609030804020204" pitchFamily="49" charset="0"/>
                <a:cs typeface="Meslo LG M" panose="020B0609030804020204" pitchFamily="49" charset="0"/>
              </a:rPr>
              <a:t>Once you’ve opened the game, you will be presented with this screen.</a:t>
            </a:r>
          </a:p>
          <a:p>
            <a:r>
              <a:rPr lang="en-AU" dirty="0">
                <a:latin typeface="Meslo LG M" panose="020B0609030804020204" pitchFamily="49" charset="0"/>
                <a:ea typeface="Meslo LG M" panose="020B0609030804020204" pitchFamily="49" charset="0"/>
                <a:cs typeface="Meslo LG M" panose="020B0609030804020204" pitchFamily="49" charset="0"/>
              </a:rPr>
              <a:t>Press the “Help” button for a help screen and this tutorial, and press the “Sound” button to toggle the sound effects for the game. If it says “OFF”, the sound is off, if it says “ON”, the sound is on.</a:t>
            </a:r>
          </a:p>
          <a:p>
            <a:endParaRPr lang="en-AU" dirty="0">
              <a:latin typeface="Meslo LG M" panose="020B0609030804020204" pitchFamily="49" charset="0"/>
              <a:ea typeface="Meslo LG M" panose="020B0609030804020204" pitchFamily="49" charset="0"/>
              <a:cs typeface="Meslo LG M" panose="020B0609030804020204" pitchFamily="49" charset="0"/>
            </a:endParaRPr>
          </a:p>
          <a:p>
            <a:r>
              <a:rPr lang="en-AU" dirty="0">
                <a:latin typeface="Meslo LG M" panose="020B0609030804020204" pitchFamily="49" charset="0"/>
                <a:ea typeface="Meslo LG M" panose="020B0609030804020204" pitchFamily="49" charset="0"/>
                <a:cs typeface="Meslo LG M" panose="020B0609030804020204" pitchFamily="49" charset="0"/>
              </a:rPr>
              <a:t>Enter your initials in the text box, ensuring they are three capital letters, for example “JSC” and press the start button!</a:t>
            </a:r>
          </a:p>
          <a:p>
            <a:r>
              <a:rPr lang="en-AU" dirty="0">
                <a:latin typeface="Meslo LG M" panose="020B0609030804020204" pitchFamily="49" charset="0"/>
                <a:ea typeface="Meslo LG M" panose="020B0609030804020204" pitchFamily="49" charset="0"/>
                <a:cs typeface="Meslo LG M" panose="020B0609030804020204" pitchFamily="49" charset="0"/>
              </a:rPr>
              <a:t>Press the start button when you are ready to move on.</a:t>
            </a:r>
          </a:p>
          <a:p>
            <a:endParaRPr lang="en-AU" dirty="0">
              <a:latin typeface="Meslo LG M" panose="020B0609030804020204" pitchFamily="49" charset="0"/>
              <a:ea typeface="Meslo LG M" panose="020B0609030804020204" pitchFamily="49" charset="0"/>
              <a:cs typeface="Meslo LG M" panose="020B0609030804020204" pitchFamily="49" charset="0"/>
            </a:endParaRPr>
          </a:p>
          <a:p>
            <a:r>
              <a:rPr lang="en-AU" i="1" dirty="0">
                <a:latin typeface="Meslo LG M" panose="020B0609030804020204" pitchFamily="49" charset="0"/>
                <a:ea typeface="Meslo LG M" panose="020B0609030804020204" pitchFamily="49" charset="0"/>
                <a:cs typeface="Meslo LG M" panose="020B0609030804020204" pitchFamily="49" charset="0"/>
              </a:rPr>
              <a:t>TIP: Try pressing the sound button now.</a:t>
            </a:r>
          </a:p>
          <a:p>
            <a:endParaRPr lang="en-AU" dirty="0">
              <a:latin typeface="Meslo LG M" panose="020B0609030804020204" pitchFamily="49" charset="0"/>
              <a:ea typeface="Meslo LG M" panose="020B0609030804020204" pitchFamily="49" charset="0"/>
              <a:cs typeface="Meslo LG M" panose="020B0609030804020204" pitchFamily="49" charset="0"/>
            </a:endParaRPr>
          </a:p>
        </p:txBody>
      </p:sp>
      <p:sp>
        <p:nvSpPr>
          <p:cNvPr id="3" name="Title 1">
            <a:extLst>
              <a:ext uri="{FF2B5EF4-FFF2-40B4-BE49-F238E27FC236}">
                <a16:creationId xmlns:a16="http://schemas.microsoft.com/office/drawing/2014/main" id="{467008C4-12A1-4825-9E90-2A40E96416F1}"/>
              </a:ext>
            </a:extLst>
          </p:cNvPr>
          <p:cNvSpPr txBox="1">
            <a:spLocks/>
          </p:cNvSpPr>
          <p:nvPr/>
        </p:nvSpPr>
        <p:spPr>
          <a:xfrm>
            <a:off x="3624044" y="347678"/>
            <a:ext cx="7854891" cy="858007"/>
          </a:xfrm>
          <a:prstGeom prst="rect">
            <a:avLst/>
          </a:prstGeom>
        </p:spPr>
        <p:txBody>
          <a:bodyPr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dirty="0">
                <a:latin typeface="Arcade" pitchFamily="50" charset="0"/>
              </a:rPr>
              <a:t>PLAYING THE GAME</a:t>
            </a:r>
          </a:p>
        </p:txBody>
      </p:sp>
      <p:sp>
        <p:nvSpPr>
          <p:cNvPr id="8" name="Rectangle: Rounded Corners 7">
            <a:hlinkClick r:id="rId2" action="ppaction://hlinksldjump"/>
            <a:extLst>
              <a:ext uri="{FF2B5EF4-FFF2-40B4-BE49-F238E27FC236}">
                <a16:creationId xmlns:a16="http://schemas.microsoft.com/office/drawing/2014/main" id="{F8E77DBA-D326-4700-9386-8F5ADD2BD2CB}"/>
              </a:ext>
            </a:extLst>
          </p:cNvPr>
          <p:cNvSpPr/>
          <p:nvPr/>
        </p:nvSpPr>
        <p:spPr>
          <a:xfrm>
            <a:off x="713064"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10" name="Picture 9">
            <a:extLst>
              <a:ext uri="{FF2B5EF4-FFF2-40B4-BE49-F238E27FC236}">
                <a16:creationId xmlns:a16="http://schemas.microsoft.com/office/drawing/2014/main" id="{8A14AE63-ECC1-48E7-AA34-08865566AE59}"/>
              </a:ext>
            </a:extLst>
          </p:cNvPr>
          <p:cNvPicPr>
            <a:picLocks noChangeAspect="1"/>
          </p:cNvPicPr>
          <p:nvPr/>
        </p:nvPicPr>
        <p:blipFill rotWithShape="1">
          <a:blip r:embed="rId3">
            <a:extLst>
              <a:ext uri="{28A0092B-C50C-407E-A947-70E740481C1C}">
                <a14:useLocalDpi xmlns:a14="http://schemas.microsoft.com/office/drawing/2010/main" val="0"/>
              </a:ext>
            </a:extLst>
          </a:blip>
          <a:srcRect t="41852" b="12750"/>
          <a:stretch/>
        </p:blipFill>
        <p:spPr>
          <a:xfrm>
            <a:off x="713064" y="508233"/>
            <a:ext cx="3121160" cy="536896"/>
          </a:xfrm>
          <a:prstGeom prst="rect">
            <a:avLst/>
          </a:prstGeom>
        </p:spPr>
      </p:pic>
      <p:sp>
        <p:nvSpPr>
          <p:cNvPr id="11" name="Isosceles Triangle 10">
            <a:hlinkClick r:id="rId2" action="ppaction://hlinksldjump"/>
            <a:extLst>
              <a:ext uri="{FF2B5EF4-FFF2-40B4-BE49-F238E27FC236}">
                <a16:creationId xmlns:a16="http://schemas.microsoft.com/office/drawing/2014/main" id="{3235FCFA-46D3-4737-94D1-914CB907F9A4}"/>
              </a:ext>
            </a:extLst>
          </p:cNvPr>
          <p:cNvSpPr/>
          <p:nvPr/>
        </p:nvSpPr>
        <p:spPr>
          <a:xfrm rot="16200000">
            <a:off x="107146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a:extLst>
              <a:ext uri="{FF2B5EF4-FFF2-40B4-BE49-F238E27FC236}">
                <a16:creationId xmlns:a16="http://schemas.microsoft.com/office/drawing/2014/main" id="{7393F7F3-4436-499D-B7D3-24850B44E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2423" y="1869814"/>
            <a:ext cx="4159781" cy="3129092"/>
          </a:xfrm>
          <a:prstGeom prst="rect">
            <a:avLst/>
          </a:prstGeom>
        </p:spPr>
      </p:pic>
      <p:sp>
        <p:nvSpPr>
          <p:cNvPr id="6" name="Rectangle: Rounded Corners 5">
            <a:hlinkClick r:id="rId5" action="ppaction://hlinksldjump"/>
            <a:extLst>
              <a:ext uri="{FF2B5EF4-FFF2-40B4-BE49-F238E27FC236}">
                <a16:creationId xmlns:a16="http://schemas.microsoft.com/office/drawing/2014/main" id="{6AEFEC18-E917-4456-A83A-1E5FA43F277A}"/>
              </a:ext>
            </a:extLst>
          </p:cNvPr>
          <p:cNvSpPr/>
          <p:nvPr/>
        </p:nvSpPr>
        <p:spPr>
          <a:xfrm>
            <a:off x="10477501" y="3819525"/>
            <a:ext cx="781050" cy="27146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Rounded Corners 4">
            <a:hlinkClick r:id="rId6" action="ppaction://hlinksldjump"/>
            <a:extLst>
              <a:ext uri="{FF2B5EF4-FFF2-40B4-BE49-F238E27FC236}">
                <a16:creationId xmlns:a16="http://schemas.microsoft.com/office/drawing/2014/main" id="{987EDE5A-8445-4823-89F1-FBFC95E7C75E}"/>
              </a:ext>
            </a:extLst>
          </p:cNvPr>
          <p:cNvSpPr/>
          <p:nvPr/>
        </p:nvSpPr>
        <p:spPr>
          <a:xfrm>
            <a:off x="8095376" y="4404220"/>
            <a:ext cx="2416030" cy="4362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1521861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31E1F-5299-4DA4-947B-1451A01A9BD2}"/>
              </a:ext>
            </a:extLst>
          </p:cNvPr>
          <p:cNvSpPr txBox="1"/>
          <p:nvPr/>
        </p:nvSpPr>
        <p:spPr>
          <a:xfrm>
            <a:off x="713064" y="1997838"/>
            <a:ext cx="3620811" cy="2862322"/>
          </a:xfrm>
          <a:prstGeom prst="rect">
            <a:avLst/>
          </a:prstGeom>
          <a:noFill/>
        </p:spPr>
        <p:txBody>
          <a:bodyPr wrap="square" rtlCol="0">
            <a:spAutoFit/>
          </a:bodyPr>
          <a:lstStyle/>
          <a:p>
            <a:r>
              <a:rPr lang="en-AU" dirty="0">
                <a:latin typeface="Meslo LG M" panose="020B0609030804020204" pitchFamily="49" charset="0"/>
                <a:ea typeface="Meslo LG M" panose="020B0609030804020204" pitchFamily="49" charset="0"/>
                <a:cs typeface="Meslo LG M" panose="020B0609030804020204" pitchFamily="49" charset="0"/>
              </a:rPr>
              <a:t>Once the game has started, this is the view you will be presented with.</a:t>
            </a:r>
          </a:p>
          <a:p>
            <a:endParaRPr lang="en-AU" dirty="0">
              <a:latin typeface="Meslo LG M" panose="020B0609030804020204" pitchFamily="49" charset="0"/>
              <a:ea typeface="Meslo LG M" panose="020B0609030804020204" pitchFamily="49" charset="0"/>
              <a:cs typeface="Meslo LG M" panose="020B0609030804020204" pitchFamily="49" charset="0"/>
            </a:endParaRPr>
          </a:p>
          <a:p>
            <a:r>
              <a:rPr lang="en-AU" dirty="0">
                <a:latin typeface="Meslo LG M" panose="020B0609030804020204" pitchFamily="49" charset="0"/>
                <a:ea typeface="Meslo LG M" panose="020B0609030804020204" pitchFamily="49" charset="0"/>
                <a:cs typeface="Meslo LG M" panose="020B0609030804020204" pitchFamily="49" charset="0"/>
              </a:rPr>
              <a:t>The different elements of the game is labelled to the right. Click the arrow when you are ready to continue.</a:t>
            </a:r>
          </a:p>
        </p:txBody>
      </p:sp>
      <p:sp>
        <p:nvSpPr>
          <p:cNvPr id="3" name="Title 1">
            <a:extLst>
              <a:ext uri="{FF2B5EF4-FFF2-40B4-BE49-F238E27FC236}">
                <a16:creationId xmlns:a16="http://schemas.microsoft.com/office/drawing/2014/main" id="{467008C4-12A1-4825-9E90-2A40E96416F1}"/>
              </a:ext>
            </a:extLst>
          </p:cNvPr>
          <p:cNvSpPr txBox="1">
            <a:spLocks/>
          </p:cNvSpPr>
          <p:nvPr/>
        </p:nvSpPr>
        <p:spPr>
          <a:xfrm>
            <a:off x="3624044" y="347678"/>
            <a:ext cx="7854891" cy="858007"/>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dirty="0">
                <a:latin typeface="Arcade" pitchFamily="50" charset="0"/>
              </a:rPr>
              <a:t>INTERFACE</a:t>
            </a:r>
          </a:p>
        </p:txBody>
      </p:sp>
      <p:sp>
        <p:nvSpPr>
          <p:cNvPr id="5" name="Rectangle: Rounded Corners 4">
            <a:hlinkClick r:id="rId2" action="ppaction://hlinksldjump"/>
            <a:extLst>
              <a:ext uri="{FF2B5EF4-FFF2-40B4-BE49-F238E27FC236}">
                <a16:creationId xmlns:a16="http://schemas.microsoft.com/office/drawing/2014/main" id="{59A71218-8D08-4ABE-8D45-33FC75612968}"/>
              </a:ext>
            </a:extLst>
          </p:cNvPr>
          <p:cNvSpPr/>
          <p:nvPr/>
        </p:nvSpPr>
        <p:spPr>
          <a:xfrm>
            <a:off x="10145086"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Rounded Corners 7">
            <a:hlinkClick r:id="rId3" action="ppaction://hlinksldjump"/>
            <a:extLst>
              <a:ext uri="{FF2B5EF4-FFF2-40B4-BE49-F238E27FC236}">
                <a16:creationId xmlns:a16="http://schemas.microsoft.com/office/drawing/2014/main" id="{F8E77DBA-D326-4700-9386-8F5ADD2BD2CB}"/>
              </a:ext>
            </a:extLst>
          </p:cNvPr>
          <p:cNvSpPr/>
          <p:nvPr/>
        </p:nvSpPr>
        <p:spPr>
          <a:xfrm>
            <a:off x="713064"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10" name="Picture 9">
            <a:extLst>
              <a:ext uri="{FF2B5EF4-FFF2-40B4-BE49-F238E27FC236}">
                <a16:creationId xmlns:a16="http://schemas.microsoft.com/office/drawing/2014/main" id="{8A14AE63-ECC1-48E7-AA34-08865566AE59}"/>
              </a:ext>
            </a:extLst>
          </p:cNvPr>
          <p:cNvPicPr>
            <a:picLocks noChangeAspect="1"/>
          </p:cNvPicPr>
          <p:nvPr/>
        </p:nvPicPr>
        <p:blipFill rotWithShape="1">
          <a:blip r:embed="rId4">
            <a:extLst>
              <a:ext uri="{28A0092B-C50C-407E-A947-70E740481C1C}">
                <a14:useLocalDpi xmlns:a14="http://schemas.microsoft.com/office/drawing/2010/main" val="0"/>
              </a:ext>
            </a:extLst>
          </a:blip>
          <a:srcRect t="41852" b="12750"/>
          <a:stretch/>
        </p:blipFill>
        <p:spPr>
          <a:xfrm>
            <a:off x="713064" y="508233"/>
            <a:ext cx="3121160" cy="536896"/>
          </a:xfrm>
          <a:prstGeom prst="rect">
            <a:avLst/>
          </a:prstGeom>
        </p:spPr>
      </p:pic>
      <p:sp>
        <p:nvSpPr>
          <p:cNvPr id="11" name="Isosceles Triangle 10">
            <a:hlinkClick r:id="rId3" action="ppaction://hlinksldjump"/>
            <a:extLst>
              <a:ext uri="{FF2B5EF4-FFF2-40B4-BE49-F238E27FC236}">
                <a16:creationId xmlns:a16="http://schemas.microsoft.com/office/drawing/2014/main" id="{3235FCFA-46D3-4737-94D1-914CB907F9A4}"/>
              </a:ext>
            </a:extLst>
          </p:cNvPr>
          <p:cNvSpPr/>
          <p:nvPr/>
        </p:nvSpPr>
        <p:spPr>
          <a:xfrm rot="16200000">
            <a:off x="107146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Isosceles Triangle 11">
            <a:hlinkClick r:id="rId2" action="ppaction://hlinksldjump"/>
            <a:extLst>
              <a:ext uri="{FF2B5EF4-FFF2-40B4-BE49-F238E27FC236}">
                <a16:creationId xmlns:a16="http://schemas.microsoft.com/office/drawing/2014/main" id="{72A3B6D0-0ADB-4EC3-B50E-3EE88EDC9A7E}"/>
              </a:ext>
            </a:extLst>
          </p:cNvPr>
          <p:cNvSpPr/>
          <p:nvPr/>
        </p:nvSpPr>
        <p:spPr>
          <a:xfrm rot="5400000">
            <a:off x="1065448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a:extLst>
              <a:ext uri="{FF2B5EF4-FFF2-40B4-BE49-F238E27FC236}">
                <a16:creationId xmlns:a16="http://schemas.microsoft.com/office/drawing/2014/main" id="{4B3A4A4A-D458-4579-9125-AEEC4049DB4B}"/>
              </a:ext>
            </a:extLst>
          </p:cNvPr>
          <p:cNvPicPr>
            <a:picLocks noChangeAspect="1"/>
          </p:cNvPicPr>
          <p:nvPr/>
        </p:nvPicPr>
        <p:blipFill>
          <a:blip r:embed="rId5"/>
          <a:stretch>
            <a:fillRect/>
          </a:stretch>
        </p:blipFill>
        <p:spPr>
          <a:xfrm>
            <a:off x="4959049" y="1205685"/>
            <a:ext cx="5798156" cy="4361521"/>
          </a:xfrm>
          <a:prstGeom prst="rect">
            <a:avLst/>
          </a:prstGeom>
        </p:spPr>
      </p:pic>
      <p:sp>
        <p:nvSpPr>
          <p:cNvPr id="7" name="Speech Bubble: Rectangle 6">
            <a:extLst>
              <a:ext uri="{FF2B5EF4-FFF2-40B4-BE49-F238E27FC236}">
                <a16:creationId xmlns:a16="http://schemas.microsoft.com/office/drawing/2014/main" id="{A3954AFE-D5BF-4BFE-B14C-82BFE425C526}"/>
              </a:ext>
            </a:extLst>
          </p:cNvPr>
          <p:cNvSpPr/>
          <p:nvPr/>
        </p:nvSpPr>
        <p:spPr>
          <a:xfrm>
            <a:off x="4333875" y="2407640"/>
            <a:ext cx="1429361" cy="744290"/>
          </a:xfrm>
          <a:prstGeom prst="wedgeRectCallout">
            <a:avLst>
              <a:gd name="adj1" fmla="val 76137"/>
              <a:gd name="adj2" fmla="val 46838"/>
            </a:avLst>
          </a:prstGeom>
          <a:solidFill>
            <a:srgbClr val="F95754"/>
          </a:solidFill>
          <a:ln w="1905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latin typeface="Meslo LG M" panose="020B0609030804020204" pitchFamily="49" charset="0"/>
                <a:ea typeface="Meslo LG M" panose="020B0609030804020204" pitchFamily="49" charset="0"/>
                <a:cs typeface="Meslo LG M" panose="020B0609030804020204" pitchFamily="49" charset="0"/>
              </a:rPr>
              <a:t>The Vic Viper. This is the ship you are controlling.</a:t>
            </a:r>
          </a:p>
        </p:txBody>
      </p:sp>
      <p:sp>
        <p:nvSpPr>
          <p:cNvPr id="13" name="Speech Bubble: Rectangle 12">
            <a:extLst>
              <a:ext uri="{FF2B5EF4-FFF2-40B4-BE49-F238E27FC236}">
                <a16:creationId xmlns:a16="http://schemas.microsoft.com/office/drawing/2014/main" id="{A5415ECA-EA4B-4C22-A4D6-2886F8F28A7F}"/>
              </a:ext>
            </a:extLst>
          </p:cNvPr>
          <p:cNvSpPr/>
          <p:nvPr/>
        </p:nvSpPr>
        <p:spPr>
          <a:xfrm>
            <a:off x="7883294" y="1860346"/>
            <a:ext cx="1822768" cy="958353"/>
          </a:xfrm>
          <a:prstGeom prst="wedgeRectCallout">
            <a:avLst>
              <a:gd name="adj1" fmla="val 33880"/>
              <a:gd name="adj2" fmla="val 19787"/>
            </a:avLst>
          </a:prstGeom>
          <a:solidFill>
            <a:srgbClr val="F95754"/>
          </a:solidFill>
          <a:ln w="1905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latin typeface="Meslo LG M" panose="020B0609030804020204" pitchFamily="49" charset="0"/>
                <a:ea typeface="Meslo LG M" panose="020B0609030804020204" pitchFamily="49" charset="0"/>
                <a:cs typeface="Meslo LG M" panose="020B0609030804020204" pitchFamily="49" charset="0"/>
              </a:rPr>
              <a:t>The game screen where gameplay will take place. Enemies and terrain will appear here.</a:t>
            </a:r>
          </a:p>
        </p:txBody>
      </p:sp>
      <p:sp>
        <p:nvSpPr>
          <p:cNvPr id="14" name="Speech Bubble: Rectangle 13">
            <a:extLst>
              <a:ext uri="{FF2B5EF4-FFF2-40B4-BE49-F238E27FC236}">
                <a16:creationId xmlns:a16="http://schemas.microsoft.com/office/drawing/2014/main" id="{74A9E51F-B515-4EBD-AC37-3FD7A69E9B45}"/>
              </a:ext>
            </a:extLst>
          </p:cNvPr>
          <p:cNvSpPr/>
          <p:nvPr/>
        </p:nvSpPr>
        <p:spPr>
          <a:xfrm>
            <a:off x="4561776" y="4443041"/>
            <a:ext cx="916235" cy="556798"/>
          </a:xfrm>
          <a:prstGeom prst="wedgeRectCallout">
            <a:avLst>
              <a:gd name="adj1" fmla="val 72312"/>
              <a:gd name="adj2" fmla="val 97926"/>
            </a:avLst>
          </a:prstGeom>
          <a:solidFill>
            <a:srgbClr val="F95754"/>
          </a:solidFill>
          <a:ln w="1905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latin typeface="Meslo LG M" panose="020B0609030804020204" pitchFamily="49" charset="0"/>
                <a:ea typeface="Meslo LG M" panose="020B0609030804020204" pitchFamily="49" charset="0"/>
                <a:cs typeface="Meslo LG M" panose="020B0609030804020204" pitchFamily="49" charset="0"/>
              </a:rPr>
              <a:t>Your remaining lives</a:t>
            </a:r>
          </a:p>
        </p:txBody>
      </p:sp>
      <p:sp>
        <p:nvSpPr>
          <p:cNvPr id="15" name="Speech Bubble: Rectangle 14">
            <a:extLst>
              <a:ext uri="{FF2B5EF4-FFF2-40B4-BE49-F238E27FC236}">
                <a16:creationId xmlns:a16="http://schemas.microsoft.com/office/drawing/2014/main" id="{89908172-C8F6-4221-B703-9997E569204F}"/>
              </a:ext>
            </a:extLst>
          </p:cNvPr>
          <p:cNvSpPr/>
          <p:nvPr/>
        </p:nvSpPr>
        <p:spPr>
          <a:xfrm>
            <a:off x="5820950" y="4582720"/>
            <a:ext cx="706753" cy="417119"/>
          </a:xfrm>
          <a:prstGeom prst="wedgeRectCallout">
            <a:avLst>
              <a:gd name="adj1" fmla="val 21039"/>
              <a:gd name="adj2" fmla="val 94913"/>
            </a:avLst>
          </a:prstGeom>
          <a:solidFill>
            <a:srgbClr val="F95754"/>
          </a:solidFill>
          <a:ln w="1905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latin typeface="Meslo LG M" panose="020B0609030804020204" pitchFamily="49" charset="0"/>
                <a:ea typeface="Meslo LG M" panose="020B0609030804020204" pitchFamily="49" charset="0"/>
                <a:cs typeface="Meslo LG M" panose="020B0609030804020204" pitchFamily="49" charset="0"/>
              </a:rPr>
              <a:t>Your name</a:t>
            </a:r>
          </a:p>
        </p:txBody>
      </p:sp>
      <p:sp>
        <p:nvSpPr>
          <p:cNvPr id="16" name="Speech Bubble: Rectangle 15">
            <a:extLst>
              <a:ext uri="{FF2B5EF4-FFF2-40B4-BE49-F238E27FC236}">
                <a16:creationId xmlns:a16="http://schemas.microsoft.com/office/drawing/2014/main" id="{E820490B-87D0-4922-A432-525C9137A67B}"/>
              </a:ext>
            </a:extLst>
          </p:cNvPr>
          <p:cNvSpPr/>
          <p:nvPr/>
        </p:nvSpPr>
        <p:spPr>
          <a:xfrm>
            <a:off x="6453934" y="5814770"/>
            <a:ext cx="1333850" cy="607466"/>
          </a:xfrm>
          <a:prstGeom prst="wedgeRectCallout">
            <a:avLst>
              <a:gd name="adj1" fmla="val 36814"/>
              <a:gd name="adj2" fmla="val -91797"/>
            </a:avLst>
          </a:prstGeom>
          <a:solidFill>
            <a:srgbClr val="F95754"/>
          </a:solidFill>
          <a:ln w="1905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latin typeface="Meslo LG M" panose="020B0609030804020204" pitchFamily="49" charset="0"/>
                <a:ea typeface="Meslo LG M" panose="020B0609030804020204" pitchFamily="49" charset="0"/>
                <a:cs typeface="Meslo LG M" panose="020B0609030804020204" pitchFamily="49" charset="0"/>
              </a:rPr>
              <a:t>Your current score</a:t>
            </a:r>
          </a:p>
        </p:txBody>
      </p:sp>
      <p:sp>
        <p:nvSpPr>
          <p:cNvPr id="18" name="Speech Bubble: Rectangle 17">
            <a:extLst>
              <a:ext uri="{FF2B5EF4-FFF2-40B4-BE49-F238E27FC236}">
                <a16:creationId xmlns:a16="http://schemas.microsoft.com/office/drawing/2014/main" id="{756C7D30-DA4D-4E75-A092-4F976C969478}"/>
              </a:ext>
            </a:extLst>
          </p:cNvPr>
          <p:cNvSpPr/>
          <p:nvPr/>
        </p:nvSpPr>
        <p:spPr>
          <a:xfrm>
            <a:off x="8127753" y="5814770"/>
            <a:ext cx="1333850" cy="607466"/>
          </a:xfrm>
          <a:prstGeom prst="wedgeRectCallout">
            <a:avLst>
              <a:gd name="adj1" fmla="val 34927"/>
              <a:gd name="adj2" fmla="val -98702"/>
            </a:avLst>
          </a:prstGeom>
          <a:solidFill>
            <a:srgbClr val="F95754"/>
          </a:solidFill>
          <a:ln w="1905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latin typeface="Meslo LG M" panose="020B0609030804020204" pitchFamily="49" charset="0"/>
                <a:ea typeface="Meslo LG M" panose="020B0609030804020204" pitchFamily="49" charset="0"/>
                <a:cs typeface="Meslo LG M" panose="020B0609030804020204" pitchFamily="49" charset="0"/>
              </a:rPr>
              <a:t>The current highest score</a:t>
            </a:r>
          </a:p>
        </p:txBody>
      </p:sp>
      <p:sp>
        <p:nvSpPr>
          <p:cNvPr id="19" name="Speech Bubble: Rectangle 18">
            <a:extLst>
              <a:ext uri="{FF2B5EF4-FFF2-40B4-BE49-F238E27FC236}">
                <a16:creationId xmlns:a16="http://schemas.microsoft.com/office/drawing/2014/main" id="{AE86279E-E302-4A39-9DA6-29A52C1F3B6A}"/>
              </a:ext>
            </a:extLst>
          </p:cNvPr>
          <p:cNvSpPr/>
          <p:nvPr/>
        </p:nvSpPr>
        <p:spPr>
          <a:xfrm>
            <a:off x="7030374" y="4039302"/>
            <a:ext cx="1612080" cy="744290"/>
          </a:xfrm>
          <a:prstGeom prst="wedgeRectCallout">
            <a:avLst>
              <a:gd name="adj1" fmla="val -8886"/>
              <a:gd name="adj2" fmla="val 76143"/>
            </a:avLst>
          </a:prstGeom>
          <a:solidFill>
            <a:srgbClr val="F95754"/>
          </a:solidFill>
          <a:ln w="1905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latin typeface="Meslo LG M" panose="020B0609030804020204" pitchFamily="49" charset="0"/>
                <a:ea typeface="Meslo LG M" panose="020B0609030804020204" pitchFamily="49" charset="0"/>
                <a:cs typeface="Meslo LG M" panose="020B0609030804020204" pitchFamily="49" charset="0"/>
              </a:rPr>
              <a:t>The power meter, displays current powerups.</a:t>
            </a:r>
          </a:p>
        </p:txBody>
      </p:sp>
      <p:sp>
        <p:nvSpPr>
          <p:cNvPr id="20" name="Speech Bubble: Rectangle 19">
            <a:extLst>
              <a:ext uri="{FF2B5EF4-FFF2-40B4-BE49-F238E27FC236}">
                <a16:creationId xmlns:a16="http://schemas.microsoft.com/office/drawing/2014/main" id="{796B384E-E4D8-4382-8592-D8D79FAAE154}"/>
              </a:ext>
            </a:extLst>
          </p:cNvPr>
          <p:cNvSpPr/>
          <p:nvPr/>
        </p:nvSpPr>
        <p:spPr>
          <a:xfrm>
            <a:off x="10385572" y="1754511"/>
            <a:ext cx="1333848" cy="618362"/>
          </a:xfrm>
          <a:prstGeom prst="wedgeRectCallout">
            <a:avLst>
              <a:gd name="adj1" fmla="val -36485"/>
              <a:gd name="adj2" fmla="val -107418"/>
            </a:avLst>
          </a:prstGeom>
          <a:solidFill>
            <a:srgbClr val="F95754"/>
          </a:solidFill>
          <a:ln w="1905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latin typeface="Meslo LG M" panose="020B0609030804020204" pitchFamily="49" charset="0"/>
                <a:ea typeface="Meslo LG M" panose="020B0609030804020204" pitchFamily="49" charset="0"/>
                <a:cs typeface="Meslo LG M" panose="020B0609030804020204" pitchFamily="49" charset="0"/>
              </a:rPr>
              <a:t>Click to close the game at any time</a:t>
            </a:r>
          </a:p>
        </p:txBody>
      </p:sp>
    </p:spTree>
    <p:extLst>
      <p:ext uri="{BB962C8B-B14F-4D97-AF65-F5344CB8AC3E}">
        <p14:creationId xmlns:p14="http://schemas.microsoft.com/office/powerpoint/2010/main" val="422729133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31E1F-5299-4DA4-947B-1451A01A9BD2}"/>
              </a:ext>
            </a:extLst>
          </p:cNvPr>
          <p:cNvSpPr txBox="1"/>
          <p:nvPr/>
        </p:nvSpPr>
        <p:spPr>
          <a:xfrm>
            <a:off x="713064" y="1804681"/>
            <a:ext cx="5382936" cy="1200329"/>
          </a:xfrm>
          <a:prstGeom prst="rect">
            <a:avLst/>
          </a:prstGeom>
          <a:noFill/>
        </p:spPr>
        <p:txBody>
          <a:bodyPr wrap="square" rtlCol="0">
            <a:spAutoFit/>
          </a:bodyPr>
          <a:lstStyle/>
          <a:p>
            <a:r>
              <a:rPr lang="en-AU" dirty="0">
                <a:latin typeface="Meslo LG M" panose="020B0609030804020204" pitchFamily="49" charset="0"/>
                <a:ea typeface="Meslo LG M" panose="020B0609030804020204" pitchFamily="49" charset="0"/>
                <a:cs typeface="Meslo LG M" panose="020B0609030804020204" pitchFamily="49" charset="0"/>
              </a:rPr>
              <a:t>To move the Vic Viper, use the arrow keys. Avoid oncoming enemies and the variety of mountains and terrain, otherwise you’ll crash!</a:t>
            </a:r>
          </a:p>
        </p:txBody>
      </p:sp>
      <p:sp>
        <p:nvSpPr>
          <p:cNvPr id="3" name="Title 1">
            <a:extLst>
              <a:ext uri="{FF2B5EF4-FFF2-40B4-BE49-F238E27FC236}">
                <a16:creationId xmlns:a16="http://schemas.microsoft.com/office/drawing/2014/main" id="{467008C4-12A1-4825-9E90-2A40E96416F1}"/>
              </a:ext>
            </a:extLst>
          </p:cNvPr>
          <p:cNvSpPr txBox="1">
            <a:spLocks/>
          </p:cNvSpPr>
          <p:nvPr/>
        </p:nvSpPr>
        <p:spPr>
          <a:xfrm>
            <a:off x="3624044" y="347678"/>
            <a:ext cx="7854891" cy="858007"/>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dirty="0">
                <a:latin typeface="Arcade" pitchFamily="50" charset="0"/>
              </a:rPr>
              <a:t>CONTROLS</a:t>
            </a:r>
          </a:p>
        </p:txBody>
      </p:sp>
      <p:sp>
        <p:nvSpPr>
          <p:cNvPr id="5" name="Rectangle: Rounded Corners 4">
            <a:hlinkClick r:id="rId3" action="ppaction://hlinksldjump"/>
            <a:extLst>
              <a:ext uri="{FF2B5EF4-FFF2-40B4-BE49-F238E27FC236}">
                <a16:creationId xmlns:a16="http://schemas.microsoft.com/office/drawing/2014/main" id="{59A71218-8D08-4ABE-8D45-33FC75612968}"/>
              </a:ext>
            </a:extLst>
          </p:cNvPr>
          <p:cNvSpPr/>
          <p:nvPr/>
        </p:nvSpPr>
        <p:spPr>
          <a:xfrm>
            <a:off x="10145086"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Rounded Corners 7">
            <a:hlinkClick r:id="rId4" action="ppaction://hlinksldjump"/>
            <a:extLst>
              <a:ext uri="{FF2B5EF4-FFF2-40B4-BE49-F238E27FC236}">
                <a16:creationId xmlns:a16="http://schemas.microsoft.com/office/drawing/2014/main" id="{F8E77DBA-D326-4700-9386-8F5ADD2BD2CB}"/>
              </a:ext>
            </a:extLst>
          </p:cNvPr>
          <p:cNvSpPr/>
          <p:nvPr/>
        </p:nvSpPr>
        <p:spPr>
          <a:xfrm>
            <a:off x="713064"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10" name="Picture 9">
            <a:extLst>
              <a:ext uri="{FF2B5EF4-FFF2-40B4-BE49-F238E27FC236}">
                <a16:creationId xmlns:a16="http://schemas.microsoft.com/office/drawing/2014/main" id="{8A14AE63-ECC1-48E7-AA34-08865566AE59}"/>
              </a:ext>
            </a:extLst>
          </p:cNvPr>
          <p:cNvPicPr>
            <a:picLocks noChangeAspect="1"/>
          </p:cNvPicPr>
          <p:nvPr/>
        </p:nvPicPr>
        <p:blipFill rotWithShape="1">
          <a:blip r:embed="rId5">
            <a:extLst>
              <a:ext uri="{28A0092B-C50C-407E-A947-70E740481C1C}">
                <a14:useLocalDpi xmlns:a14="http://schemas.microsoft.com/office/drawing/2010/main" val="0"/>
              </a:ext>
            </a:extLst>
          </a:blip>
          <a:srcRect t="41852" b="12750"/>
          <a:stretch/>
        </p:blipFill>
        <p:spPr>
          <a:xfrm>
            <a:off x="713064" y="508233"/>
            <a:ext cx="3121160" cy="536896"/>
          </a:xfrm>
          <a:prstGeom prst="rect">
            <a:avLst/>
          </a:prstGeom>
        </p:spPr>
      </p:pic>
      <p:sp>
        <p:nvSpPr>
          <p:cNvPr id="11" name="Isosceles Triangle 10">
            <a:hlinkClick r:id="rId4" action="ppaction://hlinksldjump"/>
            <a:extLst>
              <a:ext uri="{FF2B5EF4-FFF2-40B4-BE49-F238E27FC236}">
                <a16:creationId xmlns:a16="http://schemas.microsoft.com/office/drawing/2014/main" id="{3235FCFA-46D3-4737-94D1-914CB907F9A4}"/>
              </a:ext>
            </a:extLst>
          </p:cNvPr>
          <p:cNvSpPr/>
          <p:nvPr/>
        </p:nvSpPr>
        <p:spPr>
          <a:xfrm rot="16200000">
            <a:off x="107146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Isosceles Triangle 11">
            <a:hlinkClick r:id="rId3" action="ppaction://hlinksldjump"/>
            <a:extLst>
              <a:ext uri="{FF2B5EF4-FFF2-40B4-BE49-F238E27FC236}">
                <a16:creationId xmlns:a16="http://schemas.microsoft.com/office/drawing/2014/main" id="{72A3B6D0-0ADB-4EC3-B50E-3EE88EDC9A7E}"/>
              </a:ext>
            </a:extLst>
          </p:cNvPr>
          <p:cNvSpPr/>
          <p:nvPr/>
        </p:nvSpPr>
        <p:spPr>
          <a:xfrm rot="5400000">
            <a:off x="1065448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http://www.brandenkeller.com/jose_assets/arrows.png">
            <a:extLst>
              <a:ext uri="{FF2B5EF4-FFF2-40B4-BE49-F238E27FC236}">
                <a16:creationId xmlns:a16="http://schemas.microsoft.com/office/drawing/2014/main" id="{934955D2-3D29-4328-AF4C-76FA1D7BFB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9488" y="1575017"/>
            <a:ext cx="1913761" cy="12644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5D39F60-2939-41ED-A81D-22E7F0135393}"/>
              </a:ext>
            </a:extLst>
          </p:cNvPr>
          <p:cNvSpPr txBox="1"/>
          <p:nvPr/>
        </p:nvSpPr>
        <p:spPr>
          <a:xfrm>
            <a:off x="8800397" y="1205685"/>
            <a:ext cx="731941" cy="369332"/>
          </a:xfrm>
          <a:prstGeom prst="rect">
            <a:avLst/>
          </a:prstGeom>
          <a:noFill/>
        </p:spPr>
        <p:txBody>
          <a:bodyPr wrap="square" rtlCol="0">
            <a:spAutoFit/>
          </a:bodyPr>
          <a:lstStyle/>
          <a:p>
            <a:pPr algn="ctr"/>
            <a:r>
              <a:rPr lang="en-AU" dirty="0">
                <a:latin typeface="Arcade" pitchFamily="50" charset="0"/>
              </a:rPr>
              <a:t>UP</a:t>
            </a:r>
          </a:p>
        </p:txBody>
      </p:sp>
      <p:sp>
        <p:nvSpPr>
          <p:cNvPr id="13" name="TextBox 12">
            <a:extLst>
              <a:ext uri="{FF2B5EF4-FFF2-40B4-BE49-F238E27FC236}">
                <a16:creationId xmlns:a16="http://schemas.microsoft.com/office/drawing/2014/main" id="{53AFF754-D908-472B-93F3-A99D6CCF55C8}"/>
              </a:ext>
            </a:extLst>
          </p:cNvPr>
          <p:cNvSpPr txBox="1"/>
          <p:nvPr/>
        </p:nvSpPr>
        <p:spPr>
          <a:xfrm>
            <a:off x="8586302" y="2839466"/>
            <a:ext cx="1160130" cy="369332"/>
          </a:xfrm>
          <a:prstGeom prst="rect">
            <a:avLst/>
          </a:prstGeom>
          <a:noFill/>
        </p:spPr>
        <p:txBody>
          <a:bodyPr wrap="square" rtlCol="0">
            <a:spAutoFit/>
          </a:bodyPr>
          <a:lstStyle/>
          <a:p>
            <a:pPr algn="ctr"/>
            <a:r>
              <a:rPr lang="en-AU" dirty="0">
                <a:latin typeface="Arcade" pitchFamily="50" charset="0"/>
              </a:rPr>
              <a:t>DOWN</a:t>
            </a:r>
          </a:p>
        </p:txBody>
      </p:sp>
      <p:sp>
        <p:nvSpPr>
          <p:cNvPr id="14" name="TextBox 13">
            <a:extLst>
              <a:ext uri="{FF2B5EF4-FFF2-40B4-BE49-F238E27FC236}">
                <a16:creationId xmlns:a16="http://schemas.microsoft.com/office/drawing/2014/main" id="{67B486B6-CA7B-40CB-95A6-98F9AEA2CEC9}"/>
              </a:ext>
            </a:extLst>
          </p:cNvPr>
          <p:cNvSpPr txBox="1"/>
          <p:nvPr/>
        </p:nvSpPr>
        <p:spPr>
          <a:xfrm>
            <a:off x="7049358" y="2298881"/>
            <a:ext cx="1160130" cy="369332"/>
          </a:xfrm>
          <a:prstGeom prst="rect">
            <a:avLst/>
          </a:prstGeom>
          <a:noFill/>
        </p:spPr>
        <p:txBody>
          <a:bodyPr wrap="square" rtlCol="0">
            <a:spAutoFit/>
          </a:bodyPr>
          <a:lstStyle/>
          <a:p>
            <a:pPr algn="ctr"/>
            <a:r>
              <a:rPr lang="en-AU" dirty="0">
                <a:latin typeface="Arcade" pitchFamily="50" charset="0"/>
              </a:rPr>
              <a:t>LEFT</a:t>
            </a:r>
          </a:p>
        </p:txBody>
      </p:sp>
      <p:sp>
        <p:nvSpPr>
          <p:cNvPr id="15" name="TextBox 14">
            <a:extLst>
              <a:ext uri="{FF2B5EF4-FFF2-40B4-BE49-F238E27FC236}">
                <a16:creationId xmlns:a16="http://schemas.microsoft.com/office/drawing/2014/main" id="{0C5F1838-816B-46E8-83DB-57C56898471B}"/>
              </a:ext>
            </a:extLst>
          </p:cNvPr>
          <p:cNvSpPr txBox="1"/>
          <p:nvPr/>
        </p:nvSpPr>
        <p:spPr>
          <a:xfrm>
            <a:off x="10145086" y="2298881"/>
            <a:ext cx="1333849" cy="369332"/>
          </a:xfrm>
          <a:prstGeom prst="rect">
            <a:avLst/>
          </a:prstGeom>
          <a:noFill/>
        </p:spPr>
        <p:txBody>
          <a:bodyPr wrap="square" rtlCol="0">
            <a:spAutoFit/>
          </a:bodyPr>
          <a:lstStyle/>
          <a:p>
            <a:pPr algn="ctr"/>
            <a:r>
              <a:rPr lang="en-AU" dirty="0">
                <a:latin typeface="Arcade" pitchFamily="50" charset="0"/>
              </a:rPr>
              <a:t>RIGHT</a:t>
            </a:r>
          </a:p>
        </p:txBody>
      </p:sp>
      <p:sp>
        <p:nvSpPr>
          <p:cNvPr id="17" name="TextBox 16">
            <a:extLst>
              <a:ext uri="{FF2B5EF4-FFF2-40B4-BE49-F238E27FC236}">
                <a16:creationId xmlns:a16="http://schemas.microsoft.com/office/drawing/2014/main" id="{B6A43AB3-90AC-40C6-8041-8A652781B388}"/>
              </a:ext>
            </a:extLst>
          </p:cNvPr>
          <p:cNvSpPr txBox="1"/>
          <p:nvPr/>
        </p:nvSpPr>
        <p:spPr>
          <a:xfrm>
            <a:off x="713064" y="3417862"/>
            <a:ext cx="5382936" cy="1754326"/>
          </a:xfrm>
          <a:prstGeom prst="rect">
            <a:avLst/>
          </a:prstGeom>
          <a:noFill/>
        </p:spPr>
        <p:txBody>
          <a:bodyPr wrap="square" rtlCol="0">
            <a:spAutoFit/>
          </a:bodyPr>
          <a:lstStyle/>
          <a:p>
            <a:r>
              <a:rPr lang="en-AU" dirty="0">
                <a:latin typeface="Meslo LG M" panose="020B0609030804020204" pitchFamily="49" charset="0"/>
                <a:ea typeface="Meslo LG M" panose="020B0609030804020204" pitchFamily="49" charset="0"/>
                <a:cs typeface="Meslo LG M" panose="020B0609030804020204" pitchFamily="49" charset="0"/>
              </a:rPr>
              <a:t>To fire the Vic Viper’s weapons, press the A key. To activate the selected power-up, press the S key. Try clicking the A button to see the Vic Viper fire! Click the arrow to continue.</a:t>
            </a:r>
          </a:p>
        </p:txBody>
      </p:sp>
      <p:pic>
        <p:nvPicPr>
          <p:cNvPr id="20" name="Picture 19">
            <a:extLst>
              <a:ext uri="{FF2B5EF4-FFF2-40B4-BE49-F238E27FC236}">
                <a16:creationId xmlns:a16="http://schemas.microsoft.com/office/drawing/2014/main" id="{A4F406A4-0FB6-4B77-BDD9-80F6BF2246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19343" y="3649203"/>
            <a:ext cx="780290" cy="780290"/>
          </a:xfrm>
          <a:prstGeom prst="rect">
            <a:avLst/>
          </a:prstGeom>
        </p:spPr>
      </p:pic>
      <p:pic>
        <p:nvPicPr>
          <p:cNvPr id="22" name="Picture 21">
            <a:extLst>
              <a:ext uri="{FF2B5EF4-FFF2-40B4-BE49-F238E27FC236}">
                <a16:creationId xmlns:a16="http://schemas.microsoft.com/office/drawing/2014/main" id="{6A1E7F8D-8E2D-4271-9B6D-8DA8CA81FF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33104" y="3649203"/>
            <a:ext cx="780290" cy="780290"/>
          </a:xfrm>
          <a:prstGeom prst="rect">
            <a:avLst/>
          </a:prstGeom>
        </p:spPr>
      </p:pic>
      <p:sp>
        <p:nvSpPr>
          <p:cNvPr id="24" name="TextBox 23">
            <a:extLst>
              <a:ext uri="{FF2B5EF4-FFF2-40B4-BE49-F238E27FC236}">
                <a16:creationId xmlns:a16="http://schemas.microsoft.com/office/drawing/2014/main" id="{8813AABD-9BE7-4023-AB1F-8F5C0EF4F89D}"/>
              </a:ext>
            </a:extLst>
          </p:cNvPr>
          <p:cNvSpPr txBox="1"/>
          <p:nvPr/>
        </p:nvSpPr>
        <p:spPr>
          <a:xfrm>
            <a:off x="7646201" y="4431302"/>
            <a:ext cx="1160130" cy="369332"/>
          </a:xfrm>
          <a:prstGeom prst="rect">
            <a:avLst/>
          </a:prstGeom>
          <a:noFill/>
        </p:spPr>
        <p:txBody>
          <a:bodyPr wrap="square" rtlCol="0">
            <a:spAutoFit/>
          </a:bodyPr>
          <a:lstStyle/>
          <a:p>
            <a:pPr algn="ctr"/>
            <a:r>
              <a:rPr lang="en-AU" dirty="0">
                <a:latin typeface="Arcade" pitchFamily="50" charset="0"/>
              </a:rPr>
              <a:t>FIRE</a:t>
            </a:r>
          </a:p>
        </p:txBody>
      </p:sp>
      <p:sp>
        <p:nvSpPr>
          <p:cNvPr id="25" name="TextBox 24">
            <a:extLst>
              <a:ext uri="{FF2B5EF4-FFF2-40B4-BE49-F238E27FC236}">
                <a16:creationId xmlns:a16="http://schemas.microsoft.com/office/drawing/2014/main" id="{1113819C-42D4-4A21-ABA0-47BDF03538A9}"/>
              </a:ext>
            </a:extLst>
          </p:cNvPr>
          <p:cNvSpPr txBox="1"/>
          <p:nvPr/>
        </p:nvSpPr>
        <p:spPr>
          <a:xfrm>
            <a:off x="9122415" y="4431302"/>
            <a:ext cx="2045342" cy="369332"/>
          </a:xfrm>
          <a:prstGeom prst="rect">
            <a:avLst/>
          </a:prstGeom>
          <a:noFill/>
        </p:spPr>
        <p:txBody>
          <a:bodyPr wrap="square" rtlCol="0">
            <a:spAutoFit/>
          </a:bodyPr>
          <a:lstStyle/>
          <a:p>
            <a:pPr algn="ctr"/>
            <a:r>
              <a:rPr lang="en-AU" dirty="0">
                <a:latin typeface="Arcade" pitchFamily="50" charset="0"/>
              </a:rPr>
              <a:t>POWER-UP</a:t>
            </a:r>
          </a:p>
        </p:txBody>
      </p:sp>
      <p:pic>
        <p:nvPicPr>
          <p:cNvPr id="28" name="Picture 27">
            <a:extLst>
              <a:ext uri="{FF2B5EF4-FFF2-40B4-BE49-F238E27FC236}">
                <a16:creationId xmlns:a16="http://schemas.microsoft.com/office/drawing/2014/main" id="{96FFEB34-7206-46FB-98CC-E73135BF53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2474" y="5474794"/>
            <a:ext cx="899724" cy="281163"/>
          </a:xfrm>
          <a:prstGeom prst="rect">
            <a:avLst/>
          </a:prstGeom>
        </p:spPr>
      </p:pic>
      <p:pic>
        <p:nvPicPr>
          <p:cNvPr id="26" name="Picture 25">
            <a:extLst>
              <a:ext uri="{FF2B5EF4-FFF2-40B4-BE49-F238E27FC236}">
                <a16:creationId xmlns:a16="http://schemas.microsoft.com/office/drawing/2014/main" id="{5E5A15D3-2D9B-40C6-9C65-87550E5927C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50217" y="4895190"/>
            <a:ext cx="2163855" cy="1159208"/>
          </a:xfrm>
          <a:prstGeom prst="rect">
            <a:avLst/>
          </a:prstGeom>
        </p:spPr>
      </p:pic>
    </p:spTree>
    <p:extLst>
      <p:ext uri="{BB962C8B-B14F-4D97-AF65-F5344CB8AC3E}">
        <p14:creationId xmlns:p14="http://schemas.microsoft.com/office/powerpoint/2010/main" val="252373350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42" presetClass="path" presetSubtype="0" fill="remove" nodeType="clickEffect">
                                  <p:stCondLst>
                                    <p:cond delay="0"/>
                                  </p:stCondLst>
                                  <p:childTnLst>
                                    <p:animMotion origin="layout" path="M 2.08333E-6 1.11022E-16 L 0.68984 0.0044 " pathEditMode="relative" rAng="0" ptsTypes="AA">
                                      <p:cBhvr>
                                        <p:cTn id="6" dur="500" fill="hold"/>
                                        <p:tgtEl>
                                          <p:spTgt spid="28"/>
                                        </p:tgtEl>
                                        <p:attrNameLst>
                                          <p:attrName>ppt_x</p:attrName>
                                          <p:attrName>ppt_y</p:attrName>
                                        </p:attrNameLst>
                                      </p:cBhvr>
                                      <p:rCtr x="34492" y="208"/>
                                    </p:animMotion>
                                  </p:childTnLst>
                                  <p:subTnLst>
                                    <p:audio>
                                      <p:cMediaNode>
                                        <p:cTn display="0" masterRel="sameClick">
                                          <p:stCondLst>
                                            <p:cond evt="begin" delay="0">
                                              <p:tn val="5"/>
                                            </p:cond>
                                          </p:stCondLst>
                                          <p:endCondLst>
                                            <p:cond evt="onStopAudio" delay="0">
                                              <p:tgtEl>
                                                <p:sldTgt/>
                                              </p:tgtEl>
                                            </p:cond>
                                          </p:endCondLst>
                                        </p:cTn>
                                        <p:tgtEl>
                                          <p:sndTgt r:embed="rId2" name="shoot.wav"/>
                                        </p:tgtEl>
                                      </p:cMediaNode>
                                    </p:audio>
                                  </p:subTnLst>
                                </p:cTn>
                              </p:par>
                            </p:childTnLst>
                          </p:cTn>
                        </p:par>
                      </p:childTnLst>
                    </p:cTn>
                  </p:par>
                </p:childTnLst>
              </p:cTn>
              <p:nextCondLst>
                <p:cond evt="onClick" delay="0">
                  <p:tgtEl>
                    <p:spTgt spid="20"/>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31E1F-5299-4DA4-947B-1451A01A9BD2}"/>
              </a:ext>
            </a:extLst>
          </p:cNvPr>
          <p:cNvSpPr txBox="1"/>
          <p:nvPr/>
        </p:nvSpPr>
        <p:spPr>
          <a:xfrm>
            <a:off x="713064" y="1451587"/>
            <a:ext cx="6621186" cy="3970318"/>
          </a:xfrm>
          <a:prstGeom prst="rect">
            <a:avLst/>
          </a:prstGeom>
          <a:noFill/>
        </p:spPr>
        <p:txBody>
          <a:bodyPr wrap="square" rtlCol="0">
            <a:spAutoFit/>
          </a:bodyPr>
          <a:lstStyle/>
          <a:p>
            <a:r>
              <a:rPr lang="en-AU" dirty="0">
                <a:latin typeface="Meslo LG M" panose="020B0609030804020204" pitchFamily="49" charset="0"/>
                <a:ea typeface="Meslo LG M" panose="020B0609030804020204" pitchFamily="49" charset="0"/>
                <a:cs typeface="Meslo LG M" panose="020B0609030804020204" pitchFamily="49" charset="0"/>
              </a:rPr>
              <a:t>The power meter includes three power-ups:</a:t>
            </a:r>
          </a:p>
          <a:p>
            <a:pPr marL="285750" indent="-285750">
              <a:buFont typeface="Arial" panose="020B0604020202020204" pitchFamily="34" charset="0"/>
              <a:buChar char="•"/>
            </a:pPr>
            <a:r>
              <a:rPr lang="en-AU" dirty="0">
                <a:latin typeface="Meslo LG M" panose="020B0609030804020204" pitchFamily="49" charset="0"/>
                <a:ea typeface="Meslo LG M" panose="020B0609030804020204" pitchFamily="49" charset="0"/>
                <a:cs typeface="Meslo LG M" panose="020B0609030804020204" pitchFamily="49" charset="0"/>
              </a:rPr>
              <a:t>Speed Up: increase the movement speed of the Vic Viper</a:t>
            </a:r>
          </a:p>
          <a:p>
            <a:pPr marL="285750" indent="-285750">
              <a:buFont typeface="Arial" panose="020B0604020202020204" pitchFamily="34" charset="0"/>
              <a:buChar char="•"/>
            </a:pPr>
            <a:r>
              <a:rPr lang="en-AU" dirty="0">
                <a:latin typeface="Meslo LG M" panose="020B0609030804020204" pitchFamily="49" charset="0"/>
                <a:ea typeface="Meslo LG M" panose="020B0609030804020204" pitchFamily="49" charset="0"/>
                <a:cs typeface="Meslo LG M" panose="020B0609030804020204" pitchFamily="49" charset="0"/>
              </a:rPr>
              <a:t>Laser: Upgrade your weapons to fast travelling, enemy piercing lasers</a:t>
            </a:r>
          </a:p>
          <a:p>
            <a:pPr marL="285750" indent="-285750">
              <a:buFont typeface="Arial" panose="020B0604020202020204" pitchFamily="34" charset="0"/>
              <a:buChar char="•"/>
            </a:pPr>
            <a:r>
              <a:rPr lang="en-AU" dirty="0">
                <a:latin typeface="Meslo LG M" panose="020B0609030804020204" pitchFamily="49" charset="0"/>
                <a:ea typeface="Meslo LG M" panose="020B0609030804020204" pitchFamily="49" charset="0"/>
                <a:cs typeface="Meslo LG M" panose="020B0609030804020204" pitchFamily="49" charset="0"/>
              </a:rPr>
              <a:t>?: Upgrade your weapons to a rapid-fire mode, where you can fire as quickly as you want to.</a:t>
            </a:r>
          </a:p>
          <a:p>
            <a:pPr marL="285750" indent="-285750">
              <a:buFont typeface="Arial" panose="020B0604020202020204" pitchFamily="34" charset="0"/>
              <a:buChar char="•"/>
            </a:pPr>
            <a:endParaRPr lang="en-AU" dirty="0">
              <a:latin typeface="Meslo LG M" panose="020B0609030804020204" pitchFamily="49" charset="0"/>
              <a:ea typeface="Meslo LG M" panose="020B0609030804020204" pitchFamily="49" charset="0"/>
              <a:cs typeface="Meslo LG M" panose="020B0609030804020204" pitchFamily="49" charset="0"/>
            </a:endParaRPr>
          </a:p>
          <a:p>
            <a:r>
              <a:rPr lang="en-AU" dirty="0">
                <a:latin typeface="Meslo LG M" panose="020B0609030804020204" pitchFamily="49" charset="0"/>
                <a:ea typeface="Meslo LG M" panose="020B0609030804020204" pitchFamily="49" charset="0"/>
                <a:cs typeface="Meslo LG M" panose="020B0609030804020204" pitchFamily="49" charset="0"/>
              </a:rPr>
              <a:t>You can activate Speed Up as many times as you want, however be careful! The Vic Viper may become uncontrollable! You can only one of either Laser or ? active at once. Click the arrow to continue</a:t>
            </a:r>
          </a:p>
        </p:txBody>
      </p:sp>
      <p:sp>
        <p:nvSpPr>
          <p:cNvPr id="3" name="Title 1">
            <a:extLst>
              <a:ext uri="{FF2B5EF4-FFF2-40B4-BE49-F238E27FC236}">
                <a16:creationId xmlns:a16="http://schemas.microsoft.com/office/drawing/2014/main" id="{467008C4-12A1-4825-9E90-2A40E96416F1}"/>
              </a:ext>
            </a:extLst>
          </p:cNvPr>
          <p:cNvSpPr txBox="1">
            <a:spLocks/>
          </p:cNvSpPr>
          <p:nvPr/>
        </p:nvSpPr>
        <p:spPr>
          <a:xfrm>
            <a:off x="3624044" y="347678"/>
            <a:ext cx="7854891" cy="858007"/>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dirty="0">
                <a:latin typeface="Arcade" pitchFamily="50" charset="0"/>
              </a:rPr>
              <a:t>POWER-UPS</a:t>
            </a:r>
          </a:p>
        </p:txBody>
      </p:sp>
      <p:sp>
        <p:nvSpPr>
          <p:cNvPr id="5" name="Rectangle: Rounded Corners 4">
            <a:hlinkClick r:id="rId2" action="ppaction://hlinksldjump"/>
            <a:extLst>
              <a:ext uri="{FF2B5EF4-FFF2-40B4-BE49-F238E27FC236}">
                <a16:creationId xmlns:a16="http://schemas.microsoft.com/office/drawing/2014/main" id="{59A71218-8D08-4ABE-8D45-33FC75612968}"/>
              </a:ext>
            </a:extLst>
          </p:cNvPr>
          <p:cNvSpPr/>
          <p:nvPr/>
        </p:nvSpPr>
        <p:spPr>
          <a:xfrm>
            <a:off x="10145086"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Rounded Corners 7">
            <a:hlinkClick r:id="rId3" action="ppaction://hlinksldjump"/>
            <a:extLst>
              <a:ext uri="{FF2B5EF4-FFF2-40B4-BE49-F238E27FC236}">
                <a16:creationId xmlns:a16="http://schemas.microsoft.com/office/drawing/2014/main" id="{F8E77DBA-D326-4700-9386-8F5ADD2BD2CB}"/>
              </a:ext>
            </a:extLst>
          </p:cNvPr>
          <p:cNvSpPr/>
          <p:nvPr/>
        </p:nvSpPr>
        <p:spPr>
          <a:xfrm>
            <a:off x="713064"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10" name="Picture 9">
            <a:extLst>
              <a:ext uri="{FF2B5EF4-FFF2-40B4-BE49-F238E27FC236}">
                <a16:creationId xmlns:a16="http://schemas.microsoft.com/office/drawing/2014/main" id="{8A14AE63-ECC1-48E7-AA34-08865566AE59}"/>
              </a:ext>
            </a:extLst>
          </p:cNvPr>
          <p:cNvPicPr>
            <a:picLocks noChangeAspect="1"/>
          </p:cNvPicPr>
          <p:nvPr/>
        </p:nvPicPr>
        <p:blipFill rotWithShape="1">
          <a:blip r:embed="rId4">
            <a:extLst>
              <a:ext uri="{28A0092B-C50C-407E-A947-70E740481C1C}">
                <a14:useLocalDpi xmlns:a14="http://schemas.microsoft.com/office/drawing/2010/main" val="0"/>
              </a:ext>
            </a:extLst>
          </a:blip>
          <a:srcRect t="41852" b="12750"/>
          <a:stretch/>
        </p:blipFill>
        <p:spPr>
          <a:xfrm>
            <a:off x="713064" y="508233"/>
            <a:ext cx="3121160" cy="536896"/>
          </a:xfrm>
          <a:prstGeom prst="rect">
            <a:avLst/>
          </a:prstGeom>
        </p:spPr>
      </p:pic>
      <p:sp>
        <p:nvSpPr>
          <p:cNvPr id="11" name="Isosceles Triangle 10">
            <a:hlinkClick r:id="rId3" action="ppaction://hlinksldjump"/>
            <a:extLst>
              <a:ext uri="{FF2B5EF4-FFF2-40B4-BE49-F238E27FC236}">
                <a16:creationId xmlns:a16="http://schemas.microsoft.com/office/drawing/2014/main" id="{3235FCFA-46D3-4737-94D1-914CB907F9A4}"/>
              </a:ext>
            </a:extLst>
          </p:cNvPr>
          <p:cNvSpPr/>
          <p:nvPr/>
        </p:nvSpPr>
        <p:spPr>
          <a:xfrm rot="16200000">
            <a:off x="107146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Isosceles Triangle 11">
            <a:hlinkClick r:id="rId2" action="ppaction://hlinksldjump"/>
            <a:extLst>
              <a:ext uri="{FF2B5EF4-FFF2-40B4-BE49-F238E27FC236}">
                <a16:creationId xmlns:a16="http://schemas.microsoft.com/office/drawing/2014/main" id="{72A3B6D0-0ADB-4EC3-B50E-3EE88EDC9A7E}"/>
              </a:ext>
            </a:extLst>
          </p:cNvPr>
          <p:cNvSpPr/>
          <p:nvPr/>
        </p:nvSpPr>
        <p:spPr>
          <a:xfrm rot="5400000">
            <a:off x="1065448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extLst>
              <a:ext uri="{FF2B5EF4-FFF2-40B4-BE49-F238E27FC236}">
                <a16:creationId xmlns:a16="http://schemas.microsoft.com/office/drawing/2014/main" id="{16BD68DD-1BBB-4DE2-A38E-5DE0032D5D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1100" y="1366240"/>
            <a:ext cx="1585120" cy="1386980"/>
          </a:xfrm>
          <a:prstGeom prst="rect">
            <a:avLst/>
          </a:prstGeom>
        </p:spPr>
      </p:pic>
      <p:pic>
        <p:nvPicPr>
          <p:cNvPr id="16" name="Picture 15">
            <a:extLst>
              <a:ext uri="{FF2B5EF4-FFF2-40B4-BE49-F238E27FC236}">
                <a16:creationId xmlns:a16="http://schemas.microsoft.com/office/drawing/2014/main" id="{37D51153-A244-4B73-9730-2045EA0AC5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14308" y="3298247"/>
            <a:ext cx="3549018" cy="261506"/>
          </a:xfrm>
          <a:prstGeom prst="rect">
            <a:avLst/>
          </a:prstGeom>
        </p:spPr>
      </p:pic>
      <p:pic>
        <p:nvPicPr>
          <p:cNvPr id="18" name="Picture 17">
            <a:extLst>
              <a:ext uri="{FF2B5EF4-FFF2-40B4-BE49-F238E27FC236}">
                <a16:creationId xmlns:a16="http://schemas.microsoft.com/office/drawing/2014/main" id="{0641BC8C-7428-4D58-9C88-A4037550DF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14308" y="4033730"/>
            <a:ext cx="1601615" cy="858008"/>
          </a:xfrm>
          <a:prstGeom prst="rect">
            <a:avLst/>
          </a:prstGeom>
        </p:spPr>
      </p:pic>
      <p:pic>
        <p:nvPicPr>
          <p:cNvPr id="20" name="Picture 19">
            <a:extLst>
              <a:ext uri="{FF2B5EF4-FFF2-40B4-BE49-F238E27FC236}">
                <a16:creationId xmlns:a16="http://schemas.microsoft.com/office/drawing/2014/main" id="{4CA9214E-0F69-473C-8171-B3B90A29780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88817" y="4554220"/>
            <a:ext cx="874427" cy="104451"/>
          </a:xfrm>
          <a:prstGeom prst="rect">
            <a:avLst/>
          </a:prstGeom>
        </p:spPr>
      </p:pic>
      <p:pic>
        <p:nvPicPr>
          <p:cNvPr id="21" name="Picture 20">
            <a:extLst>
              <a:ext uri="{FF2B5EF4-FFF2-40B4-BE49-F238E27FC236}">
                <a16:creationId xmlns:a16="http://schemas.microsoft.com/office/drawing/2014/main" id="{61CD6B2F-6028-448E-BD5E-00A074B396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87510" y="4554219"/>
            <a:ext cx="874427" cy="104451"/>
          </a:xfrm>
          <a:prstGeom prst="rect">
            <a:avLst/>
          </a:prstGeom>
        </p:spPr>
      </p:pic>
    </p:spTree>
    <p:extLst>
      <p:ext uri="{BB962C8B-B14F-4D97-AF65-F5344CB8AC3E}">
        <p14:creationId xmlns:p14="http://schemas.microsoft.com/office/powerpoint/2010/main" val="301648759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31E1F-5299-4DA4-947B-1451A01A9BD2}"/>
              </a:ext>
            </a:extLst>
          </p:cNvPr>
          <p:cNvSpPr txBox="1"/>
          <p:nvPr/>
        </p:nvSpPr>
        <p:spPr>
          <a:xfrm>
            <a:off x="713064" y="1468425"/>
            <a:ext cx="6621186" cy="3970318"/>
          </a:xfrm>
          <a:prstGeom prst="rect">
            <a:avLst/>
          </a:prstGeom>
          <a:noFill/>
        </p:spPr>
        <p:txBody>
          <a:bodyPr wrap="square" rtlCol="0">
            <a:spAutoFit/>
          </a:bodyPr>
          <a:lstStyle/>
          <a:p>
            <a:r>
              <a:rPr lang="en-AU" dirty="0">
                <a:latin typeface="Meslo LG M" panose="020B0609030804020204" pitchFamily="49" charset="0"/>
                <a:ea typeface="Meslo LG M" panose="020B0609030804020204" pitchFamily="49" charset="0"/>
                <a:cs typeface="Meslo LG M" panose="020B0609030804020204" pitchFamily="49" charset="0"/>
              </a:rPr>
              <a:t>Power Capsules spawn when you destroy an entire formation of enemies, or when you kill a red coloured enemy. When you collect a Power Capsule, the selected power-up on the power meter progresses up the list by one. This does NOT mean that the power up is active. To activate the highlighted power-up, press the S key and the power-up will be enabled. As an example, to enable laser, you need to collect 2 power ups and then press the S key to enable it.</a:t>
            </a:r>
          </a:p>
          <a:p>
            <a:r>
              <a:rPr lang="en-AU" dirty="0">
                <a:latin typeface="Meslo LG M" panose="020B0609030804020204" pitchFamily="49" charset="0"/>
                <a:ea typeface="Meslo LG M" panose="020B0609030804020204" pitchFamily="49" charset="0"/>
                <a:cs typeface="Meslo LG M" panose="020B0609030804020204" pitchFamily="49" charset="0"/>
              </a:rPr>
              <a:t>Click the power-up on the right to see an example of how the power-meter progresses. Click the arrow to move on.</a:t>
            </a:r>
          </a:p>
        </p:txBody>
      </p:sp>
      <p:sp>
        <p:nvSpPr>
          <p:cNvPr id="3" name="Title 1">
            <a:extLst>
              <a:ext uri="{FF2B5EF4-FFF2-40B4-BE49-F238E27FC236}">
                <a16:creationId xmlns:a16="http://schemas.microsoft.com/office/drawing/2014/main" id="{467008C4-12A1-4825-9E90-2A40E96416F1}"/>
              </a:ext>
            </a:extLst>
          </p:cNvPr>
          <p:cNvSpPr txBox="1">
            <a:spLocks/>
          </p:cNvSpPr>
          <p:nvPr/>
        </p:nvSpPr>
        <p:spPr>
          <a:xfrm>
            <a:off x="3624044" y="347678"/>
            <a:ext cx="7854891" cy="858007"/>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dirty="0">
                <a:latin typeface="Arcade" pitchFamily="50" charset="0"/>
              </a:rPr>
              <a:t>POWER-UPS</a:t>
            </a:r>
          </a:p>
        </p:txBody>
      </p:sp>
      <p:sp>
        <p:nvSpPr>
          <p:cNvPr id="5" name="Rectangle: Rounded Corners 4">
            <a:hlinkClick r:id="rId2" action="ppaction://hlinksldjump"/>
            <a:extLst>
              <a:ext uri="{FF2B5EF4-FFF2-40B4-BE49-F238E27FC236}">
                <a16:creationId xmlns:a16="http://schemas.microsoft.com/office/drawing/2014/main" id="{59A71218-8D08-4ABE-8D45-33FC75612968}"/>
              </a:ext>
            </a:extLst>
          </p:cNvPr>
          <p:cNvSpPr/>
          <p:nvPr/>
        </p:nvSpPr>
        <p:spPr>
          <a:xfrm>
            <a:off x="10145086"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Rounded Corners 7">
            <a:hlinkClick r:id="rId3" action="ppaction://hlinksldjump"/>
            <a:extLst>
              <a:ext uri="{FF2B5EF4-FFF2-40B4-BE49-F238E27FC236}">
                <a16:creationId xmlns:a16="http://schemas.microsoft.com/office/drawing/2014/main" id="{F8E77DBA-D326-4700-9386-8F5ADD2BD2CB}"/>
              </a:ext>
            </a:extLst>
          </p:cNvPr>
          <p:cNvSpPr/>
          <p:nvPr/>
        </p:nvSpPr>
        <p:spPr>
          <a:xfrm>
            <a:off x="713064"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10" name="Picture 9">
            <a:extLst>
              <a:ext uri="{FF2B5EF4-FFF2-40B4-BE49-F238E27FC236}">
                <a16:creationId xmlns:a16="http://schemas.microsoft.com/office/drawing/2014/main" id="{8A14AE63-ECC1-48E7-AA34-08865566AE59}"/>
              </a:ext>
            </a:extLst>
          </p:cNvPr>
          <p:cNvPicPr>
            <a:picLocks noChangeAspect="1"/>
          </p:cNvPicPr>
          <p:nvPr/>
        </p:nvPicPr>
        <p:blipFill rotWithShape="1">
          <a:blip r:embed="rId4">
            <a:extLst>
              <a:ext uri="{28A0092B-C50C-407E-A947-70E740481C1C}">
                <a14:useLocalDpi xmlns:a14="http://schemas.microsoft.com/office/drawing/2010/main" val="0"/>
              </a:ext>
            </a:extLst>
          </a:blip>
          <a:srcRect t="41852" b="12750"/>
          <a:stretch/>
        </p:blipFill>
        <p:spPr>
          <a:xfrm>
            <a:off x="713064" y="508233"/>
            <a:ext cx="3121160" cy="536896"/>
          </a:xfrm>
          <a:prstGeom prst="rect">
            <a:avLst/>
          </a:prstGeom>
        </p:spPr>
      </p:pic>
      <p:sp>
        <p:nvSpPr>
          <p:cNvPr id="11" name="Isosceles Triangle 10">
            <a:hlinkClick r:id="rId3" action="ppaction://hlinksldjump"/>
            <a:extLst>
              <a:ext uri="{FF2B5EF4-FFF2-40B4-BE49-F238E27FC236}">
                <a16:creationId xmlns:a16="http://schemas.microsoft.com/office/drawing/2014/main" id="{3235FCFA-46D3-4737-94D1-914CB907F9A4}"/>
              </a:ext>
            </a:extLst>
          </p:cNvPr>
          <p:cNvSpPr/>
          <p:nvPr/>
        </p:nvSpPr>
        <p:spPr>
          <a:xfrm rot="16200000">
            <a:off x="107146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Isosceles Triangle 11">
            <a:hlinkClick r:id="rId2" action="ppaction://hlinksldjump"/>
            <a:extLst>
              <a:ext uri="{FF2B5EF4-FFF2-40B4-BE49-F238E27FC236}">
                <a16:creationId xmlns:a16="http://schemas.microsoft.com/office/drawing/2014/main" id="{72A3B6D0-0ADB-4EC3-B50E-3EE88EDC9A7E}"/>
              </a:ext>
            </a:extLst>
          </p:cNvPr>
          <p:cNvSpPr/>
          <p:nvPr/>
        </p:nvSpPr>
        <p:spPr>
          <a:xfrm rot="5400000">
            <a:off x="1065448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hlinkClick r:id="rId5" action="ppaction://hlinksldjump">
              <a:snd r:embed="rId6" name="power_up.wav"/>
            </a:hlinkClick>
            <a:extLst>
              <a:ext uri="{FF2B5EF4-FFF2-40B4-BE49-F238E27FC236}">
                <a16:creationId xmlns:a16="http://schemas.microsoft.com/office/drawing/2014/main" id="{16BD68DD-1BBB-4DE2-A38E-5DE0032D5D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01100" y="1575790"/>
            <a:ext cx="1585120" cy="1386980"/>
          </a:xfrm>
          <a:prstGeom prst="rect">
            <a:avLst/>
          </a:prstGeom>
        </p:spPr>
      </p:pic>
      <p:pic>
        <p:nvPicPr>
          <p:cNvPr id="16" name="Picture 15">
            <a:extLst>
              <a:ext uri="{FF2B5EF4-FFF2-40B4-BE49-F238E27FC236}">
                <a16:creationId xmlns:a16="http://schemas.microsoft.com/office/drawing/2014/main" id="{37D51153-A244-4B73-9730-2045EA0AC5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9151" y="3974028"/>
            <a:ext cx="3549018" cy="261506"/>
          </a:xfrm>
          <a:prstGeom prst="rect">
            <a:avLst/>
          </a:prstGeom>
        </p:spPr>
      </p:pic>
      <p:pic>
        <p:nvPicPr>
          <p:cNvPr id="7" name="Picture 6">
            <a:extLst>
              <a:ext uri="{FF2B5EF4-FFF2-40B4-BE49-F238E27FC236}">
                <a16:creationId xmlns:a16="http://schemas.microsoft.com/office/drawing/2014/main" id="{DF3FED3C-C695-4135-B1E4-53A28C28695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01491" y="4545610"/>
            <a:ext cx="984338" cy="984338"/>
          </a:xfrm>
          <a:prstGeom prst="rect">
            <a:avLst/>
          </a:prstGeom>
        </p:spPr>
      </p:pic>
    </p:spTree>
    <p:extLst>
      <p:ext uri="{BB962C8B-B14F-4D97-AF65-F5344CB8AC3E}">
        <p14:creationId xmlns:p14="http://schemas.microsoft.com/office/powerpoint/2010/main" val="2936274992"/>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67008C4-12A1-4825-9E90-2A40E96416F1}"/>
              </a:ext>
            </a:extLst>
          </p:cNvPr>
          <p:cNvSpPr txBox="1">
            <a:spLocks/>
          </p:cNvSpPr>
          <p:nvPr/>
        </p:nvSpPr>
        <p:spPr>
          <a:xfrm>
            <a:off x="3624044" y="347678"/>
            <a:ext cx="7854891" cy="858007"/>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dirty="0">
                <a:latin typeface="Arcade" pitchFamily="50" charset="0"/>
              </a:rPr>
              <a:t>POWER-UPS</a:t>
            </a:r>
          </a:p>
        </p:txBody>
      </p:sp>
      <p:sp>
        <p:nvSpPr>
          <p:cNvPr id="5" name="Rectangle: Rounded Corners 4">
            <a:hlinkClick r:id="rId2" action="ppaction://hlinksldjump"/>
            <a:extLst>
              <a:ext uri="{FF2B5EF4-FFF2-40B4-BE49-F238E27FC236}">
                <a16:creationId xmlns:a16="http://schemas.microsoft.com/office/drawing/2014/main" id="{59A71218-8D08-4ABE-8D45-33FC75612968}"/>
              </a:ext>
            </a:extLst>
          </p:cNvPr>
          <p:cNvSpPr/>
          <p:nvPr/>
        </p:nvSpPr>
        <p:spPr>
          <a:xfrm>
            <a:off x="10145086"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Rounded Corners 7">
            <a:hlinkClick r:id="rId3" action="ppaction://hlinksldjump"/>
            <a:extLst>
              <a:ext uri="{FF2B5EF4-FFF2-40B4-BE49-F238E27FC236}">
                <a16:creationId xmlns:a16="http://schemas.microsoft.com/office/drawing/2014/main" id="{F8E77DBA-D326-4700-9386-8F5ADD2BD2CB}"/>
              </a:ext>
            </a:extLst>
          </p:cNvPr>
          <p:cNvSpPr/>
          <p:nvPr/>
        </p:nvSpPr>
        <p:spPr>
          <a:xfrm>
            <a:off x="713064" y="5862040"/>
            <a:ext cx="1333849" cy="654341"/>
          </a:xfrm>
          <a:prstGeom prst="roundRect">
            <a:avLst>
              <a:gd name="adj" fmla="val 37180"/>
            </a:avLst>
          </a:prstGeom>
          <a:solidFill>
            <a:srgbClr val="1899CA"/>
          </a:solidFill>
          <a:ln w="38100">
            <a:solidFill>
              <a:srgbClr val="F957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10" name="Picture 9">
            <a:extLst>
              <a:ext uri="{FF2B5EF4-FFF2-40B4-BE49-F238E27FC236}">
                <a16:creationId xmlns:a16="http://schemas.microsoft.com/office/drawing/2014/main" id="{8A14AE63-ECC1-48E7-AA34-08865566AE59}"/>
              </a:ext>
            </a:extLst>
          </p:cNvPr>
          <p:cNvPicPr>
            <a:picLocks noChangeAspect="1"/>
          </p:cNvPicPr>
          <p:nvPr/>
        </p:nvPicPr>
        <p:blipFill rotWithShape="1">
          <a:blip r:embed="rId4">
            <a:extLst>
              <a:ext uri="{28A0092B-C50C-407E-A947-70E740481C1C}">
                <a14:useLocalDpi xmlns:a14="http://schemas.microsoft.com/office/drawing/2010/main" val="0"/>
              </a:ext>
            </a:extLst>
          </a:blip>
          <a:srcRect t="41852" b="12750"/>
          <a:stretch/>
        </p:blipFill>
        <p:spPr>
          <a:xfrm>
            <a:off x="713064" y="508233"/>
            <a:ext cx="3121160" cy="536896"/>
          </a:xfrm>
          <a:prstGeom prst="rect">
            <a:avLst/>
          </a:prstGeom>
        </p:spPr>
      </p:pic>
      <p:sp>
        <p:nvSpPr>
          <p:cNvPr id="11" name="Isosceles Triangle 10">
            <a:hlinkClick r:id="rId3" action="ppaction://hlinksldjump"/>
            <a:extLst>
              <a:ext uri="{FF2B5EF4-FFF2-40B4-BE49-F238E27FC236}">
                <a16:creationId xmlns:a16="http://schemas.microsoft.com/office/drawing/2014/main" id="{3235FCFA-46D3-4737-94D1-914CB907F9A4}"/>
              </a:ext>
            </a:extLst>
          </p:cNvPr>
          <p:cNvSpPr/>
          <p:nvPr/>
        </p:nvSpPr>
        <p:spPr>
          <a:xfrm rot="16200000">
            <a:off x="107146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Isosceles Triangle 11">
            <a:hlinkClick r:id="rId2" action="ppaction://hlinksldjump"/>
            <a:extLst>
              <a:ext uri="{FF2B5EF4-FFF2-40B4-BE49-F238E27FC236}">
                <a16:creationId xmlns:a16="http://schemas.microsoft.com/office/drawing/2014/main" id="{72A3B6D0-0ADB-4EC3-B50E-3EE88EDC9A7E}"/>
              </a:ext>
            </a:extLst>
          </p:cNvPr>
          <p:cNvSpPr/>
          <p:nvPr/>
        </p:nvSpPr>
        <p:spPr>
          <a:xfrm rot="5400000">
            <a:off x="10654483" y="5944563"/>
            <a:ext cx="466054" cy="489292"/>
          </a:xfrm>
          <a:prstGeom prst="triangle">
            <a:avLst/>
          </a:prstGeom>
          <a:solidFill>
            <a:schemeClr val="bg1"/>
          </a:solidFill>
          <a:ln w="28575">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hlinkClick r:id="rId5" action="ppaction://hlinksldjump">
              <a:snd r:embed="rId6" name="power_up.wav"/>
            </a:hlinkClick>
            <a:extLst>
              <a:ext uri="{FF2B5EF4-FFF2-40B4-BE49-F238E27FC236}">
                <a16:creationId xmlns:a16="http://schemas.microsoft.com/office/drawing/2014/main" id="{16BD68DD-1BBB-4DE2-A38E-5DE0032D5D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01100" y="1575790"/>
            <a:ext cx="1585120" cy="1386980"/>
          </a:xfrm>
          <a:prstGeom prst="rect">
            <a:avLst/>
          </a:prstGeom>
        </p:spPr>
      </p:pic>
      <p:pic>
        <p:nvPicPr>
          <p:cNvPr id="16" name="Picture 15">
            <a:extLst>
              <a:ext uri="{FF2B5EF4-FFF2-40B4-BE49-F238E27FC236}">
                <a16:creationId xmlns:a16="http://schemas.microsoft.com/office/drawing/2014/main" id="{37D51153-A244-4B73-9730-2045EA0AC5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9151" y="3974028"/>
            <a:ext cx="3549017" cy="261506"/>
          </a:xfrm>
          <a:prstGeom prst="rect">
            <a:avLst/>
          </a:prstGeom>
        </p:spPr>
      </p:pic>
      <p:pic>
        <p:nvPicPr>
          <p:cNvPr id="13" name="Picture 12">
            <a:extLst>
              <a:ext uri="{FF2B5EF4-FFF2-40B4-BE49-F238E27FC236}">
                <a16:creationId xmlns:a16="http://schemas.microsoft.com/office/drawing/2014/main" id="{0AEC0A53-60F0-4931-A0EC-D527243AC5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01491" y="4545610"/>
            <a:ext cx="984338" cy="984338"/>
          </a:xfrm>
          <a:prstGeom prst="rect">
            <a:avLst/>
          </a:prstGeom>
        </p:spPr>
      </p:pic>
      <p:sp>
        <p:nvSpPr>
          <p:cNvPr id="14" name="TextBox 13">
            <a:extLst>
              <a:ext uri="{FF2B5EF4-FFF2-40B4-BE49-F238E27FC236}">
                <a16:creationId xmlns:a16="http://schemas.microsoft.com/office/drawing/2014/main" id="{38BE0573-81F3-4BCB-A5D7-BD6DCBAD8A42}"/>
              </a:ext>
            </a:extLst>
          </p:cNvPr>
          <p:cNvSpPr txBox="1"/>
          <p:nvPr/>
        </p:nvSpPr>
        <p:spPr>
          <a:xfrm>
            <a:off x="713064" y="1468425"/>
            <a:ext cx="6621186" cy="3970318"/>
          </a:xfrm>
          <a:prstGeom prst="rect">
            <a:avLst/>
          </a:prstGeom>
          <a:noFill/>
        </p:spPr>
        <p:txBody>
          <a:bodyPr wrap="square" rtlCol="0">
            <a:spAutoFit/>
          </a:bodyPr>
          <a:lstStyle/>
          <a:p>
            <a:r>
              <a:rPr lang="en-AU" dirty="0">
                <a:latin typeface="Meslo LG M" panose="020B0609030804020204" pitchFamily="49" charset="0"/>
                <a:ea typeface="Meslo LG M" panose="020B0609030804020204" pitchFamily="49" charset="0"/>
                <a:cs typeface="Meslo LG M" panose="020B0609030804020204" pitchFamily="49" charset="0"/>
              </a:rPr>
              <a:t>Power Capsules spawn when you destroy an entire formation of enemies, or when you kill a red coloured enemy. When you collect a Power Capsule, the selected power-up on the power meter progresses up the list by one. This does NOT mean that the power up is active. To activate the highlighted power-up, press the S key and the power-up will be enabled. As an example, to enable laser, you need to collect 2 power ups and then press the S key to enable it.</a:t>
            </a:r>
          </a:p>
          <a:p>
            <a:r>
              <a:rPr lang="en-AU" dirty="0">
                <a:latin typeface="Meslo LG M" panose="020B0609030804020204" pitchFamily="49" charset="0"/>
                <a:ea typeface="Meslo LG M" panose="020B0609030804020204" pitchFamily="49" charset="0"/>
                <a:cs typeface="Meslo LG M" panose="020B0609030804020204" pitchFamily="49" charset="0"/>
              </a:rPr>
              <a:t>Click the power-up on the right to see an example of how the power-meter progresses. Click the arrow to move on.</a:t>
            </a:r>
          </a:p>
        </p:txBody>
      </p:sp>
    </p:spTree>
    <p:extLst>
      <p:ext uri="{BB962C8B-B14F-4D97-AF65-F5344CB8AC3E}">
        <p14:creationId xmlns:p14="http://schemas.microsoft.com/office/powerpoint/2010/main" val="240050372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
  <TotalTime>243</TotalTime>
  <Words>1225</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Meslo LG M</vt:lpstr>
      <vt:lpstr>Arcade</vt:lpstr>
      <vt:lpstr>Calibri Light</vt:lpstr>
      <vt:lpstr>Calibri</vt:lpstr>
      <vt:lpstr>Arial</vt:lpstr>
      <vt:lpstr>Office Theme</vt:lpstr>
      <vt:lpstr>Interactive Tutorial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Carey</dc:creator>
  <cp:lastModifiedBy>Jack Carey</cp:lastModifiedBy>
  <cp:revision>23</cp:revision>
  <dcterms:created xsi:type="dcterms:W3CDTF">2019-05-19T00:02:35Z</dcterms:created>
  <dcterms:modified xsi:type="dcterms:W3CDTF">2019-05-19T04:05:36Z</dcterms:modified>
</cp:coreProperties>
</file>