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8"/>
  </p:notesMasterIdLst>
  <p:handoutMasterIdLst>
    <p:handoutMasterId r:id="rId9"/>
  </p:handoutMasterIdLst>
  <p:sldIdLst>
    <p:sldId id="388" r:id="rId5"/>
    <p:sldId id="401" r:id="rId6"/>
    <p:sldId id="411" r:id="rId7"/>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Black" panose="02000000000000000000" pitchFamily="2" charset="0"/>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89" roundtripDataSignature="AMtx7mirhlkooZtXA0N/H+4eAfFT66/V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DFF"/>
    <a:srgbClr val="76D6FF"/>
    <a:srgbClr val="FF3300"/>
    <a:srgbClr val="FFF9CD"/>
    <a:srgbClr val="CC6600"/>
    <a:srgbClr val="990033"/>
    <a:srgbClr val="FFFFCC"/>
    <a:srgbClr val="66CCFF"/>
    <a:srgbClr val="FFCC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18A392-2C14-4CCA-B891-7089FF064C52}">
  <a:tblStyle styleId="{6118A392-2C14-4CCA-B891-7089FF064C5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94ABD7-0706-4DF7-A51E-5C3C2BBA5B6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8"/>
          </a:solidFill>
        </a:fill>
      </a:tcStyle>
    </a:wholeTbl>
    <a:band1H>
      <a:tcTxStyle b="off" i="off"/>
      <a:tcStyle>
        <a:tcBdr/>
        <a:fill>
          <a:solidFill>
            <a:srgbClr val="CBCBCD"/>
          </a:solidFill>
        </a:fill>
      </a:tcStyle>
    </a:band1H>
    <a:band2H>
      <a:tcTxStyle b="off" i="off"/>
      <a:tcStyle>
        <a:tcBdr/>
      </a:tcStyle>
    </a:band2H>
    <a:band1V>
      <a:tcTxStyle b="off" i="off"/>
      <a:tcStyle>
        <a:tcBdr/>
        <a:fill>
          <a:solidFill>
            <a:srgbClr val="CBCBC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6"/>
  </p:normalViewPr>
  <p:slideViewPr>
    <p:cSldViewPr snapToGrid="0">
      <p:cViewPr varScale="1">
        <p:scale>
          <a:sx n="143" d="100"/>
          <a:sy n="143" d="100"/>
        </p:scale>
        <p:origin x="684"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93" Type="http://schemas.openxmlformats.org/officeDocument/2006/relationships/tableStyles" Target="tableStyles.xml"/><Relationship Id="rId3" Type="http://schemas.openxmlformats.org/officeDocument/2006/relationships/customXml" Target="../customXml/item3.xml"/><Relationship Id="rId89" Type="http://customschemas.google.com/relationships/presentationmetadata" Target="metadata"/><Relationship Id="rId7" Type="http://schemas.openxmlformats.org/officeDocument/2006/relationships/slide" Target="slides/slide3.xml"/><Relationship Id="rId12" Type="http://schemas.openxmlformats.org/officeDocument/2006/relationships/font" Target="fonts/font3.fntdata"/><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7.fntdata"/><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font" Target="fonts/font6.fntdata"/><Relationship Id="rId90"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D181-654B-44AD-8056-F88B97772A1A}" type="datetimeFigureOut">
              <a:rPr lang="en-US" smtClean="0"/>
              <a:t>5/28/2021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B30137-2BBD-41AD-968C-C19AC2A74AF7}" type="slidenum">
              <a:rPr lang="en-US" smtClean="0"/>
              <a:t>‹#›</a:t>
            </a:fld>
            <a:endParaRPr lang="en-US"/>
          </a:p>
        </p:txBody>
      </p:sp>
    </p:spTree>
    <p:extLst>
      <p:ext uri="{BB962C8B-B14F-4D97-AF65-F5344CB8AC3E}">
        <p14:creationId xmlns:p14="http://schemas.microsoft.com/office/powerpoint/2010/main" val="2393519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10486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597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08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1234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1">
  <p:cSld name="1">
    <p:bg>
      <p:bgPr>
        <a:noFill/>
        <a:effectLst/>
      </p:bgPr>
    </p:bg>
    <p:spTree>
      <p:nvGrpSpPr>
        <p:cNvPr id="1" name="Shape 17"/>
        <p:cNvGrpSpPr/>
        <p:nvPr/>
      </p:nvGrpSpPr>
      <p:grpSpPr>
        <a:xfrm>
          <a:off x="0" y="0"/>
          <a:ext cx="0" cy="0"/>
          <a:chOff x="0" y="0"/>
          <a:chExt cx="0" cy="0"/>
        </a:xfrm>
      </p:grpSpPr>
      <p:sp>
        <p:nvSpPr>
          <p:cNvPr id="18" name="Google Shape;18;p56"/>
          <p:cNvSpPr txBox="1">
            <a:spLocks noGrp="1"/>
          </p:cNvSpPr>
          <p:nvPr>
            <p:ph type="title"/>
          </p:nvPr>
        </p:nvSpPr>
        <p:spPr>
          <a:xfrm>
            <a:off x="457200" y="399450"/>
            <a:ext cx="7315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56"/>
          <p:cNvPicPr preferRelativeResize="0"/>
          <p:nvPr/>
        </p:nvPicPr>
        <p:blipFill rotWithShape="1">
          <a:blip r:embed="rId2">
            <a:alphaModFix/>
          </a:blip>
          <a:srcRect/>
          <a:stretch/>
        </p:blipFill>
        <p:spPr>
          <a:xfrm>
            <a:off x="7723881" y="61327"/>
            <a:ext cx="1297277" cy="338123"/>
          </a:xfrm>
          <a:prstGeom prst="rect">
            <a:avLst/>
          </a:prstGeom>
          <a:noFill/>
          <a:ln>
            <a:noFill/>
          </a:ln>
        </p:spPr>
      </p:pic>
      <p:sp>
        <p:nvSpPr>
          <p:cNvPr id="21" name="Google Shape;21;p56"/>
          <p:cNvSpPr txBox="1">
            <a:spLocks noGrp="1"/>
          </p:cNvSpPr>
          <p:nvPr>
            <p:ph type="body" idx="1" hasCustomPrompt="1"/>
          </p:nvPr>
        </p:nvSpPr>
        <p:spPr>
          <a:xfrm>
            <a:off x="457200" y="1281813"/>
            <a:ext cx="7886700"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_Title Chapter" preserve="1">
  <p:cSld name="1__Title Chapter">
    <p:bg>
      <p:bgPr>
        <a:noFill/>
        <a:effectLst/>
      </p:bgPr>
    </p:bg>
    <p:spTree>
      <p:nvGrpSpPr>
        <p:cNvPr id="1" name="Shape 90"/>
        <p:cNvGrpSpPr/>
        <p:nvPr/>
      </p:nvGrpSpPr>
      <p:grpSpPr>
        <a:xfrm>
          <a:off x="0" y="0"/>
          <a:ext cx="0" cy="0"/>
          <a:chOff x="0" y="0"/>
          <a:chExt cx="0" cy="0"/>
        </a:xfrm>
      </p:grpSpPr>
      <p:sp>
        <p:nvSpPr>
          <p:cNvPr id="92" name="Google Shape;92;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67"/>
          <p:cNvSpPr txBox="1">
            <a:spLocks noGrp="1"/>
          </p:cNvSpPr>
          <p:nvPr>
            <p:ph type="title"/>
          </p:nvPr>
        </p:nvSpPr>
        <p:spPr>
          <a:xfrm>
            <a:off x="4114800" y="1371600"/>
            <a:ext cx="4734600" cy="137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Arial"/>
              <a:buNone/>
              <a:defRPr sz="36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67"/>
          <p:cNvSpPr txBox="1">
            <a:spLocks noGrp="1"/>
          </p:cNvSpPr>
          <p:nvPr>
            <p:ph type="subTitle" idx="1"/>
          </p:nvPr>
        </p:nvSpPr>
        <p:spPr>
          <a:xfrm>
            <a:off x="4114800" y="2743200"/>
            <a:ext cx="4572000" cy="55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96" name="Google Shape;96;p67"/>
          <p:cNvPicPr preferRelativeResize="0"/>
          <p:nvPr/>
        </p:nvPicPr>
        <p:blipFill rotWithShape="1">
          <a:blip r:embed="rId2">
            <a:alphaModFix/>
          </a:blip>
          <a:srcRect/>
          <a:stretch/>
        </p:blipFill>
        <p:spPr>
          <a:xfrm>
            <a:off x="7722710" y="73264"/>
            <a:ext cx="1298448" cy="338328"/>
          </a:xfrm>
          <a:prstGeom prst="rect">
            <a:avLst/>
          </a:prstGeom>
          <a:noFill/>
          <a:ln>
            <a:noFill/>
          </a:ln>
        </p:spPr>
      </p:pic>
      <p:pic>
        <p:nvPicPr>
          <p:cNvPr id="3" name="Picture 2" descr="A picture containing person, hospital room, indoor, room&#10;&#10;Description automatically generated">
            <a:extLst>
              <a:ext uri="{FF2B5EF4-FFF2-40B4-BE49-F238E27FC236}">
                <a16:creationId xmlns:a16="http://schemas.microsoft.com/office/drawing/2014/main" id="{DC748CCA-6ED0-9242-920B-39133EB43FD1}"/>
              </a:ext>
            </a:extLst>
          </p:cNvPr>
          <p:cNvPicPr>
            <a:picLocks noChangeAspect="1"/>
          </p:cNvPicPr>
          <p:nvPr userDrawn="1"/>
        </p:nvPicPr>
        <p:blipFill rotWithShape="1">
          <a:blip r:embed="rId3"/>
          <a:srcRect r="28889" b="2222"/>
          <a:stretch/>
        </p:blipFill>
        <p:spPr>
          <a:xfrm>
            <a:off x="0" y="8344"/>
            <a:ext cx="3657600" cy="5135155"/>
          </a:xfrm>
          <a:prstGeom prst="rect">
            <a:avLst/>
          </a:prstGeom>
        </p:spPr>
      </p:pic>
    </p:spTree>
    <p:extLst>
      <p:ext uri="{BB962C8B-B14F-4D97-AF65-F5344CB8AC3E}">
        <p14:creationId xmlns:p14="http://schemas.microsoft.com/office/powerpoint/2010/main" val="226684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ographic 1">
  <p:cSld name="CUSTOM_2_1_2_1_1">
    <p:bg>
      <p:bgPr>
        <a:noFill/>
        <a:effectLst/>
      </p:bgPr>
    </p:bg>
    <p:spTree>
      <p:nvGrpSpPr>
        <p:cNvPr id="1" name="Shape 97"/>
        <p:cNvGrpSpPr/>
        <p:nvPr/>
      </p:nvGrpSpPr>
      <p:grpSpPr>
        <a:xfrm>
          <a:off x="0" y="0"/>
          <a:ext cx="0" cy="0"/>
          <a:chOff x="0" y="0"/>
          <a:chExt cx="0" cy="0"/>
        </a:xfrm>
      </p:grpSpPr>
      <p:sp>
        <p:nvSpPr>
          <p:cNvPr id="98" name="Google Shape;98;p68"/>
          <p:cNvSpPr/>
          <p:nvPr/>
        </p:nvSpPr>
        <p:spPr>
          <a:xfrm>
            <a:off x="0" y="685800"/>
            <a:ext cx="1828800" cy="18288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8"/>
          <p:cNvSpPr/>
          <p:nvPr/>
        </p:nvSpPr>
        <p:spPr>
          <a:xfrm>
            <a:off x="1828800" y="685800"/>
            <a:ext cx="1828800" cy="18288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8"/>
          <p:cNvSpPr/>
          <p:nvPr/>
        </p:nvSpPr>
        <p:spPr>
          <a:xfrm>
            <a:off x="3657600" y="685800"/>
            <a:ext cx="1828800" cy="18288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8"/>
          <p:cNvSpPr/>
          <p:nvPr/>
        </p:nvSpPr>
        <p:spPr>
          <a:xfrm>
            <a:off x="5486400" y="685800"/>
            <a:ext cx="1828800" cy="18288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8"/>
          <p:cNvSpPr/>
          <p:nvPr/>
        </p:nvSpPr>
        <p:spPr>
          <a:xfrm>
            <a:off x="7315200" y="685800"/>
            <a:ext cx="1828800" cy="18288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8"/>
          <p:cNvSpPr/>
          <p:nvPr/>
        </p:nvSpPr>
        <p:spPr>
          <a:xfrm>
            <a:off x="0" y="2514600"/>
            <a:ext cx="1828800" cy="20574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68"/>
          <p:cNvSpPr/>
          <p:nvPr/>
        </p:nvSpPr>
        <p:spPr>
          <a:xfrm>
            <a:off x="1828800" y="2514600"/>
            <a:ext cx="1828800" cy="20574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8"/>
          <p:cNvSpPr/>
          <p:nvPr/>
        </p:nvSpPr>
        <p:spPr>
          <a:xfrm>
            <a:off x="3657600" y="2514600"/>
            <a:ext cx="1828800" cy="20574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8"/>
          <p:cNvSpPr/>
          <p:nvPr/>
        </p:nvSpPr>
        <p:spPr>
          <a:xfrm>
            <a:off x="5486400" y="2514600"/>
            <a:ext cx="1828800" cy="20574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8"/>
          <p:cNvSpPr/>
          <p:nvPr/>
        </p:nvSpPr>
        <p:spPr>
          <a:xfrm>
            <a:off x="7315200" y="2514600"/>
            <a:ext cx="1828800" cy="2057400"/>
          </a:xfrm>
          <a:prstGeom prst="rect">
            <a:avLst/>
          </a:prstGeom>
          <a:solidFill>
            <a:srgbClr val="395370">
              <a:alpha val="5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68"/>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68"/>
          <p:cNvSpPr/>
          <p:nvPr/>
        </p:nvSpPr>
        <p:spPr>
          <a:xfrm>
            <a:off x="5486400" y="1371600"/>
            <a:ext cx="2743200" cy="2743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1" name="Google Shape;111;p68"/>
          <p:cNvPicPr preferRelativeResize="0"/>
          <p:nvPr/>
        </p:nvPicPr>
        <p:blipFill rotWithShape="1">
          <a:blip r:embed="rId2">
            <a:alphaModFix/>
          </a:blip>
          <a:srcRect/>
          <a:stretch/>
        </p:blipFill>
        <p:spPr>
          <a:xfrm>
            <a:off x="7722710" y="59436"/>
            <a:ext cx="1298448" cy="338328"/>
          </a:xfrm>
          <a:prstGeom prst="rect">
            <a:avLst/>
          </a:prstGeom>
          <a:noFill/>
          <a:ln>
            <a:noFill/>
          </a:ln>
        </p:spPr>
      </p:pic>
      <p:sp>
        <p:nvSpPr>
          <p:cNvPr id="112" name="Google Shape;112;p68"/>
          <p:cNvSpPr txBox="1">
            <a:spLocks noGrp="1"/>
          </p:cNvSpPr>
          <p:nvPr>
            <p:ph type="body" idx="1"/>
          </p:nvPr>
        </p:nvSpPr>
        <p:spPr>
          <a:xfrm>
            <a:off x="457200" y="1371600"/>
            <a:ext cx="3913094"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fographic 2">
  <p:cSld name="CUSTOM_2_1_2_1_1_1">
    <p:bg>
      <p:bgPr>
        <a:noFill/>
        <a:effectLst/>
      </p:bgPr>
    </p:bg>
    <p:spTree>
      <p:nvGrpSpPr>
        <p:cNvPr id="1" name="Shape 113"/>
        <p:cNvGrpSpPr/>
        <p:nvPr/>
      </p:nvGrpSpPr>
      <p:grpSpPr>
        <a:xfrm>
          <a:off x="0" y="0"/>
          <a:ext cx="0" cy="0"/>
          <a:chOff x="0" y="0"/>
          <a:chExt cx="0" cy="0"/>
        </a:xfrm>
      </p:grpSpPr>
      <p:sp>
        <p:nvSpPr>
          <p:cNvPr id="114" name="Google Shape;114;p69"/>
          <p:cNvSpPr/>
          <p:nvPr/>
        </p:nvSpPr>
        <p:spPr>
          <a:xfrm>
            <a:off x="4572000" y="2971800"/>
            <a:ext cx="4572000" cy="2286000"/>
          </a:xfrm>
          <a:prstGeom prst="rect">
            <a:avLst/>
          </a:prstGeom>
          <a:solidFill>
            <a:srgbClr val="C8E0A2">
              <a:alpha val="7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9"/>
          <p:cNvSpPr/>
          <p:nvPr/>
        </p:nvSpPr>
        <p:spPr>
          <a:xfrm>
            <a:off x="4572000" y="685800"/>
            <a:ext cx="2286000" cy="2286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9"/>
          <p:cNvSpPr/>
          <p:nvPr/>
        </p:nvSpPr>
        <p:spPr>
          <a:xfrm>
            <a:off x="0" y="685800"/>
            <a:ext cx="2286000" cy="2286000"/>
          </a:xfrm>
          <a:prstGeom prst="rect">
            <a:avLst/>
          </a:prstGeom>
          <a:solidFill>
            <a:srgbClr val="F0F8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69"/>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19" name="Google Shape;119;p69"/>
          <p:cNvPicPr preferRelativeResize="0"/>
          <p:nvPr/>
        </p:nvPicPr>
        <p:blipFill rotWithShape="1">
          <a:blip r:embed="rId2">
            <a:alphaModFix/>
          </a:blip>
          <a:srcRect l="16661" r="16667"/>
          <a:stretch/>
        </p:blipFill>
        <p:spPr>
          <a:xfrm>
            <a:off x="2286000" y="2971900"/>
            <a:ext cx="2286000" cy="2285812"/>
          </a:xfrm>
          <a:prstGeom prst="rect">
            <a:avLst/>
          </a:prstGeom>
          <a:noFill/>
          <a:ln>
            <a:noFill/>
          </a:ln>
        </p:spPr>
      </p:pic>
      <p:pic>
        <p:nvPicPr>
          <p:cNvPr id="120" name="Google Shape;120;p69"/>
          <p:cNvPicPr preferRelativeResize="0"/>
          <p:nvPr/>
        </p:nvPicPr>
        <p:blipFill rotWithShape="1">
          <a:blip r:embed="rId2">
            <a:alphaModFix/>
          </a:blip>
          <a:srcRect l="16661" r="16667"/>
          <a:stretch/>
        </p:blipFill>
        <p:spPr>
          <a:xfrm>
            <a:off x="6858000" y="685900"/>
            <a:ext cx="2286000" cy="2285812"/>
          </a:xfrm>
          <a:prstGeom prst="rect">
            <a:avLst/>
          </a:prstGeom>
          <a:noFill/>
          <a:ln>
            <a:noFill/>
          </a:ln>
        </p:spPr>
      </p:pic>
      <p:sp>
        <p:nvSpPr>
          <p:cNvPr id="121" name="Google Shape;121;p69"/>
          <p:cNvSpPr txBox="1">
            <a:spLocks noGrp="1"/>
          </p:cNvSpPr>
          <p:nvPr>
            <p:ph type="subTitle" idx="1"/>
          </p:nvPr>
        </p:nvSpPr>
        <p:spPr>
          <a:xfrm>
            <a:off x="4572000" y="3200400"/>
            <a:ext cx="2286000" cy="1600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sp>
        <p:nvSpPr>
          <p:cNvPr id="122" name="Google Shape;122;p69"/>
          <p:cNvSpPr txBox="1">
            <a:spLocks noGrp="1"/>
          </p:cNvSpPr>
          <p:nvPr>
            <p:ph type="subTitle" idx="2"/>
          </p:nvPr>
        </p:nvSpPr>
        <p:spPr>
          <a:xfrm>
            <a:off x="0" y="3200400"/>
            <a:ext cx="2286000" cy="1600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sp>
        <p:nvSpPr>
          <p:cNvPr id="123" name="Google Shape;123;p69"/>
          <p:cNvSpPr txBox="1">
            <a:spLocks noGrp="1"/>
          </p:cNvSpPr>
          <p:nvPr>
            <p:ph type="subTitle" idx="3"/>
          </p:nvPr>
        </p:nvSpPr>
        <p:spPr>
          <a:xfrm>
            <a:off x="4572000" y="1371600"/>
            <a:ext cx="2286000" cy="1600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sp>
        <p:nvSpPr>
          <p:cNvPr id="124" name="Google Shape;124;p69"/>
          <p:cNvSpPr txBox="1">
            <a:spLocks noGrp="1"/>
          </p:cNvSpPr>
          <p:nvPr>
            <p:ph type="subTitle" idx="4"/>
          </p:nvPr>
        </p:nvSpPr>
        <p:spPr>
          <a:xfrm>
            <a:off x="0" y="1371600"/>
            <a:ext cx="2286000" cy="1600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pic>
        <p:nvPicPr>
          <p:cNvPr id="125" name="Google Shape;125;p69"/>
          <p:cNvPicPr preferRelativeResize="0"/>
          <p:nvPr/>
        </p:nvPicPr>
        <p:blipFill rotWithShape="1">
          <a:blip r:embed="rId3">
            <a:alphaModFix/>
          </a:blip>
          <a:srcRect/>
          <a:stretch/>
        </p:blipFill>
        <p:spPr>
          <a:xfrm>
            <a:off x="7722710" y="61034"/>
            <a:ext cx="1298448" cy="3383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 1 1">
  <p:cSld name="1_Layout 1 1">
    <p:bg>
      <p:bgPr>
        <a:noFill/>
        <a:effectLst/>
      </p:bgPr>
    </p:bg>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457200" y="399450"/>
            <a:ext cx="7315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Google Shape;1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41" name="Google Shape;141;p23"/>
          <p:cNvPicPr preferRelativeResize="0"/>
          <p:nvPr/>
        </p:nvPicPr>
        <p:blipFill rotWithShape="1">
          <a:blip r:embed="rId2">
            <a:alphaModFix/>
          </a:blip>
          <a:srcRect/>
          <a:stretch/>
        </p:blipFill>
        <p:spPr>
          <a:xfrm>
            <a:off x="7403160" y="150975"/>
            <a:ext cx="1592089" cy="393600"/>
          </a:xfrm>
          <a:prstGeom prst="rect">
            <a:avLst/>
          </a:prstGeom>
          <a:noFill/>
          <a:ln>
            <a:noFill/>
          </a:ln>
        </p:spPr>
      </p:pic>
    </p:spTree>
    <p:extLst>
      <p:ext uri="{BB962C8B-B14F-4D97-AF65-F5344CB8AC3E}">
        <p14:creationId xmlns:p14="http://schemas.microsoft.com/office/powerpoint/2010/main" val="170630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 1 1 3">
  <p:cSld name="Layout 1 1 3">
    <p:bg>
      <p:bgPr>
        <a:no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399450"/>
            <a:ext cx="7315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9" name="Google Shape;12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30" name="Google Shape;130;p20"/>
          <p:cNvPicPr preferRelativeResize="0"/>
          <p:nvPr/>
        </p:nvPicPr>
        <p:blipFill rotWithShape="1">
          <a:blip r:embed="rId2">
            <a:alphaModFix/>
          </a:blip>
          <a:srcRect/>
          <a:stretch/>
        </p:blipFill>
        <p:spPr>
          <a:xfrm>
            <a:off x="7723881" y="61327"/>
            <a:ext cx="1297276" cy="338123"/>
          </a:xfrm>
          <a:prstGeom prst="rect">
            <a:avLst/>
          </a:prstGeom>
          <a:noFill/>
          <a:ln>
            <a:noFill/>
          </a:ln>
        </p:spPr>
      </p:pic>
      <p:sp>
        <p:nvSpPr>
          <p:cNvPr id="131" name="Google Shape;131;p20"/>
          <p:cNvSpPr txBox="1">
            <a:spLocks noGrp="1"/>
          </p:cNvSpPr>
          <p:nvPr>
            <p:ph type="body" idx="1"/>
          </p:nvPr>
        </p:nvSpPr>
        <p:spPr>
          <a:xfrm>
            <a:off x="457200" y="1281813"/>
            <a:ext cx="7886700" cy="32634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1477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0026-04D1-2A41-8BC7-A7A65046E72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106AC2F-EC05-604F-A81A-ABAC607FD96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B966A84-CCD5-DB4E-888B-478F569A796B}"/>
              </a:ext>
            </a:extLst>
          </p:cNvPr>
          <p:cNvSpPr>
            <a:spLocks noGrp="1"/>
          </p:cNvSpPr>
          <p:nvPr>
            <p:ph type="dt" sz="half" idx="10"/>
          </p:nvPr>
        </p:nvSpPr>
        <p:spPr/>
        <p:txBody>
          <a:bodyPr/>
          <a:lstStyle/>
          <a:p>
            <a:fld id="{87AB2536-7566-A74D-B984-80F7032DDA5F}" type="datetimeFigureOut">
              <a:rPr lang="en-US" smtClean="0"/>
              <a:t>5/28/2021</a:t>
            </a:fld>
            <a:endParaRPr lang="en-US"/>
          </a:p>
        </p:txBody>
      </p:sp>
      <p:sp>
        <p:nvSpPr>
          <p:cNvPr id="5" name="Footer Placeholder 4">
            <a:extLst>
              <a:ext uri="{FF2B5EF4-FFF2-40B4-BE49-F238E27FC236}">
                <a16:creationId xmlns:a16="http://schemas.microsoft.com/office/drawing/2014/main" id="{390D45C4-D795-A647-8E17-29F3696A2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E1199-697A-3048-BBF6-914997B23798}"/>
              </a:ext>
            </a:extLst>
          </p:cNvPr>
          <p:cNvSpPr>
            <a:spLocks noGrp="1"/>
          </p:cNvSpPr>
          <p:nvPr>
            <p:ph type="sldNum" sz="quarter" idx="12"/>
          </p:nvPr>
        </p:nvSpPr>
        <p:spPr/>
        <p:txBody>
          <a:bodyPr/>
          <a:lstStyle/>
          <a:p>
            <a:fld id="{9FEE4864-8D3A-9446-A48A-F7F4284A8D24}" type="slidenum">
              <a:rPr lang="en-US" smtClean="0"/>
              <a:t>‹#›</a:t>
            </a:fld>
            <a:endParaRPr lang="en-US"/>
          </a:p>
        </p:txBody>
      </p:sp>
    </p:spTree>
    <p:extLst>
      <p:ext uri="{BB962C8B-B14F-4D97-AF65-F5344CB8AC3E}">
        <p14:creationId xmlns:p14="http://schemas.microsoft.com/office/powerpoint/2010/main" val="256431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1 1 1">
  <p:cSld name="3">
    <p:bg>
      <p:bgPr>
        <a:solidFill>
          <a:schemeClr val="accent6"/>
        </a:solidFill>
        <a:effectLst/>
      </p:bgPr>
    </p:bg>
    <p:spTree>
      <p:nvGrpSpPr>
        <p:cNvPr id="1" name="Shape 34"/>
        <p:cNvGrpSpPr/>
        <p:nvPr/>
      </p:nvGrpSpPr>
      <p:grpSpPr>
        <a:xfrm>
          <a:off x="0" y="0"/>
          <a:ext cx="0" cy="0"/>
          <a:chOff x="0" y="0"/>
          <a:chExt cx="0" cy="0"/>
        </a:xfrm>
      </p:grpSpPr>
      <p:sp>
        <p:nvSpPr>
          <p:cNvPr id="35" name="Google Shape;35;p59"/>
          <p:cNvSpPr txBox="1">
            <a:spLocks noGrp="1"/>
          </p:cNvSpPr>
          <p:nvPr>
            <p:ph type="title"/>
          </p:nvPr>
        </p:nvSpPr>
        <p:spPr>
          <a:xfrm>
            <a:off x="457200" y="399450"/>
            <a:ext cx="7315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59"/>
          <p:cNvPicPr preferRelativeResize="0"/>
          <p:nvPr/>
        </p:nvPicPr>
        <p:blipFill rotWithShape="1">
          <a:blip r:embed="rId2">
            <a:alphaModFix/>
          </a:blip>
          <a:srcRect/>
          <a:stretch/>
        </p:blipFill>
        <p:spPr>
          <a:xfrm>
            <a:off x="7722710" y="61122"/>
            <a:ext cx="1298448" cy="338328"/>
          </a:xfrm>
          <a:prstGeom prst="rect">
            <a:avLst/>
          </a:prstGeom>
          <a:noFill/>
          <a:ln>
            <a:noFill/>
          </a:ln>
        </p:spPr>
      </p:pic>
      <p:sp>
        <p:nvSpPr>
          <p:cNvPr id="38" name="Google Shape;38;p59"/>
          <p:cNvSpPr txBox="1">
            <a:spLocks noGrp="1"/>
          </p:cNvSpPr>
          <p:nvPr>
            <p:ph type="body" idx="1"/>
          </p:nvPr>
        </p:nvSpPr>
        <p:spPr>
          <a:xfrm>
            <a:off x="457200" y="1281813"/>
            <a:ext cx="7886700"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1 1 1 1">
  <p:cSld name="5">
    <p:bg>
      <p:bgPr>
        <a:solidFill>
          <a:schemeClr val="accent1"/>
        </a:solidFill>
        <a:effectLst/>
      </p:bgPr>
    </p:bg>
    <p:spTree>
      <p:nvGrpSpPr>
        <p:cNvPr id="1" name="Shape 39"/>
        <p:cNvGrpSpPr/>
        <p:nvPr/>
      </p:nvGrpSpPr>
      <p:grpSpPr>
        <a:xfrm>
          <a:off x="0" y="0"/>
          <a:ext cx="0" cy="0"/>
          <a:chOff x="0" y="0"/>
          <a:chExt cx="0" cy="0"/>
        </a:xfrm>
      </p:grpSpPr>
      <p:sp>
        <p:nvSpPr>
          <p:cNvPr id="40" name="Google Shape;40;p60"/>
          <p:cNvSpPr/>
          <p:nvPr/>
        </p:nvSpPr>
        <p:spPr>
          <a:xfrm>
            <a:off x="5486400" y="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0"/>
          <p:cNvSpPr txBox="1">
            <a:spLocks noGrp="1"/>
          </p:cNvSpPr>
          <p:nvPr>
            <p:ph type="title"/>
          </p:nvPr>
        </p:nvSpPr>
        <p:spPr>
          <a:xfrm>
            <a:off x="457200" y="399450"/>
            <a:ext cx="4572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3" name="Google Shape;43;p60"/>
          <p:cNvPicPr preferRelativeResize="0"/>
          <p:nvPr/>
        </p:nvPicPr>
        <p:blipFill rotWithShape="1">
          <a:blip r:embed="rId2">
            <a:alphaModFix/>
          </a:blip>
          <a:srcRect/>
          <a:stretch/>
        </p:blipFill>
        <p:spPr>
          <a:xfrm>
            <a:off x="7722710" y="61122"/>
            <a:ext cx="1298448" cy="338328"/>
          </a:xfrm>
          <a:prstGeom prst="rect">
            <a:avLst/>
          </a:prstGeom>
          <a:noFill/>
          <a:ln>
            <a:noFill/>
          </a:ln>
        </p:spPr>
      </p:pic>
      <p:sp>
        <p:nvSpPr>
          <p:cNvPr id="44" name="Google Shape;44;p60"/>
          <p:cNvSpPr txBox="1">
            <a:spLocks noGrp="1"/>
          </p:cNvSpPr>
          <p:nvPr>
            <p:ph type="body" idx="1"/>
          </p:nvPr>
        </p:nvSpPr>
        <p:spPr>
          <a:xfrm>
            <a:off x="457200" y="1281813"/>
            <a:ext cx="4572000"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1 1 1 1 1">
  <p:cSld name="6">
    <p:bg>
      <p:bgPr>
        <a:solidFill>
          <a:schemeClr val="accent3"/>
        </a:solidFill>
        <a:effectLst/>
      </p:bgPr>
    </p:bg>
    <p:spTree>
      <p:nvGrpSpPr>
        <p:cNvPr id="1" name="Shape 45"/>
        <p:cNvGrpSpPr/>
        <p:nvPr/>
      </p:nvGrpSpPr>
      <p:grpSpPr>
        <a:xfrm>
          <a:off x="0" y="0"/>
          <a:ext cx="0" cy="0"/>
          <a:chOff x="0" y="0"/>
          <a:chExt cx="0" cy="0"/>
        </a:xfrm>
      </p:grpSpPr>
      <p:pic>
        <p:nvPicPr>
          <p:cNvPr id="46" name="Google Shape;46;p61"/>
          <p:cNvPicPr preferRelativeResize="0"/>
          <p:nvPr/>
        </p:nvPicPr>
        <p:blipFill rotWithShape="1">
          <a:blip r:embed="rId2">
            <a:alphaModFix/>
          </a:blip>
          <a:srcRect t="8713" b="18490"/>
          <a:stretch/>
        </p:blipFill>
        <p:spPr>
          <a:xfrm>
            <a:off x="0" y="0"/>
            <a:ext cx="9144003" cy="5143503"/>
          </a:xfrm>
          <a:prstGeom prst="rect">
            <a:avLst/>
          </a:prstGeom>
          <a:noFill/>
          <a:ln>
            <a:noFill/>
          </a:ln>
        </p:spPr>
      </p:pic>
      <p:sp>
        <p:nvSpPr>
          <p:cNvPr id="47" name="Google Shape;47;p61"/>
          <p:cNvSpPr/>
          <p:nvPr/>
        </p:nvSpPr>
        <p:spPr>
          <a:xfrm>
            <a:off x="5486400" y="0"/>
            <a:ext cx="3657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1"/>
          <p:cNvSpPr txBox="1">
            <a:spLocks noGrp="1"/>
          </p:cNvSpPr>
          <p:nvPr>
            <p:ph type="title"/>
          </p:nvPr>
        </p:nvSpPr>
        <p:spPr>
          <a:xfrm>
            <a:off x="457200" y="399450"/>
            <a:ext cx="4572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61"/>
          <p:cNvPicPr preferRelativeResize="0"/>
          <p:nvPr/>
        </p:nvPicPr>
        <p:blipFill rotWithShape="1">
          <a:blip r:embed="rId3">
            <a:alphaModFix/>
          </a:blip>
          <a:srcRect/>
          <a:stretch/>
        </p:blipFill>
        <p:spPr>
          <a:xfrm>
            <a:off x="7722710" y="61122"/>
            <a:ext cx="1298448" cy="338328"/>
          </a:xfrm>
          <a:prstGeom prst="rect">
            <a:avLst/>
          </a:prstGeom>
          <a:noFill/>
          <a:ln>
            <a:noFill/>
          </a:ln>
        </p:spPr>
      </p:pic>
      <p:sp>
        <p:nvSpPr>
          <p:cNvPr id="51" name="Google Shape;51;p61"/>
          <p:cNvSpPr txBox="1">
            <a:spLocks noGrp="1"/>
          </p:cNvSpPr>
          <p:nvPr>
            <p:ph type="body" idx="1"/>
          </p:nvPr>
        </p:nvSpPr>
        <p:spPr>
          <a:xfrm>
            <a:off x="457200" y="1281813"/>
            <a:ext cx="4572000"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yout 2">
  <p:cSld name="7">
    <p:bg>
      <p:bgPr>
        <a:noFill/>
        <a:effectLst/>
      </p:bgPr>
    </p:bg>
    <p:spTree>
      <p:nvGrpSpPr>
        <p:cNvPr id="1" name="Shape 52"/>
        <p:cNvGrpSpPr/>
        <p:nvPr/>
      </p:nvGrpSpPr>
      <p:grpSpPr>
        <a:xfrm>
          <a:off x="0" y="0"/>
          <a:ext cx="0" cy="0"/>
          <a:chOff x="0" y="0"/>
          <a:chExt cx="0" cy="0"/>
        </a:xfrm>
      </p:grpSpPr>
      <p:sp>
        <p:nvSpPr>
          <p:cNvPr id="53" name="Google Shape;53;p62"/>
          <p:cNvSpPr/>
          <p:nvPr/>
        </p:nvSpPr>
        <p:spPr>
          <a:xfrm>
            <a:off x="0" y="685800"/>
            <a:ext cx="9144000" cy="4457700"/>
          </a:xfrm>
          <a:prstGeom prst="rect">
            <a:avLst/>
          </a:prstGeom>
          <a:solidFill>
            <a:srgbClr val="395370">
              <a:alpha val="1450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2"/>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62"/>
          <p:cNvPicPr preferRelativeResize="0"/>
          <p:nvPr/>
        </p:nvPicPr>
        <p:blipFill rotWithShape="1">
          <a:blip r:embed="rId2">
            <a:alphaModFix/>
          </a:blip>
          <a:srcRect l="16661" r="16667"/>
          <a:stretch/>
        </p:blipFill>
        <p:spPr>
          <a:xfrm>
            <a:off x="4572000" y="1371600"/>
            <a:ext cx="3474702" cy="3474400"/>
          </a:xfrm>
          <a:prstGeom prst="rect">
            <a:avLst/>
          </a:prstGeom>
          <a:noFill/>
          <a:ln>
            <a:noFill/>
          </a:ln>
        </p:spPr>
      </p:pic>
      <p:pic>
        <p:nvPicPr>
          <p:cNvPr id="57" name="Google Shape;57;p62"/>
          <p:cNvPicPr preferRelativeResize="0"/>
          <p:nvPr/>
        </p:nvPicPr>
        <p:blipFill rotWithShape="1">
          <a:blip r:embed="rId3">
            <a:alphaModFix/>
          </a:blip>
          <a:srcRect/>
          <a:stretch/>
        </p:blipFill>
        <p:spPr>
          <a:xfrm>
            <a:off x="7722710" y="61122"/>
            <a:ext cx="1298448" cy="338328"/>
          </a:xfrm>
          <a:prstGeom prst="rect">
            <a:avLst/>
          </a:prstGeom>
          <a:noFill/>
          <a:ln>
            <a:noFill/>
          </a:ln>
        </p:spPr>
      </p:pic>
      <p:sp>
        <p:nvSpPr>
          <p:cNvPr id="58" name="Google Shape;58;p62"/>
          <p:cNvSpPr txBox="1">
            <a:spLocks noGrp="1"/>
          </p:cNvSpPr>
          <p:nvPr>
            <p:ph type="body" idx="1"/>
          </p:nvPr>
        </p:nvSpPr>
        <p:spPr>
          <a:xfrm>
            <a:off x="457200" y="1371600"/>
            <a:ext cx="3913094"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yout 3">
  <p:cSld name="8">
    <p:bg>
      <p:bgPr>
        <a:noFill/>
        <a:effectLst/>
      </p:bgPr>
    </p:bg>
    <p:spTree>
      <p:nvGrpSpPr>
        <p:cNvPr id="1" name="Shape 59"/>
        <p:cNvGrpSpPr/>
        <p:nvPr/>
      </p:nvGrpSpPr>
      <p:grpSpPr>
        <a:xfrm>
          <a:off x="0" y="0"/>
          <a:ext cx="0" cy="0"/>
          <a:chOff x="0" y="0"/>
          <a:chExt cx="0" cy="0"/>
        </a:xfrm>
      </p:grpSpPr>
      <p:sp>
        <p:nvSpPr>
          <p:cNvPr id="60" name="Google Shape;60;p63"/>
          <p:cNvSpPr/>
          <p:nvPr/>
        </p:nvSpPr>
        <p:spPr>
          <a:xfrm>
            <a:off x="0" y="685800"/>
            <a:ext cx="9144000" cy="4457700"/>
          </a:xfrm>
          <a:prstGeom prst="rect">
            <a:avLst/>
          </a:prstGeom>
          <a:solidFill>
            <a:srgbClr val="F0F8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3"/>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63"/>
          <p:cNvPicPr preferRelativeResize="0"/>
          <p:nvPr/>
        </p:nvPicPr>
        <p:blipFill rotWithShape="1">
          <a:blip r:embed="rId2">
            <a:alphaModFix/>
          </a:blip>
          <a:srcRect l="16661" r="16667"/>
          <a:stretch/>
        </p:blipFill>
        <p:spPr>
          <a:xfrm>
            <a:off x="4572000" y="1371600"/>
            <a:ext cx="3474702" cy="3474400"/>
          </a:xfrm>
          <a:prstGeom prst="rect">
            <a:avLst/>
          </a:prstGeom>
          <a:noFill/>
          <a:ln>
            <a:noFill/>
          </a:ln>
        </p:spPr>
      </p:pic>
      <p:pic>
        <p:nvPicPr>
          <p:cNvPr id="64" name="Google Shape;64;p63"/>
          <p:cNvPicPr preferRelativeResize="0"/>
          <p:nvPr/>
        </p:nvPicPr>
        <p:blipFill rotWithShape="1">
          <a:blip r:embed="rId3">
            <a:alphaModFix/>
          </a:blip>
          <a:srcRect/>
          <a:stretch/>
        </p:blipFill>
        <p:spPr>
          <a:xfrm>
            <a:off x="7722710" y="61122"/>
            <a:ext cx="1298448" cy="338328"/>
          </a:xfrm>
          <a:prstGeom prst="rect">
            <a:avLst/>
          </a:prstGeom>
          <a:noFill/>
          <a:ln>
            <a:noFill/>
          </a:ln>
        </p:spPr>
      </p:pic>
      <p:sp>
        <p:nvSpPr>
          <p:cNvPr id="65" name="Google Shape;65;p63"/>
          <p:cNvSpPr txBox="1">
            <a:spLocks noGrp="1"/>
          </p:cNvSpPr>
          <p:nvPr>
            <p:ph type="body" idx="1"/>
          </p:nvPr>
        </p:nvSpPr>
        <p:spPr>
          <a:xfrm>
            <a:off x="457200" y="1371600"/>
            <a:ext cx="3913094"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5">
  <p:cSld name="9">
    <p:bg>
      <p:bgPr>
        <a:noFill/>
        <a:effectLst/>
      </p:bgPr>
    </p:bg>
    <p:spTree>
      <p:nvGrpSpPr>
        <p:cNvPr id="1" name="Shape 66"/>
        <p:cNvGrpSpPr/>
        <p:nvPr/>
      </p:nvGrpSpPr>
      <p:grpSpPr>
        <a:xfrm>
          <a:off x="0" y="0"/>
          <a:ext cx="0" cy="0"/>
          <a:chOff x="0" y="0"/>
          <a:chExt cx="0" cy="0"/>
        </a:xfrm>
      </p:grpSpPr>
      <p:sp>
        <p:nvSpPr>
          <p:cNvPr id="67" name="Google Shape;67;p64"/>
          <p:cNvSpPr/>
          <p:nvPr/>
        </p:nvSpPr>
        <p:spPr>
          <a:xfrm>
            <a:off x="0" y="685800"/>
            <a:ext cx="9144000" cy="4457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4"/>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0" name="Google Shape;70;p64"/>
          <p:cNvPicPr preferRelativeResize="0"/>
          <p:nvPr/>
        </p:nvPicPr>
        <p:blipFill rotWithShape="1">
          <a:blip r:embed="rId2">
            <a:alphaModFix/>
          </a:blip>
          <a:srcRect l="16661" r="16667"/>
          <a:stretch/>
        </p:blipFill>
        <p:spPr>
          <a:xfrm>
            <a:off x="457200" y="1371600"/>
            <a:ext cx="2286000" cy="2285812"/>
          </a:xfrm>
          <a:prstGeom prst="rect">
            <a:avLst/>
          </a:prstGeom>
          <a:noFill/>
          <a:ln>
            <a:noFill/>
          </a:ln>
        </p:spPr>
      </p:pic>
      <p:pic>
        <p:nvPicPr>
          <p:cNvPr id="71" name="Google Shape;71;p64"/>
          <p:cNvPicPr preferRelativeResize="0"/>
          <p:nvPr/>
        </p:nvPicPr>
        <p:blipFill rotWithShape="1">
          <a:blip r:embed="rId2">
            <a:alphaModFix/>
          </a:blip>
          <a:srcRect l="16661" r="16667"/>
          <a:stretch/>
        </p:blipFill>
        <p:spPr>
          <a:xfrm>
            <a:off x="3200400" y="1371600"/>
            <a:ext cx="2286000" cy="2285812"/>
          </a:xfrm>
          <a:prstGeom prst="rect">
            <a:avLst/>
          </a:prstGeom>
          <a:noFill/>
          <a:ln>
            <a:noFill/>
          </a:ln>
        </p:spPr>
      </p:pic>
      <p:pic>
        <p:nvPicPr>
          <p:cNvPr id="72" name="Google Shape;72;p64"/>
          <p:cNvPicPr preferRelativeResize="0"/>
          <p:nvPr/>
        </p:nvPicPr>
        <p:blipFill rotWithShape="1">
          <a:blip r:embed="rId2">
            <a:alphaModFix/>
          </a:blip>
          <a:srcRect l="16661" r="16667"/>
          <a:stretch/>
        </p:blipFill>
        <p:spPr>
          <a:xfrm>
            <a:off x="5943600" y="1371600"/>
            <a:ext cx="2286000" cy="2285812"/>
          </a:xfrm>
          <a:prstGeom prst="rect">
            <a:avLst/>
          </a:prstGeom>
          <a:noFill/>
          <a:ln>
            <a:noFill/>
          </a:ln>
        </p:spPr>
      </p:pic>
      <p:sp>
        <p:nvSpPr>
          <p:cNvPr id="73" name="Google Shape;73;p64"/>
          <p:cNvSpPr txBox="1">
            <a:spLocks noGrp="1"/>
          </p:cNvSpPr>
          <p:nvPr>
            <p:ph type="subTitle" idx="1"/>
          </p:nvPr>
        </p:nvSpPr>
        <p:spPr>
          <a:xfrm>
            <a:off x="457200" y="3836400"/>
            <a:ext cx="2286000" cy="55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sp>
        <p:nvSpPr>
          <p:cNvPr id="74" name="Google Shape;74;p64"/>
          <p:cNvSpPr txBox="1">
            <a:spLocks noGrp="1"/>
          </p:cNvSpPr>
          <p:nvPr>
            <p:ph type="subTitle" idx="2"/>
          </p:nvPr>
        </p:nvSpPr>
        <p:spPr>
          <a:xfrm>
            <a:off x="3200400" y="3836400"/>
            <a:ext cx="2286000" cy="55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sp>
        <p:nvSpPr>
          <p:cNvPr id="75" name="Google Shape;75;p64"/>
          <p:cNvSpPr txBox="1">
            <a:spLocks noGrp="1"/>
          </p:cNvSpPr>
          <p:nvPr>
            <p:ph type="subTitle" idx="3"/>
          </p:nvPr>
        </p:nvSpPr>
        <p:spPr>
          <a:xfrm>
            <a:off x="5943600" y="3836400"/>
            <a:ext cx="2286000" cy="556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Roboto"/>
                <a:ea typeface="Roboto"/>
                <a:cs typeface="Roboto"/>
                <a:sym typeface="Roboto"/>
              </a:defRPr>
            </a:lvl9pPr>
          </a:lstStyle>
          <a:p>
            <a:endParaRPr/>
          </a:p>
        </p:txBody>
      </p:sp>
      <p:pic>
        <p:nvPicPr>
          <p:cNvPr id="76" name="Google Shape;76;p64"/>
          <p:cNvPicPr preferRelativeResize="0"/>
          <p:nvPr/>
        </p:nvPicPr>
        <p:blipFill rotWithShape="1">
          <a:blip r:embed="rId3">
            <a:alphaModFix/>
          </a:blip>
          <a:srcRect/>
          <a:stretch/>
        </p:blipFill>
        <p:spPr>
          <a:xfrm>
            <a:off x="7722710" y="61122"/>
            <a:ext cx="1298448" cy="3383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4">
  <p:cSld name="CUSTOM_2_1_2_1">
    <p:bg>
      <p:bgPr>
        <a:solidFill>
          <a:srgbClr val="FFFFFF"/>
        </a:solidFill>
        <a:effectLst/>
      </p:bgPr>
    </p:bg>
    <p:spTree>
      <p:nvGrpSpPr>
        <p:cNvPr id="1" name="Shape 77"/>
        <p:cNvGrpSpPr/>
        <p:nvPr/>
      </p:nvGrpSpPr>
      <p:grpSpPr>
        <a:xfrm>
          <a:off x="0" y="0"/>
          <a:ext cx="0" cy="0"/>
          <a:chOff x="0" y="0"/>
          <a:chExt cx="0" cy="0"/>
        </a:xfrm>
      </p:grpSpPr>
      <p:sp>
        <p:nvSpPr>
          <p:cNvPr id="78" name="Google Shape;78;p65"/>
          <p:cNvSpPr/>
          <p:nvPr/>
        </p:nvSpPr>
        <p:spPr>
          <a:xfrm>
            <a:off x="0" y="0"/>
            <a:ext cx="3657600" cy="5143500"/>
          </a:xfrm>
          <a:prstGeom prst="rect">
            <a:avLst/>
          </a:prstGeom>
          <a:solidFill>
            <a:srgbClr val="F0F8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65"/>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81" name="Google Shape;81;p65"/>
          <p:cNvPicPr preferRelativeResize="0"/>
          <p:nvPr/>
        </p:nvPicPr>
        <p:blipFill rotWithShape="1">
          <a:blip r:embed="rId2">
            <a:alphaModFix/>
          </a:blip>
          <a:srcRect/>
          <a:stretch/>
        </p:blipFill>
        <p:spPr>
          <a:xfrm>
            <a:off x="7722710" y="61122"/>
            <a:ext cx="1298448" cy="338328"/>
          </a:xfrm>
          <a:prstGeom prst="rect">
            <a:avLst/>
          </a:prstGeom>
          <a:noFill/>
          <a:ln>
            <a:noFill/>
          </a:ln>
        </p:spPr>
      </p:pic>
      <p:sp>
        <p:nvSpPr>
          <p:cNvPr id="82" name="Google Shape;82;p65"/>
          <p:cNvSpPr txBox="1">
            <a:spLocks noGrp="1"/>
          </p:cNvSpPr>
          <p:nvPr>
            <p:ph type="body" idx="1"/>
          </p:nvPr>
        </p:nvSpPr>
        <p:spPr>
          <a:xfrm>
            <a:off x="3907306" y="1371600"/>
            <a:ext cx="3913094"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6">
  <p:cSld name="CUSTOM_2_1_2_1_2">
    <p:bg>
      <p:bgPr>
        <a:solidFill>
          <a:srgbClr val="FFFFFF"/>
        </a:solidFill>
        <a:effectLst/>
      </p:bgPr>
    </p:bg>
    <p:spTree>
      <p:nvGrpSpPr>
        <p:cNvPr id="1" name="Shape 83"/>
        <p:cNvGrpSpPr/>
        <p:nvPr/>
      </p:nvGrpSpPr>
      <p:grpSpPr>
        <a:xfrm>
          <a:off x="0" y="0"/>
          <a:ext cx="0" cy="0"/>
          <a:chOff x="0" y="0"/>
          <a:chExt cx="0" cy="0"/>
        </a:xfrm>
      </p:grpSpPr>
      <p:sp>
        <p:nvSpPr>
          <p:cNvPr id="84" name="Google Shape;84;p66"/>
          <p:cNvSpPr/>
          <p:nvPr/>
        </p:nvSpPr>
        <p:spPr>
          <a:xfrm>
            <a:off x="4800600" y="1143150"/>
            <a:ext cx="3200400" cy="3200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66"/>
          <p:cNvPicPr preferRelativeResize="0"/>
          <p:nvPr/>
        </p:nvPicPr>
        <p:blipFill rotWithShape="1">
          <a:blip r:embed="rId2">
            <a:alphaModFix/>
          </a:blip>
          <a:srcRect l="16661" r="16667"/>
          <a:stretch/>
        </p:blipFill>
        <p:spPr>
          <a:xfrm>
            <a:off x="4572000" y="1371600"/>
            <a:ext cx="3200400" cy="3200124"/>
          </a:xfrm>
          <a:prstGeom prst="rect">
            <a:avLst/>
          </a:prstGeom>
          <a:noFill/>
          <a:ln>
            <a:noFill/>
          </a:ln>
        </p:spPr>
      </p:pic>
      <p:sp>
        <p:nvSpPr>
          <p:cNvPr id="87" name="Google Shape;87;p66"/>
          <p:cNvSpPr txBox="1">
            <a:spLocks noGrp="1"/>
          </p:cNvSpPr>
          <p:nvPr>
            <p:ph type="title"/>
          </p:nvPr>
        </p:nvSpPr>
        <p:spPr>
          <a:xfrm>
            <a:off x="457200" y="399450"/>
            <a:ext cx="7363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88" name="Google Shape;88;p66"/>
          <p:cNvPicPr preferRelativeResize="0"/>
          <p:nvPr/>
        </p:nvPicPr>
        <p:blipFill rotWithShape="1">
          <a:blip r:embed="rId3">
            <a:alphaModFix/>
          </a:blip>
          <a:srcRect/>
          <a:stretch/>
        </p:blipFill>
        <p:spPr>
          <a:xfrm>
            <a:off x="7722710" y="61122"/>
            <a:ext cx="1298448" cy="338328"/>
          </a:xfrm>
          <a:prstGeom prst="rect">
            <a:avLst/>
          </a:prstGeom>
          <a:noFill/>
          <a:ln>
            <a:noFill/>
          </a:ln>
        </p:spPr>
      </p:pic>
      <p:sp>
        <p:nvSpPr>
          <p:cNvPr id="89" name="Google Shape;89;p66"/>
          <p:cNvSpPr txBox="1">
            <a:spLocks noGrp="1"/>
          </p:cNvSpPr>
          <p:nvPr>
            <p:ph type="body" idx="1"/>
          </p:nvPr>
        </p:nvSpPr>
        <p:spPr>
          <a:xfrm>
            <a:off x="457200" y="1371600"/>
            <a:ext cx="3913094" cy="326350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0"/>
              </a:spcBef>
              <a:spcAft>
                <a:spcPts val="0"/>
              </a:spcAft>
              <a:buClr>
                <a:srgbClr val="00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0"/>
              </a:spcBef>
              <a:spcAft>
                <a:spcPts val="0"/>
              </a:spcAft>
              <a:buClr>
                <a:srgbClr val="00000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0"/>
              </a:spcBef>
              <a:spcAft>
                <a:spcPts val="0"/>
              </a:spcAft>
              <a:buClr>
                <a:srgbClr val="00000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0"/>
              </a:spcBef>
              <a:spcAft>
                <a:spcPts val="0"/>
              </a:spcAft>
              <a:buClr>
                <a:srgbClr val="00000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lnSpc>
                <a:spcPct val="90000"/>
              </a:lnSpc>
              <a:spcBef>
                <a:spcPts val="0"/>
              </a:spcBef>
              <a:spcAft>
                <a:spcPts val="0"/>
              </a:spcAft>
              <a:buClr>
                <a:srgbClr val="00000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76" r:id="rId8"/>
    <p:sldLayoutId id="2147483677" r:id="rId9"/>
    <p:sldLayoutId id="2147483684" r:id="rId10"/>
    <p:sldLayoutId id="2147483679" r:id="rId11"/>
    <p:sldLayoutId id="2147483680" r:id="rId12"/>
    <p:sldLayoutId id="2147483681" r:id="rId13"/>
    <p:sldLayoutId id="2147483682" r:id="rId14"/>
    <p:sldLayoutId id="214748368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76">
          <p15:clr>
            <a:srgbClr val="EA4335"/>
          </p15:clr>
        </p15:guide>
        <p15:guide id="3" pos="864">
          <p15:clr>
            <a:srgbClr val="EA4335"/>
          </p15:clr>
        </p15:guide>
        <p15:guide id="4" pos="1152">
          <p15:clr>
            <a:srgbClr val="EA4335"/>
          </p15:clr>
        </p15:guide>
        <p15:guide id="5" pos="1440">
          <p15:clr>
            <a:srgbClr val="EA4335"/>
          </p15:clr>
        </p15:guide>
        <p15:guide id="6" pos="1728">
          <p15:clr>
            <a:srgbClr val="EA4335"/>
          </p15:clr>
        </p15:guide>
        <p15:guide id="7" pos="2016">
          <p15:clr>
            <a:srgbClr val="EA4335"/>
          </p15:clr>
        </p15:guide>
        <p15:guide id="8" pos="2304">
          <p15:clr>
            <a:srgbClr val="EA4335"/>
          </p15:clr>
        </p15:guide>
        <p15:guide id="9" pos="2592">
          <p15:clr>
            <a:srgbClr val="EA4335"/>
          </p15:clr>
        </p15:guide>
        <p15:guide id="10" pos="2880">
          <p15:clr>
            <a:srgbClr val="EA4335"/>
          </p15:clr>
        </p15:guide>
        <p15:guide id="11" pos="3168">
          <p15:clr>
            <a:srgbClr val="EA4335"/>
          </p15:clr>
        </p15:guide>
        <p15:guide id="12" pos="3456">
          <p15:clr>
            <a:srgbClr val="EA4335"/>
          </p15:clr>
        </p15:guide>
        <p15:guide id="13" pos="3744">
          <p15:clr>
            <a:srgbClr val="EA4335"/>
          </p15:clr>
        </p15:guide>
        <p15:guide id="14" pos="4032">
          <p15:clr>
            <a:srgbClr val="EA4335"/>
          </p15:clr>
        </p15:guide>
        <p15:guide id="15" pos="4320">
          <p15:clr>
            <a:srgbClr val="EA4335"/>
          </p15:clr>
        </p15:guide>
        <p15:guide id="16" pos="4608">
          <p15:clr>
            <a:srgbClr val="EA4335"/>
          </p15:clr>
        </p15:guide>
        <p15:guide id="17" pos="4896">
          <p15:clr>
            <a:srgbClr val="EA4335"/>
          </p15:clr>
        </p15:guide>
        <p15:guide id="18" pos="5184">
          <p15:clr>
            <a:srgbClr val="EA4335"/>
          </p15:clr>
        </p15:guide>
        <p15:guide id="19" pos="5472">
          <p15:clr>
            <a:srgbClr val="EA4335"/>
          </p15:clr>
        </p15:guide>
        <p15:guide id="20" pos="5760">
          <p15:clr>
            <a:srgbClr val="EA4335"/>
          </p15:clr>
        </p15:guide>
        <p15:guide id="21" orient="horz" pos="288">
          <p15:clr>
            <a:srgbClr val="EA4335"/>
          </p15:clr>
        </p15:guide>
        <p15:guide id="22" orient="horz" pos="576">
          <p15:clr>
            <a:srgbClr val="EA4335"/>
          </p15:clr>
        </p15:guide>
        <p15:guide id="23" orient="horz" pos="864">
          <p15:clr>
            <a:srgbClr val="EA4335"/>
          </p15:clr>
        </p15:guide>
        <p15:guide id="24" orient="horz" pos="1152">
          <p15:clr>
            <a:srgbClr val="EA4335"/>
          </p15:clr>
        </p15:guide>
        <p15:guide id="25" orient="horz" pos="1440">
          <p15:clr>
            <a:srgbClr val="EA4335"/>
          </p15:clr>
        </p15:guide>
        <p15:guide id="26" orient="horz" pos="1728">
          <p15:clr>
            <a:srgbClr val="EA4335"/>
          </p15:clr>
        </p15:guide>
        <p15:guide id="27" orient="horz" pos="2016">
          <p15:clr>
            <a:srgbClr val="EA4335"/>
          </p15:clr>
        </p15:guide>
        <p15:guide id="28" orient="horz" pos="2304">
          <p15:clr>
            <a:srgbClr val="EA4335"/>
          </p15:clr>
        </p15:guide>
        <p15:guide id="29" orient="horz" pos="2592">
          <p15:clr>
            <a:srgbClr val="EA4335"/>
          </p15:clr>
        </p15:guide>
        <p15:guide id="30" orient="horz" pos="2880">
          <p15:clr>
            <a:srgbClr val="EA4335"/>
          </p15:clr>
        </p15:guide>
        <p15:guide id="31" orient="horz" pos="3168">
          <p15:clr>
            <a:srgbClr val="EA4335"/>
          </p15:clr>
        </p15:guide>
        <p15:guide id="32" orient="horz" pos="432">
          <p15:clr>
            <a:srgbClr val="EA4335"/>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ubInv/ventmon-ventilator-inline-test-monito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xfrm>
            <a:off x="356719" y="248730"/>
            <a:ext cx="7855527" cy="572700"/>
          </a:xfrm>
          <a:prstGeom prst="rect">
            <a:avLst/>
          </a:prstGeom>
          <a:noFill/>
          <a:ln>
            <a:noFill/>
          </a:ln>
        </p:spPr>
        <p:txBody>
          <a:bodyPr spcFirstLastPara="1" wrap="square" lIns="91425" tIns="91425" rIns="91425" bIns="91425" anchor="t" anchorCtr="0">
            <a:noAutofit/>
          </a:bodyPr>
          <a:lstStyle/>
          <a:p>
            <a:r>
              <a:rPr lang="en-US" dirty="0">
                <a:solidFill>
                  <a:schemeClr val="tx1"/>
                </a:solidFill>
              </a:rPr>
              <a:t>Product: Apollo O2 Concentrator</a:t>
            </a:r>
            <a:br>
              <a:rPr lang="en-US" dirty="0">
                <a:solidFill>
                  <a:schemeClr val="tx1"/>
                </a:solidFill>
              </a:rPr>
            </a:br>
            <a:endParaRPr lang="en-US" dirty="0">
              <a:solidFill>
                <a:schemeClr val="tx1"/>
              </a:solidFill>
            </a:endParaRPr>
          </a:p>
        </p:txBody>
      </p:sp>
      <p:graphicFrame>
        <p:nvGraphicFramePr>
          <p:cNvPr id="2" name="Google Shape;236;p7">
            <a:extLst>
              <a:ext uri="{FF2B5EF4-FFF2-40B4-BE49-F238E27FC236}">
                <a16:creationId xmlns:a16="http://schemas.microsoft.com/office/drawing/2014/main" id="{08BF7282-E4DE-4595-A61C-D4F4D7AD3FBC}"/>
              </a:ext>
            </a:extLst>
          </p:cNvPr>
          <p:cNvGraphicFramePr/>
          <p:nvPr>
            <p:extLst>
              <p:ext uri="{D42A27DB-BD31-4B8C-83A1-F6EECF244321}">
                <p14:modId xmlns:p14="http://schemas.microsoft.com/office/powerpoint/2010/main" val="3701893931"/>
              </p:ext>
            </p:extLst>
          </p:nvPr>
        </p:nvGraphicFramePr>
        <p:xfrm>
          <a:off x="457200" y="914400"/>
          <a:ext cx="5029200" cy="4155810"/>
        </p:xfrm>
        <a:graphic>
          <a:graphicData uri="http://schemas.openxmlformats.org/drawingml/2006/table">
            <a:tbl>
              <a:tblPr>
                <a:noFill/>
                <a:tableStyleId>{6118A392-2C14-4CCA-B891-7089FF064C52}</a:tableStyleId>
              </a:tblPr>
              <a:tblGrid>
                <a:gridCol w="5029200">
                  <a:extLst>
                    <a:ext uri="{9D8B030D-6E8A-4147-A177-3AD203B41FA5}">
                      <a16:colId xmlns:a16="http://schemas.microsoft.com/office/drawing/2014/main" val="20002"/>
                    </a:ext>
                  </a:extLst>
                </a:gridCol>
              </a:tblGrid>
              <a:tr h="288000">
                <a:tc>
                  <a:txBody>
                    <a:bodyPr/>
                    <a:lstStyle/>
                    <a:p>
                      <a:pPr marL="0" marR="0" lvl="0" indent="0" algn="ctr" rtl="0">
                        <a:lnSpc>
                          <a:spcPct val="100000"/>
                        </a:lnSpc>
                        <a:spcBef>
                          <a:spcPts val="0"/>
                        </a:spcBef>
                        <a:spcAft>
                          <a:spcPts val="0"/>
                        </a:spcAft>
                        <a:buClr>
                          <a:srgbClr val="000000"/>
                        </a:buClr>
                        <a:buSzPts val="1400"/>
                        <a:buFont typeface="Arial"/>
                        <a:buNone/>
                      </a:pPr>
                      <a:r>
                        <a:rPr lang="en-US" sz="900" b="1" u="none" strike="noStrike" cap="none" dirty="0">
                          <a:solidFill>
                            <a:schemeClr val="bg1"/>
                          </a:solidFill>
                          <a:latin typeface="Roboto" panose="02000000000000000000" pitchFamily="2" charset="0"/>
                          <a:ea typeface="Roboto" panose="02000000000000000000" pitchFamily="2" charset="0"/>
                        </a:rPr>
                        <a:t>Description</a:t>
                      </a:r>
                      <a:endParaRPr sz="900" b="1" u="none" strike="noStrike" cap="none" dirty="0">
                        <a:solidFill>
                          <a:schemeClr val="bg1"/>
                        </a:solidFill>
                        <a:latin typeface="Roboto" panose="02000000000000000000" pitchFamily="2" charset="0"/>
                        <a:ea typeface="Roboto" panose="02000000000000000000" pitchFamily="2" charset="0"/>
                      </a:endParaRPr>
                    </a:p>
                  </a:txBody>
                  <a:tcPr marL="68575" marR="68575" marT="68575" marB="68575">
                    <a:solidFill>
                      <a:schemeClr val="accent4">
                        <a:lumMod val="50000"/>
                      </a:schemeClr>
                    </a:solidFill>
                  </a:tcPr>
                </a:tc>
                <a:extLst>
                  <a:ext uri="{0D108BD9-81ED-4DB2-BD59-A6C34878D82A}">
                    <a16:rowId xmlns:a16="http://schemas.microsoft.com/office/drawing/2014/main" val="10000"/>
                  </a:ext>
                </a:extLst>
              </a:tr>
              <a:tr h="288000">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en-US" sz="900" b="0" u="none" strike="noStrike" cap="none" dirty="0">
                          <a:latin typeface="Roboto" panose="02000000000000000000" pitchFamily="2" charset="0"/>
                          <a:ea typeface="Roboto" panose="02000000000000000000" pitchFamily="2" charset="0"/>
                          <a:cs typeface="Arial"/>
                        </a:rPr>
                        <a:t>O2 Concentrator: </a:t>
                      </a:r>
                      <a:r>
                        <a:rPr lang="en-CA" sz="900" dirty="0">
                          <a:latin typeface="Roboto" panose="02000000000000000000" pitchFamily="2" charset="0"/>
                          <a:ea typeface="Roboto" panose="02000000000000000000" pitchFamily="2" charset="0"/>
                        </a:rPr>
                        <a:t>Simple, reliable design (zeolite-based PSA system). Flexible, open source, using off-the-shelf materials</a:t>
                      </a:r>
                      <a:endParaRPr lang="en-US" sz="900" b="0" dirty="0">
                        <a:latin typeface="Roboto" panose="02000000000000000000" pitchFamily="2" charset="0"/>
                        <a:ea typeface="Roboto" panose="02000000000000000000" pitchFamily="2" charset="0"/>
                        <a:sym typeface="Arial"/>
                      </a:endParaRPr>
                    </a:p>
                  </a:txBody>
                  <a:tcPr marL="68575" marR="68575" marT="68575" marB="68575"/>
                </a:tc>
                <a:extLst>
                  <a:ext uri="{0D108BD9-81ED-4DB2-BD59-A6C34878D82A}">
                    <a16:rowId xmlns:a16="http://schemas.microsoft.com/office/drawing/2014/main" val="10001"/>
                  </a:ext>
                </a:extLst>
              </a:tr>
              <a:tr h="288000">
                <a:tc>
                  <a:txBody>
                    <a:bodyPr/>
                    <a:lstStyle/>
                    <a:p>
                      <a:pPr marL="0" marR="0" lvl="0" indent="0" algn="ctr" rtl="0">
                        <a:lnSpc>
                          <a:spcPct val="100000"/>
                        </a:lnSpc>
                        <a:spcBef>
                          <a:spcPts val="0"/>
                        </a:spcBef>
                        <a:spcAft>
                          <a:spcPts val="0"/>
                        </a:spcAft>
                        <a:buClr>
                          <a:srgbClr val="000000"/>
                        </a:buClr>
                        <a:buSzPts val="1000"/>
                        <a:buFont typeface="Arial"/>
                        <a:buNone/>
                      </a:pPr>
                      <a:r>
                        <a:rPr lang="en-US" sz="900" b="1" u="none" strike="noStrike" cap="none" dirty="0">
                          <a:solidFill>
                            <a:schemeClr val="bg1"/>
                          </a:solidFill>
                          <a:latin typeface="Roboto" panose="02000000000000000000" pitchFamily="2" charset="0"/>
                          <a:ea typeface="Roboto" panose="02000000000000000000" pitchFamily="2" charset="0"/>
                          <a:cs typeface="Arial"/>
                        </a:rPr>
                        <a:t>Differentiators</a:t>
                      </a:r>
                    </a:p>
                  </a:txBody>
                  <a:tcPr marL="68575" marR="68575" marT="68575" marB="68575">
                    <a:solidFill>
                      <a:schemeClr val="accent4">
                        <a:lumMod val="50000"/>
                      </a:schemeClr>
                    </a:solidFill>
                  </a:tcPr>
                </a:tc>
                <a:extLst>
                  <a:ext uri="{0D108BD9-81ED-4DB2-BD59-A6C34878D82A}">
                    <a16:rowId xmlns:a16="http://schemas.microsoft.com/office/drawing/2014/main" val="117528584"/>
                  </a:ext>
                </a:extLst>
              </a:tr>
              <a:tr h="288000">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Very low cost (aspirational target = $250 for 15 liters/min @ 90%) – current BOM cost range on prototypes have been $260-450 with retail ordered parts and components (</a:t>
                      </a:r>
                      <a:r>
                        <a:rPr lang="en-CA" sz="900" b="0" i="0" u="none" strike="noStrike" cap="none" dirty="0">
                          <a:solidFill>
                            <a:srgbClr val="000000"/>
                          </a:solidFill>
                          <a:effectLst/>
                          <a:latin typeface="Roboto" panose="02000000000000000000" pitchFamily="2" charset="0"/>
                          <a:ea typeface="Roboto" panose="02000000000000000000" pitchFamily="2" charset="0"/>
                          <a:cs typeface="Arial"/>
                          <a:sym typeface="Arial"/>
                        </a:rPr>
                        <a:t>not including cost of compressor and oxygen sensor)</a:t>
                      </a:r>
                      <a:endParaRPr lang="en-US" sz="900" u="none" strike="noStrike" cap="none" dirty="0">
                        <a:latin typeface="Roboto" panose="02000000000000000000" pitchFamily="2" charset="0"/>
                        <a:ea typeface="Roboto" panose="02000000000000000000" pitchFamily="2" charset="0"/>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US" sz="900" u="none" strike="noStrike" cap="none" dirty="0">
                          <a:latin typeface="Roboto" panose="02000000000000000000" pitchFamily="2" charset="0"/>
                          <a:ea typeface="Roboto" panose="02000000000000000000" pitchFamily="2" charset="0"/>
                          <a:cs typeface="Arial"/>
                          <a:sym typeface="Arial"/>
                        </a:rPr>
                        <a:t>Safety &amp; Usability: Detect all failure scenarios, User experience and maintainability. Clear, actionable error messages, Alarm sensors </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US" sz="900" u="none" strike="noStrike" cap="none" dirty="0">
                          <a:latin typeface="Roboto" panose="02000000000000000000" pitchFamily="2" charset="0"/>
                          <a:ea typeface="Roboto" panose="02000000000000000000" pitchFamily="2" charset="0"/>
                          <a:cs typeface="Arial"/>
                          <a:sym typeface="Arial"/>
                        </a:rPr>
                        <a:t>Self-regulating: Patient sensor/data feedback loop</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Touch screen for diagnostic messages, medical-grade buzzer, large 2.5" OLED screen, localizable messages in any locale/character set  </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Open source, modular PCB design. Works with a variety of sensors  </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Self-tuning: valve timing, timing adapts in changes in temperature, variations in physical dimensions, zeolite age, auto-adjusts to changes in compressed air input pressure, machine learning. </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Integration with SpO2 oximeter Bluetooth sensor</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Cloud data integration for patient monitoring </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CA" sz="900" dirty="0">
                          <a:latin typeface="Roboto" panose="02000000000000000000" pitchFamily="2" charset="0"/>
                          <a:ea typeface="Roboto" panose="02000000000000000000" pitchFamily="2" charset="0"/>
                        </a:rPr>
                        <a:t>Built-in compressor, self contained enclosure – humidity and dirt control, optimized airflow, thermals/cooling and noise reduction</a:t>
                      </a:r>
                      <a:endParaRPr lang="en-US" sz="900" u="none" strike="noStrike" cap="none" dirty="0">
                        <a:latin typeface="Roboto" panose="02000000000000000000" pitchFamily="2" charset="0"/>
                        <a:ea typeface="Roboto" panose="02000000000000000000" pitchFamily="2" charset="0"/>
                        <a:cs typeface="Arial"/>
                        <a:sym typeface="Arial"/>
                      </a:endParaRPr>
                    </a:p>
                  </a:txBody>
                  <a:tcPr marL="68575" marR="68575" marT="68575" marB="68575"/>
                </a:tc>
                <a:extLst>
                  <a:ext uri="{0D108BD9-81ED-4DB2-BD59-A6C34878D82A}">
                    <a16:rowId xmlns:a16="http://schemas.microsoft.com/office/drawing/2014/main" val="2482125272"/>
                  </a:ext>
                </a:extLst>
              </a:tr>
              <a:tr h="288000">
                <a:tc>
                  <a:txBody>
                    <a:bodyPr/>
                    <a:lstStyle/>
                    <a:p>
                      <a:pPr marL="0" lvl="0" indent="0" algn="ctr">
                        <a:lnSpc>
                          <a:spcPct val="100000"/>
                        </a:lnSpc>
                        <a:spcBef>
                          <a:spcPts val="0"/>
                        </a:spcBef>
                        <a:spcAft>
                          <a:spcPts val="0"/>
                        </a:spcAft>
                        <a:buClr>
                          <a:srgbClr val="000000"/>
                        </a:buClr>
                        <a:buSzPts val="1000"/>
                        <a:buFont typeface="Arial" panose="020B0604020202020204" pitchFamily="34" charset="0"/>
                        <a:buNone/>
                      </a:pPr>
                      <a:r>
                        <a:rPr lang="en-US" sz="900" b="1" u="none" strike="noStrike" cap="none" dirty="0">
                          <a:solidFill>
                            <a:schemeClr val="bg1"/>
                          </a:solidFill>
                          <a:latin typeface="Roboto" panose="02000000000000000000" pitchFamily="2" charset="0"/>
                          <a:ea typeface="Roboto" panose="02000000000000000000" pitchFamily="2" charset="0"/>
                          <a:cs typeface="Arial"/>
                        </a:rPr>
                        <a:t>Product Quality Standards and Prototype Readiness </a:t>
                      </a:r>
                    </a:p>
                  </a:txBody>
                  <a:tcPr marL="68575" marR="68575" marT="68575" marB="68575">
                    <a:solidFill>
                      <a:schemeClr val="accent4">
                        <a:lumMod val="50000"/>
                      </a:schemeClr>
                    </a:solidFill>
                  </a:tcPr>
                </a:tc>
                <a:extLst>
                  <a:ext uri="{0D108BD9-81ED-4DB2-BD59-A6C34878D82A}">
                    <a16:rowId xmlns:a16="http://schemas.microsoft.com/office/drawing/2014/main" val="439497071"/>
                  </a:ext>
                </a:extLst>
              </a:tr>
              <a:tr h="288000">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US" sz="900" u="none" strike="noStrike" cap="none" dirty="0">
                          <a:latin typeface="Roboto" panose="02000000000000000000" pitchFamily="2" charset="0"/>
                          <a:ea typeface="Roboto" panose="02000000000000000000" pitchFamily="2" charset="0"/>
                          <a:cs typeface="Arial"/>
                        </a:rPr>
                        <a:t>Compatible and adaptable with the Indian Supply Chain driven BOM</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US" sz="900" u="none" strike="noStrike" cap="none" dirty="0">
                          <a:latin typeface="Roboto" panose="02000000000000000000" pitchFamily="2" charset="0"/>
                          <a:ea typeface="Roboto" panose="02000000000000000000" pitchFamily="2" charset="0"/>
                          <a:cs typeface="Arial"/>
                        </a:rPr>
                        <a:t>Compliant with new Indian Govt. guidelines on O2 Concentrator Feature sets</a:t>
                      </a:r>
                    </a:p>
                    <a:p>
                      <a:pPr marL="1714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US" sz="900" u="none" strike="noStrike" cap="none" dirty="0">
                          <a:latin typeface="Roboto" panose="02000000000000000000" pitchFamily="2" charset="0"/>
                          <a:ea typeface="Roboto" panose="02000000000000000000" pitchFamily="2" charset="0"/>
                          <a:cs typeface="Arial"/>
                        </a:rPr>
                        <a:t>Can be assembled in a lead time of 4-5 hours </a:t>
                      </a:r>
                      <a:r>
                        <a:rPr lang="en-CA" sz="900" b="0" i="0" u="none" strike="noStrike" cap="none" dirty="0">
                          <a:solidFill>
                            <a:srgbClr val="000000"/>
                          </a:solidFill>
                          <a:effectLst/>
                          <a:latin typeface="Roboto" panose="02000000000000000000" pitchFamily="2" charset="0"/>
                          <a:ea typeface="Roboto" panose="02000000000000000000" pitchFamily="2" charset="0"/>
                          <a:cs typeface="Arial"/>
                          <a:sym typeface="Arial"/>
                        </a:rPr>
                        <a:t>given availability of parts</a:t>
                      </a:r>
                      <a:endParaRPr lang="en-US" sz="900" u="none" strike="noStrike" cap="none" dirty="0">
                        <a:latin typeface="Roboto" panose="02000000000000000000" pitchFamily="2" charset="0"/>
                        <a:ea typeface="Roboto" panose="02000000000000000000" pitchFamily="2" charset="0"/>
                        <a:cs typeface="Arial"/>
                      </a:endParaRPr>
                    </a:p>
                  </a:txBody>
                  <a:tcPr marL="68575" marR="68575" marT="68575" marB="68575"/>
                </a:tc>
                <a:extLst>
                  <a:ext uri="{0D108BD9-81ED-4DB2-BD59-A6C34878D82A}">
                    <a16:rowId xmlns:a16="http://schemas.microsoft.com/office/drawing/2014/main" val="750553195"/>
                  </a:ext>
                </a:extLst>
              </a:tr>
            </a:tbl>
          </a:graphicData>
        </a:graphic>
      </p:graphicFrame>
      <p:pic>
        <p:nvPicPr>
          <p:cNvPr id="4" name="Picture 3" descr="A picture containing floor, orange&#10;&#10;Description automatically generated">
            <a:extLst>
              <a:ext uri="{FF2B5EF4-FFF2-40B4-BE49-F238E27FC236}">
                <a16:creationId xmlns:a16="http://schemas.microsoft.com/office/drawing/2014/main" id="{1720BFE3-2464-3246-9DBF-5C614EE3B622}"/>
              </a:ext>
            </a:extLst>
          </p:cNvPr>
          <p:cNvPicPr>
            <a:picLocks noChangeAspect="1"/>
          </p:cNvPicPr>
          <p:nvPr/>
        </p:nvPicPr>
        <p:blipFill>
          <a:blip r:embed="rId3"/>
          <a:stretch>
            <a:fillRect/>
          </a:stretch>
        </p:blipFill>
        <p:spPr>
          <a:xfrm>
            <a:off x="5713568" y="778394"/>
            <a:ext cx="1476282" cy="1406979"/>
          </a:xfrm>
          <a:prstGeom prst="rect">
            <a:avLst/>
          </a:prstGeom>
        </p:spPr>
      </p:pic>
      <p:pic>
        <p:nvPicPr>
          <p:cNvPr id="6" name="Picture 5" descr="A picture containing orange&#10;&#10;Description automatically generated">
            <a:extLst>
              <a:ext uri="{FF2B5EF4-FFF2-40B4-BE49-F238E27FC236}">
                <a16:creationId xmlns:a16="http://schemas.microsoft.com/office/drawing/2014/main" id="{F0CDD205-6B68-C844-8FB4-631D37C1A5D2}"/>
              </a:ext>
            </a:extLst>
          </p:cNvPr>
          <p:cNvPicPr>
            <a:picLocks noChangeAspect="1"/>
          </p:cNvPicPr>
          <p:nvPr/>
        </p:nvPicPr>
        <p:blipFill>
          <a:blip r:embed="rId4"/>
          <a:stretch>
            <a:fillRect/>
          </a:stretch>
        </p:blipFill>
        <p:spPr>
          <a:xfrm>
            <a:off x="7234663" y="778395"/>
            <a:ext cx="1335405" cy="1396356"/>
          </a:xfrm>
          <a:prstGeom prst="rect">
            <a:avLst/>
          </a:prstGeom>
        </p:spPr>
      </p:pic>
      <p:pic>
        <p:nvPicPr>
          <p:cNvPr id="8" name="Picture 7" descr="A picture containing text, person, hand, watch&#10;&#10;Description automatically generated">
            <a:extLst>
              <a:ext uri="{FF2B5EF4-FFF2-40B4-BE49-F238E27FC236}">
                <a16:creationId xmlns:a16="http://schemas.microsoft.com/office/drawing/2014/main" id="{FFFC09F0-A791-2945-ADD1-00BEDDF50576}"/>
              </a:ext>
            </a:extLst>
          </p:cNvPr>
          <p:cNvPicPr>
            <a:picLocks noChangeAspect="1"/>
          </p:cNvPicPr>
          <p:nvPr/>
        </p:nvPicPr>
        <p:blipFill rotWithShape="1">
          <a:blip r:embed="rId5"/>
          <a:srcRect r="17950"/>
          <a:stretch/>
        </p:blipFill>
        <p:spPr>
          <a:xfrm>
            <a:off x="7234663" y="2285999"/>
            <a:ext cx="1335405" cy="1312891"/>
          </a:xfrm>
          <a:prstGeom prst="rect">
            <a:avLst/>
          </a:prstGeom>
        </p:spPr>
      </p:pic>
      <p:pic>
        <p:nvPicPr>
          <p:cNvPr id="10" name="Picture 9" descr="A picture containing indoor, floor&#10;&#10;Description automatically generated">
            <a:extLst>
              <a:ext uri="{FF2B5EF4-FFF2-40B4-BE49-F238E27FC236}">
                <a16:creationId xmlns:a16="http://schemas.microsoft.com/office/drawing/2014/main" id="{738D6FA8-8F2D-7146-A1D0-B2748438684C}"/>
              </a:ext>
            </a:extLst>
          </p:cNvPr>
          <p:cNvPicPr>
            <a:picLocks noChangeAspect="1"/>
          </p:cNvPicPr>
          <p:nvPr/>
        </p:nvPicPr>
        <p:blipFill>
          <a:blip r:embed="rId6"/>
          <a:stretch>
            <a:fillRect/>
          </a:stretch>
        </p:blipFill>
        <p:spPr>
          <a:xfrm>
            <a:off x="5713568" y="3689020"/>
            <a:ext cx="1490235" cy="1067806"/>
          </a:xfrm>
          <a:prstGeom prst="rect">
            <a:avLst/>
          </a:prstGeom>
        </p:spPr>
      </p:pic>
      <p:pic>
        <p:nvPicPr>
          <p:cNvPr id="7" name="Picture 6" descr="A picture containing indoor, cluttered, messy&#10;&#10;Description automatically generated">
            <a:extLst>
              <a:ext uri="{FF2B5EF4-FFF2-40B4-BE49-F238E27FC236}">
                <a16:creationId xmlns:a16="http://schemas.microsoft.com/office/drawing/2014/main" id="{A05E7F9F-A673-FB45-B768-3894CE8A7C62}"/>
              </a:ext>
            </a:extLst>
          </p:cNvPr>
          <p:cNvPicPr>
            <a:picLocks noChangeAspect="1"/>
          </p:cNvPicPr>
          <p:nvPr/>
        </p:nvPicPr>
        <p:blipFill>
          <a:blip r:embed="rId7"/>
          <a:stretch>
            <a:fillRect/>
          </a:stretch>
        </p:blipFill>
        <p:spPr>
          <a:xfrm>
            <a:off x="5713568" y="2286000"/>
            <a:ext cx="1476282" cy="1312891"/>
          </a:xfrm>
          <a:prstGeom prst="rect">
            <a:avLst/>
          </a:prstGeom>
        </p:spPr>
      </p:pic>
      <p:pic>
        <p:nvPicPr>
          <p:cNvPr id="11" name="Picture 10" descr="A picture containing text, orange&#10;&#10;Description automatically generated">
            <a:extLst>
              <a:ext uri="{FF2B5EF4-FFF2-40B4-BE49-F238E27FC236}">
                <a16:creationId xmlns:a16="http://schemas.microsoft.com/office/drawing/2014/main" id="{01AEFB24-DD8D-B14B-AD30-31077B53B590}"/>
              </a:ext>
            </a:extLst>
          </p:cNvPr>
          <p:cNvPicPr>
            <a:picLocks noChangeAspect="1"/>
          </p:cNvPicPr>
          <p:nvPr/>
        </p:nvPicPr>
        <p:blipFill>
          <a:blip r:embed="rId8"/>
          <a:stretch>
            <a:fillRect/>
          </a:stretch>
        </p:blipFill>
        <p:spPr>
          <a:xfrm>
            <a:off x="7315200" y="3637768"/>
            <a:ext cx="1179763" cy="1391794"/>
          </a:xfrm>
          <a:prstGeom prst="rect">
            <a:avLst/>
          </a:prstGeom>
        </p:spPr>
      </p:pic>
    </p:spTree>
    <p:extLst>
      <p:ext uri="{BB962C8B-B14F-4D97-AF65-F5344CB8AC3E}">
        <p14:creationId xmlns:p14="http://schemas.microsoft.com/office/powerpoint/2010/main" val="63295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xfrm>
            <a:off x="366767" y="248730"/>
            <a:ext cx="7855527" cy="572700"/>
          </a:xfrm>
          <a:prstGeom prst="rect">
            <a:avLst/>
          </a:prstGeom>
          <a:noFill/>
          <a:ln>
            <a:noFill/>
          </a:ln>
        </p:spPr>
        <p:txBody>
          <a:bodyPr spcFirstLastPara="1" wrap="square" lIns="91425" tIns="91425" rIns="91425" bIns="91425" anchor="t" anchorCtr="0">
            <a:noAutofit/>
          </a:bodyPr>
          <a:lstStyle/>
          <a:p>
            <a:r>
              <a:rPr lang="en-US" dirty="0">
                <a:solidFill>
                  <a:schemeClr val="tx1"/>
                </a:solidFill>
              </a:rPr>
              <a:t>Product: Apollo O2 Concentrator</a:t>
            </a:r>
            <a:br>
              <a:rPr lang="en-US" dirty="0">
                <a:solidFill>
                  <a:schemeClr val="tx1"/>
                </a:solidFill>
              </a:rPr>
            </a:br>
            <a:r>
              <a:rPr lang="en-US" sz="2000" b="1" dirty="0">
                <a:solidFill>
                  <a:schemeClr val="accent5"/>
                </a:solidFill>
              </a:rPr>
              <a:t>Key Advantages for an Indian Context</a:t>
            </a:r>
            <a:br>
              <a:rPr lang="en-US" dirty="0">
                <a:solidFill>
                  <a:schemeClr val="tx1"/>
                </a:solidFill>
              </a:rPr>
            </a:br>
            <a:endParaRPr lang="en-US" dirty="0">
              <a:solidFill>
                <a:schemeClr val="tx1"/>
              </a:solidFill>
            </a:endParaRPr>
          </a:p>
        </p:txBody>
      </p:sp>
      <p:sp>
        <p:nvSpPr>
          <p:cNvPr id="3" name="TextBox 2">
            <a:extLst>
              <a:ext uri="{FF2B5EF4-FFF2-40B4-BE49-F238E27FC236}">
                <a16:creationId xmlns:a16="http://schemas.microsoft.com/office/drawing/2014/main" id="{28E77EE9-FBE1-414E-8305-136F630935D1}"/>
              </a:ext>
            </a:extLst>
          </p:cNvPr>
          <p:cNvSpPr txBox="1"/>
          <p:nvPr/>
        </p:nvSpPr>
        <p:spPr>
          <a:xfrm>
            <a:off x="457200" y="1371600"/>
            <a:ext cx="7765094" cy="3631763"/>
          </a:xfrm>
          <a:prstGeom prst="rect">
            <a:avLst/>
          </a:prstGeom>
          <a:noFill/>
        </p:spPr>
        <p:txBody>
          <a:bodyPr wrap="square" rtlCol="0">
            <a:spAutoFit/>
          </a:bodyPr>
          <a:lstStyle/>
          <a:p>
            <a:pPr marL="285750" indent="-285750">
              <a:buFont typeface="Arial" panose="020B0604020202020204" pitchFamily="34" charset="0"/>
              <a:buChar char="•"/>
            </a:pPr>
            <a:r>
              <a:rPr lang="en-US" sz="1200" b="1" dirty="0">
                <a:latin typeface="Roboto" panose="02000000000000000000" pitchFamily="2" charset="0"/>
                <a:ea typeface="Roboto" panose="02000000000000000000" pitchFamily="2" charset="0"/>
              </a:rPr>
              <a:t>Compliant design: </a:t>
            </a:r>
            <a:r>
              <a:rPr lang="en-US" sz="1200" dirty="0">
                <a:latin typeface="Roboto" panose="02000000000000000000" pitchFamily="2" charset="0"/>
                <a:ea typeface="Roboto" panose="02000000000000000000" pitchFamily="2" charset="0"/>
              </a:rPr>
              <a:t>Meets recent government guidelines on O2 Concentrator design features and capabilities </a:t>
            </a:r>
            <a:endParaRPr lang="en-US" sz="1200" b="1"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sz="1200" b="1"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200" b="1" dirty="0">
                <a:latin typeface="Roboto" panose="02000000000000000000" pitchFamily="2" charset="0"/>
                <a:ea typeface="Roboto" panose="02000000000000000000" pitchFamily="2" charset="0"/>
              </a:rPr>
              <a:t>Supply Chain Resilience</a:t>
            </a:r>
            <a:r>
              <a:rPr lang="en-US" sz="1200" dirty="0">
                <a:latin typeface="Roboto" panose="02000000000000000000" pitchFamily="2" charset="0"/>
                <a:ea typeface="Roboto" panose="02000000000000000000" pitchFamily="2" charset="0"/>
              </a:rPr>
              <a:t>: open-source, modular solution. Critical parts such as HEPA filters, silica gel, medical-grade oil free compressor and zeolite can be sourced locally, or anywhere with minimal re-testing required. Rapid assembly. </a:t>
            </a:r>
            <a:endParaRPr lang="en-US" sz="1200" b="1"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sz="1200" b="1"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200" b="1" dirty="0">
                <a:latin typeface="Roboto" panose="02000000000000000000" pitchFamily="2" charset="0"/>
                <a:ea typeface="Roboto" panose="02000000000000000000" pitchFamily="2" charset="0"/>
              </a:rPr>
              <a:t>Technology transfer</a:t>
            </a:r>
            <a:r>
              <a:rPr lang="en-US" sz="1200" dirty="0">
                <a:latin typeface="Roboto" panose="02000000000000000000" pitchFamily="2" charset="0"/>
                <a:ea typeface="Roboto" panose="02000000000000000000" pitchFamily="2" charset="0"/>
              </a:rPr>
              <a:t>: Enable Indian manufacturing participants to build and improve upon locally for Indian climactic conditions against a reference design</a:t>
            </a:r>
          </a:p>
          <a:p>
            <a:endParaRPr lang="en-US" sz="12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200" b="1" dirty="0">
                <a:latin typeface="Roboto" panose="02000000000000000000" pitchFamily="2" charset="0"/>
                <a:ea typeface="Roboto" panose="02000000000000000000" pitchFamily="2" charset="0"/>
              </a:rPr>
              <a:t>Trust through Telemetry:</a:t>
            </a:r>
            <a:r>
              <a:rPr lang="en-US" sz="1200" dirty="0">
                <a:latin typeface="Roboto" panose="02000000000000000000" pitchFamily="2" charset="0"/>
                <a:ea typeface="Roboto" panose="02000000000000000000" pitchFamily="2" charset="0"/>
              </a:rPr>
              <a:t> Quality, safety, and effectiveness will be transparently trustworthy through direct measurement rather than design perfection. Building on direct, cloud-enabled, IoT-enabled measurement of all relevant performance characteristics </a:t>
            </a:r>
            <a:r>
              <a:rPr lang="en-US" sz="1200" u="sng" dirty="0">
                <a:latin typeface="Roboto" panose="02000000000000000000" pitchFamily="2" charset="0"/>
                <a:ea typeface="Roboto" panose="02000000000000000000" pitchFamily="2" charset="0"/>
                <a:hlinkClick r:id="rId3"/>
              </a:rPr>
              <a:t>we already have</a:t>
            </a:r>
            <a:r>
              <a:rPr lang="en-US" sz="1200" dirty="0">
                <a:latin typeface="Roboto" panose="02000000000000000000" pitchFamily="2" charset="0"/>
                <a:ea typeface="Roboto" panose="02000000000000000000" pitchFamily="2" charset="0"/>
              </a:rPr>
              <a:t>, will provide quality and safety visibility on each device implementation, and as oxygen concentrators are used and reused on multiple patients. Trust through telemetry provides maximum confidence when making minor part changes required by stressed supply chains.</a:t>
            </a:r>
            <a:endParaRPr lang="en-CA" sz="12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rPr>
              <a:t>Rapid manufacture, low cost, </a:t>
            </a:r>
            <a:r>
              <a:rPr lang="en-US" sz="1200" b="1" dirty="0">
                <a:latin typeface="Roboto" panose="02000000000000000000" pitchFamily="2" charset="0"/>
                <a:ea typeface="Roboto" panose="02000000000000000000" pitchFamily="2" charset="0"/>
              </a:rPr>
              <a:t>scalable across Indian climactic contexts </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834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xfrm>
            <a:off x="366767" y="248730"/>
            <a:ext cx="7855527" cy="572700"/>
          </a:xfrm>
          <a:prstGeom prst="rect">
            <a:avLst/>
          </a:prstGeom>
          <a:noFill/>
          <a:ln>
            <a:noFill/>
          </a:ln>
        </p:spPr>
        <p:txBody>
          <a:bodyPr spcFirstLastPara="1" wrap="square" lIns="91425" tIns="91425" rIns="91425" bIns="91425" anchor="t" anchorCtr="0">
            <a:noAutofit/>
          </a:bodyPr>
          <a:lstStyle/>
          <a:p>
            <a:r>
              <a:rPr lang="en-US" dirty="0">
                <a:solidFill>
                  <a:schemeClr val="tx1"/>
                </a:solidFill>
              </a:rPr>
              <a:t>Product: Apollo O2 Concentrator</a:t>
            </a:r>
            <a:br>
              <a:rPr lang="en-US" dirty="0">
                <a:solidFill>
                  <a:schemeClr val="tx1"/>
                </a:solidFill>
              </a:rPr>
            </a:br>
            <a:r>
              <a:rPr lang="en-US" sz="2000" b="1" dirty="0">
                <a:solidFill>
                  <a:schemeClr val="accent5"/>
                </a:solidFill>
                <a:latin typeface="Roboto" panose="02000000000000000000" pitchFamily="2" charset="0"/>
                <a:ea typeface="Roboto" panose="02000000000000000000" pitchFamily="2" charset="0"/>
              </a:rPr>
              <a:t>Engineering Design Partners</a:t>
            </a:r>
            <a:br>
              <a:rPr lang="en-US" dirty="0">
                <a:solidFill>
                  <a:schemeClr val="tx1"/>
                </a:solidFill>
              </a:rPr>
            </a:br>
            <a:endParaRPr lang="en-US" dirty="0">
              <a:solidFill>
                <a:schemeClr val="tx1"/>
              </a:solidFill>
            </a:endParaRPr>
          </a:p>
        </p:txBody>
      </p:sp>
      <p:pic>
        <p:nvPicPr>
          <p:cNvPr id="4" name="Picture 3" descr="Icon&#10;&#10;Description automatically generated">
            <a:extLst>
              <a:ext uri="{FF2B5EF4-FFF2-40B4-BE49-F238E27FC236}">
                <a16:creationId xmlns:a16="http://schemas.microsoft.com/office/drawing/2014/main" id="{E1105C35-64C2-F948-B12B-832FC0FD7604}"/>
              </a:ext>
            </a:extLst>
          </p:cNvPr>
          <p:cNvPicPr>
            <a:picLocks noChangeAspect="1"/>
          </p:cNvPicPr>
          <p:nvPr/>
        </p:nvPicPr>
        <p:blipFill rotWithShape="1">
          <a:blip r:embed="rId3"/>
          <a:srcRect b="1402"/>
          <a:stretch/>
        </p:blipFill>
        <p:spPr>
          <a:xfrm>
            <a:off x="1495628" y="1539396"/>
            <a:ext cx="1257300" cy="1239669"/>
          </a:xfrm>
          <a:prstGeom prst="rect">
            <a:avLst/>
          </a:prstGeom>
        </p:spPr>
      </p:pic>
      <p:pic>
        <p:nvPicPr>
          <p:cNvPr id="6" name="Picture 5" descr="Icon&#10;&#10;Description automatically generated">
            <a:extLst>
              <a:ext uri="{FF2B5EF4-FFF2-40B4-BE49-F238E27FC236}">
                <a16:creationId xmlns:a16="http://schemas.microsoft.com/office/drawing/2014/main" id="{9477AAEC-E604-2749-9A6E-DE5594E75D33}"/>
              </a:ext>
            </a:extLst>
          </p:cNvPr>
          <p:cNvPicPr>
            <a:picLocks noChangeAspect="1"/>
          </p:cNvPicPr>
          <p:nvPr/>
        </p:nvPicPr>
        <p:blipFill>
          <a:blip r:embed="rId4"/>
          <a:stretch>
            <a:fillRect/>
          </a:stretch>
        </p:blipFill>
        <p:spPr>
          <a:xfrm>
            <a:off x="5195786" y="2797076"/>
            <a:ext cx="1362954" cy="1362954"/>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36AB43C4-A184-D14A-8158-1BDE3D8CC5DF}"/>
              </a:ext>
            </a:extLst>
          </p:cNvPr>
          <p:cNvPicPr>
            <a:picLocks noChangeAspect="1"/>
          </p:cNvPicPr>
          <p:nvPr/>
        </p:nvPicPr>
        <p:blipFill>
          <a:blip r:embed="rId5"/>
          <a:stretch>
            <a:fillRect/>
          </a:stretch>
        </p:blipFill>
        <p:spPr>
          <a:xfrm>
            <a:off x="6349290" y="1593445"/>
            <a:ext cx="1414463" cy="1131570"/>
          </a:xfrm>
          <a:prstGeom prst="rect">
            <a:avLst/>
          </a:prstGeom>
        </p:spPr>
      </p:pic>
      <p:pic>
        <p:nvPicPr>
          <p:cNvPr id="10" name="Picture 9" descr="Logo&#10;&#10;Description automatically generated">
            <a:extLst>
              <a:ext uri="{FF2B5EF4-FFF2-40B4-BE49-F238E27FC236}">
                <a16:creationId xmlns:a16="http://schemas.microsoft.com/office/drawing/2014/main" id="{84990561-35FD-0843-8DA5-DBE9471CFE49}"/>
              </a:ext>
            </a:extLst>
          </p:cNvPr>
          <p:cNvPicPr>
            <a:picLocks noChangeAspect="1"/>
          </p:cNvPicPr>
          <p:nvPr/>
        </p:nvPicPr>
        <p:blipFill>
          <a:blip r:embed="rId6"/>
          <a:stretch>
            <a:fillRect/>
          </a:stretch>
        </p:blipFill>
        <p:spPr>
          <a:xfrm>
            <a:off x="2091447" y="3032054"/>
            <a:ext cx="2480553" cy="892999"/>
          </a:xfrm>
          <a:prstGeom prst="rect">
            <a:avLst/>
          </a:prstGeom>
        </p:spPr>
      </p:pic>
      <p:pic>
        <p:nvPicPr>
          <p:cNvPr id="12" name="Picture 11" descr="Logo, company name&#10;&#10;Description automatically generated">
            <a:extLst>
              <a:ext uri="{FF2B5EF4-FFF2-40B4-BE49-F238E27FC236}">
                <a16:creationId xmlns:a16="http://schemas.microsoft.com/office/drawing/2014/main" id="{2A978354-87D5-C444-B30A-676007BCC77B}"/>
              </a:ext>
            </a:extLst>
          </p:cNvPr>
          <p:cNvPicPr>
            <a:picLocks noChangeAspect="1"/>
          </p:cNvPicPr>
          <p:nvPr/>
        </p:nvPicPr>
        <p:blipFill>
          <a:blip r:embed="rId7"/>
          <a:stretch>
            <a:fillRect/>
          </a:stretch>
        </p:blipFill>
        <p:spPr>
          <a:xfrm>
            <a:off x="3782016" y="1390137"/>
            <a:ext cx="1538186" cy="1538186"/>
          </a:xfrm>
          <a:prstGeom prst="rect">
            <a:avLst/>
          </a:prstGeom>
        </p:spPr>
      </p:pic>
    </p:spTree>
    <p:extLst>
      <p:ext uri="{BB962C8B-B14F-4D97-AF65-F5344CB8AC3E}">
        <p14:creationId xmlns:p14="http://schemas.microsoft.com/office/powerpoint/2010/main" val="3134140451"/>
      </p:ext>
    </p:extLst>
  </p:cSld>
  <p:clrMapOvr>
    <a:masterClrMapping/>
  </p:clrMapOvr>
</p:sld>
</file>

<file path=ppt/theme/theme1.xml><?xml version="1.0" encoding="utf-8"?>
<a:theme xmlns:a="http://schemas.openxmlformats.org/drawingml/2006/main" name="Helpful">
  <a:themeElements>
    <a:clrScheme name="Simple Light">
      <a:dk1>
        <a:srgbClr val="000000"/>
      </a:dk1>
      <a:lt1>
        <a:srgbClr val="FFFFFF"/>
      </a:lt1>
      <a:dk2>
        <a:srgbClr val="595959"/>
      </a:dk2>
      <a:lt2>
        <a:srgbClr val="EEEEEE"/>
      </a:lt2>
      <a:accent1>
        <a:srgbClr val="202B41"/>
      </a:accent1>
      <a:accent2>
        <a:srgbClr val="32415C"/>
      </a:accent2>
      <a:accent3>
        <a:srgbClr val="395370"/>
      </a:accent3>
      <a:accent4>
        <a:srgbClr val="99F55D"/>
      </a:accent4>
      <a:accent5>
        <a:srgbClr val="42A42B"/>
      </a:accent5>
      <a:accent6>
        <a:srgbClr val="D8E5B8"/>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08199CB1D14849BE4068CB1F1B3B7E" ma:contentTypeVersion="3" ma:contentTypeDescription="Create a new document." ma:contentTypeScope="" ma:versionID="c108fe0684b218598cf4dce666609ed0">
  <xsd:schema xmlns:xsd="http://www.w3.org/2001/XMLSchema" xmlns:xs="http://www.w3.org/2001/XMLSchema" xmlns:p="http://schemas.microsoft.com/office/2006/metadata/properties" xmlns:ns2="7b7c7ff5-0121-49c1-9d64-d1de9f1ef1d9" targetNamespace="http://schemas.microsoft.com/office/2006/metadata/properties" ma:root="true" ma:fieldsID="998b5ed00a9513266eb9530b477aedd4" ns2:_="">
    <xsd:import namespace="7b7c7ff5-0121-49c1-9d64-d1de9f1ef1d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c7ff5-0121-49c1-9d64-d1de9f1ef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ECD18-F82C-4956-A044-7AEF0C78F34F}">
  <ds:schemaRefs>
    <ds:schemaRef ds:uri="http://schemas.microsoft.com/sharepoint/v3/contenttype/forms"/>
  </ds:schemaRefs>
</ds:datastoreItem>
</file>

<file path=customXml/itemProps2.xml><?xml version="1.0" encoding="utf-8"?>
<ds:datastoreItem xmlns:ds="http://schemas.openxmlformats.org/officeDocument/2006/customXml" ds:itemID="{E7C2B1DF-6ECD-4870-9720-776EB87C64C5}">
  <ds:schemaRefs>
    <ds:schemaRef ds:uri="http://schemas.openxmlformats.org/package/2006/metadata/core-propertie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purl.org/dc/dcmitype/"/>
    <ds:schemaRef ds:uri="http://schemas.microsoft.com/office/2006/metadata/properties"/>
    <ds:schemaRef ds:uri="7b7c7ff5-0121-49c1-9d64-d1de9f1ef1d9"/>
  </ds:schemaRefs>
</ds:datastoreItem>
</file>

<file path=customXml/itemProps3.xml><?xml version="1.0" encoding="utf-8"?>
<ds:datastoreItem xmlns:ds="http://schemas.openxmlformats.org/officeDocument/2006/customXml" ds:itemID="{5C28C739-1C18-4FDA-A1F6-B00E2EFD8066}">
  <ds:schemaRefs>
    <ds:schemaRef ds:uri="7b7c7ff5-0121-49c1-9d64-d1de9f1ef1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2983</TotalTime>
  <Words>433</Words>
  <Application>Microsoft Office PowerPoint</Application>
  <PresentationFormat>On-screen Show (16:9)</PresentationFormat>
  <Paragraphs>28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Roboto</vt:lpstr>
      <vt:lpstr>Arial</vt:lpstr>
      <vt:lpstr>Roboto Black</vt:lpstr>
      <vt:lpstr>Helpful</vt:lpstr>
      <vt:lpstr>Product: Apollo O2 Concentrator </vt:lpstr>
      <vt:lpstr>Product: Apollo O2 Concentrator Key Advantages for an Indian Context </vt:lpstr>
      <vt:lpstr>Product: Apollo O2 Concentrator Engineering Design Partners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Presentation</dc:title>
  <dc:creator>Andy Arluk</dc:creator>
  <cp:lastModifiedBy>Adi Oltean</cp:lastModifiedBy>
  <cp:revision>285</cp:revision>
  <dcterms:modified xsi:type="dcterms:W3CDTF">2021-05-28T09:47:18Z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0x0101002E08199CB1D14849BE4068CB1F1B3B7E</vt:lpwstr>
  </property>
</Properties>
</file>