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8" r:id="rId3"/>
    <p:sldId id="259" r:id="rId4"/>
    <p:sldId id="256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75A4-A0B8-8845-A1E2-6CE87D2E786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DEF9-9BCB-C84C-AF02-9F6CA560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xycon/ProjectApollo/tree/master/Prototype%20oxygen%20concentrator/BOM/v2" TargetMode="External"/><Relationship Id="rId5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-apollo.org/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_small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78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2663" y="3311345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9916B-EDFE-4005-B27F-806739D32621}"/>
              </a:ext>
            </a:extLst>
          </p:cNvPr>
          <p:cNvSpPr txBox="1"/>
          <p:nvPr/>
        </p:nvSpPr>
        <p:spPr>
          <a:xfrm>
            <a:off x="2392663" y="4036986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An open source oxygen concentrator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02" y="5930358"/>
            <a:ext cx="1563739" cy="927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ADA6B-CE03-404D-81D1-D87DD56E476D}"/>
              </a:ext>
            </a:extLst>
          </p:cNvPr>
          <p:cNvSpPr txBox="1"/>
          <p:nvPr/>
        </p:nvSpPr>
        <p:spPr>
          <a:xfrm>
            <a:off x="2768865" y="1526959"/>
            <a:ext cx="63919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Ventilators need oxygen!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Typical FiO2 0.3 … 1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Oxygen generation is a big problem in developing countries.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No established infrastructure. 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Oxygen bottles are expensive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People are already looking at alternative (local) ways for producing oxygen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F501C-D5F9-45A9-8D15-7777256B297C}"/>
              </a:ext>
            </a:extLst>
          </p:cNvPr>
          <p:cNvSpPr txBox="1"/>
          <p:nvPr/>
        </p:nvSpPr>
        <p:spPr>
          <a:xfrm>
            <a:off x="3305682" y="325534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</p:spTree>
    <p:extLst>
      <p:ext uri="{BB962C8B-B14F-4D97-AF65-F5344CB8AC3E}">
        <p14:creationId xmlns:p14="http://schemas.microsoft.com/office/powerpoint/2010/main" val="35448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gre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02" y="5930358"/>
            <a:ext cx="1563739" cy="927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0DBAA-0466-41B0-8F59-DF3563504272}"/>
              </a:ext>
            </a:extLst>
          </p:cNvPr>
          <p:cNvSpPr txBox="1"/>
          <p:nvPr/>
        </p:nvSpPr>
        <p:spPr>
          <a:xfrm>
            <a:off x="2578962" y="1142167"/>
            <a:ext cx="60323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What is it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Goal = enabling people around the world to build the prototype ASAP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Focus = Simplicity and speed of build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Simple, reliable design (zeolite-based PSA system)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Flexible, open source, off-the-shelf materials</a:t>
            </a:r>
          </a:p>
          <a:p>
            <a:pPr marL="1200150" lvl="2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Very low cost (aspirational target = $200 for 15 liters/min @ 80%)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Final goal = Enable people to iterate and publish their own designs in the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17EAD-4267-4AB8-96FF-05444C74A700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</a:t>
            </a:r>
          </a:p>
        </p:txBody>
      </p:sp>
    </p:spTree>
    <p:extLst>
      <p:ext uri="{BB962C8B-B14F-4D97-AF65-F5344CB8AC3E}">
        <p14:creationId xmlns:p14="http://schemas.microsoft.com/office/powerpoint/2010/main" val="14880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template_blue_small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4" y="-790114"/>
            <a:ext cx="9144000" cy="7178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77B037-2002-48DA-A243-74A09654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36" y="3732083"/>
            <a:ext cx="2316205" cy="243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35D5126-0F9B-4CB4-BF9E-2AE4C9D8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8" y="3744193"/>
            <a:ext cx="2517036" cy="24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C5593-49D2-4E58-98E2-637696469BD3}"/>
              </a:ext>
            </a:extLst>
          </p:cNvPr>
          <p:cNvSpPr txBox="1"/>
          <p:nvPr/>
        </p:nvSpPr>
        <p:spPr>
          <a:xfrm>
            <a:off x="2370338" y="1125080"/>
            <a:ext cx="653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ctr">
              <a:buNone/>
            </a:pPr>
            <a:r>
              <a:rPr lang="en-US" b="1" dirty="0">
                <a:solidFill>
                  <a:schemeClr val="bg1"/>
                </a:solidFill>
              </a:rPr>
              <a:t>How to build it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 the published build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Buy/source the materials (check out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the prototype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Validate O2 concentration and flow. Use a </a:t>
            </a:r>
            <a:r>
              <a:rPr lang="en-US" b="1" dirty="0">
                <a:solidFill>
                  <a:schemeClr val="bg1"/>
                </a:solidFill>
              </a:rPr>
              <a:t>good </a:t>
            </a:r>
            <a:r>
              <a:rPr lang="en-US" dirty="0">
                <a:solidFill>
                  <a:schemeClr val="bg1"/>
                </a:solidFill>
              </a:rPr>
              <a:t>reference O2 and flow sensor for calibration </a:t>
            </a:r>
          </a:p>
          <a:p>
            <a:pPr fontAlgn="ctr"/>
            <a:r>
              <a:rPr lang="en-US" dirty="0">
                <a:solidFill>
                  <a:schemeClr val="bg1"/>
                </a:solidFill>
              </a:rPr>
              <a:t>Multiple iterations/variants have been built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O2 concentration 45 … 70%, 5 lpm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437A9-39BA-4C79-A1DE-46B4C5B9CF07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 v2</a:t>
            </a:r>
          </a:p>
        </p:txBody>
      </p:sp>
    </p:spTree>
    <p:extLst>
      <p:ext uri="{BB962C8B-B14F-4D97-AF65-F5344CB8AC3E}">
        <p14:creationId xmlns:p14="http://schemas.microsoft.com/office/powerpoint/2010/main" val="411604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template_green_smaller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r="10127"/>
          <a:stretch>
            <a:fillRect/>
          </a:stretch>
        </p:blipFill>
        <p:spPr>
          <a:xfrm>
            <a:off x="1588" y="0"/>
            <a:ext cx="9148762" cy="69855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62252-A186-4A51-9719-9202F9C665E9}"/>
              </a:ext>
            </a:extLst>
          </p:cNvPr>
          <p:cNvSpPr txBox="1"/>
          <p:nvPr/>
        </p:nvSpPr>
        <p:spPr>
          <a:xfrm>
            <a:off x="2564960" y="192877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Project Apollo v4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1C6480-F057-4693-B78E-6E729D5B8D60}"/>
              </a:ext>
            </a:extLst>
          </p:cNvPr>
          <p:cNvSpPr txBox="1">
            <a:spLocks/>
          </p:cNvSpPr>
          <p:nvPr/>
        </p:nvSpPr>
        <p:spPr>
          <a:xfrm>
            <a:off x="2228295" y="1093640"/>
            <a:ext cx="6596109" cy="5571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/>
              <a:buNone/>
            </a:pPr>
            <a:r>
              <a:rPr lang="en-US" b="1" dirty="0">
                <a:solidFill>
                  <a:schemeClr val="bg1"/>
                </a:solidFill>
              </a:rPr>
              <a:t>Apollo Control Box v4</a:t>
            </a: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Focus = medical device</a:t>
            </a:r>
          </a:p>
          <a:p>
            <a:pPr lvl="2" fontAlgn="ctr"/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bg1"/>
                </a:solidFill>
              </a:rPr>
              <a:t>: detect all failure scenarios</a:t>
            </a:r>
          </a:p>
          <a:p>
            <a:pPr lvl="2" fontAlgn="ctr"/>
            <a:r>
              <a:rPr lang="en-US" b="1" dirty="0">
                <a:solidFill>
                  <a:schemeClr val="bg1"/>
                </a:solidFill>
              </a:rPr>
              <a:t>Ease of use</a:t>
            </a:r>
            <a:r>
              <a:rPr lang="en-US" dirty="0">
                <a:solidFill>
                  <a:schemeClr val="bg1"/>
                </a:solidFill>
              </a:rPr>
              <a:t>: User experience and maintainability. Clear, actionable error messages</a:t>
            </a:r>
          </a:p>
          <a:p>
            <a:pPr lvl="2" fontAlgn="ctr"/>
            <a:r>
              <a:rPr lang="en-US" dirty="0">
                <a:solidFill>
                  <a:schemeClr val="bg1"/>
                </a:solidFill>
              </a:rPr>
              <a:t>Self-regulating: Patient sensor/data feedback loop</a:t>
            </a: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Prototype: Self-contained control box</a:t>
            </a:r>
          </a:p>
          <a:p>
            <a:pPr lvl="2" fontAlgn="ctr"/>
            <a:r>
              <a:rPr lang="en-US" dirty="0">
                <a:solidFill>
                  <a:schemeClr val="bg1"/>
                </a:solidFill>
              </a:rPr>
              <a:t>Touch screen for diagnostic messages, medical-grade buzzer </a:t>
            </a:r>
          </a:p>
          <a:p>
            <a:pPr lvl="2" fontAlgn="ctr"/>
            <a:r>
              <a:rPr lang="en-US" dirty="0">
                <a:solidFill>
                  <a:schemeClr val="bg1"/>
                </a:solidFill>
              </a:rPr>
              <a:t>Open source, modular PCB design. Works with a variety of sensors</a:t>
            </a:r>
          </a:p>
          <a:p>
            <a:pPr lvl="2" fontAlgn="ctr"/>
            <a:r>
              <a:rPr lang="en-US" b="1" dirty="0">
                <a:solidFill>
                  <a:schemeClr val="bg1"/>
                </a:solidFill>
              </a:rPr>
              <a:t>Self-tuning:</a:t>
            </a:r>
            <a:r>
              <a:rPr lang="en-US" dirty="0">
                <a:solidFill>
                  <a:schemeClr val="bg1"/>
                </a:solidFill>
              </a:rPr>
              <a:t> valve timing, auto-adjusts to changes in compressed air input pressure, machine learning</a:t>
            </a:r>
          </a:p>
          <a:p>
            <a:pPr lvl="2" fontAlgn="ctr"/>
            <a:r>
              <a:rPr lang="en-US" dirty="0">
                <a:solidFill>
                  <a:schemeClr val="bg1"/>
                </a:solidFill>
              </a:rPr>
              <a:t>Integration with SpO2 oximeter Bluetooth sensor</a:t>
            </a:r>
          </a:p>
          <a:p>
            <a:pPr lvl="2" fontAlgn="ctr"/>
            <a:r>
              <a:rPr lang="en-US" dirty="0">
                <a:solidFill>
                  <a:schemeClr val="bg1"/>
                </a:solidFill>
              </a:rPr>
              <a:t>Cloud data integration for patient monitoring </a:t>
            </a:r>
          </a:p>
          <a:p>
            <a:pPr marL="0" indent="0" fontAlgn="ctr">
              <a:buFont typeface="Arial"/>
              <a:buNone/>
            </a:pPr>
            <a:r>
              <a:rPr lang="en-US" b="1" dirty="0">
                <a:solidFill>
                  <a:schemeClr val="bg1"/>
                </a:solidFill>
              </a:rPr>
              <a:t>Collaborations</a:t>
            </a:r>
            <a:endParaRPr lang="en-US" dirty="0">
              <a:solidFill>
                <a:schemeClr val="bg1"/>
              </a:solidFill>
            </a:endParaRP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Helpful Engineering, Public Invention, </a:t>
            </a:r>
            <a:r>
              <a:rPr lang="en-US" dirty="0" err="1">
                <a:solidFill>
                  <a:schemeClr val="bg1"/>
                </a:solidFill>
              </a:rPr>
              <a:t>Oxikit</a:t>
            </a:r>
            <a:r>
              <a:rPr lang="en-US" dirty="0">
                <a:solidFill>
                  <a:schemeClr val="bg1"/>
                </a:solidFill>
              </a:rPr>
              <a:t>, Microsoft Garage, Quick2space.org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chemeClr val="bg1"/>
                </a:solidFill>
              </a:rPr>
              <a:t>Documentation, code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http://project-apollo.org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_template_green_smaller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r="10127"/>
          <a:stretch>
            <a:fillRect/>
          </a:stretch>
        </p:blipFill>
        <p:spPr>
          <a:xfrm>
            <a:off x="1588" y="0"/>
            <a:ext cx="9148762" cy="6985578"/>
          </a:xfrm>
        </p:spPr>
      </p:pic>
      <p:pic>
        <p:nvPicPr>
          <p:cNvPr id="3" name="Picture 2" descr="H_brandmark_CMYK_1yr_v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66" y="45360"/>
            <a:ext cx="1930754" cy="114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4531" y="3277325"/>
            <a:ext cx="531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utura"/>
                <a:cs typeface="Futur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31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User</dc:creator>
  <cp:lastModifiedBy>Adi Oltean</cp:lastModifiedBy>
  <cp:revision>11</cp:revision>
  <dcterms:created xsi:type="dcterms:W3CDTF">2021-03-02T15:09:25Z</dcterms:created>
  <dcterms:modified xsi:type="dcterms:W3CDTF">2021-03-09T11:48:14Z</dcterms:modified>
</cp:coreProperties>
</file>