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58" r:id="rId3"/>
    <p:sldId id="259" r:id="rId4"/>
    <p:sldId id="256" r:id="rId5"/>
    <p:sldId id="262" r:id="rId6"/>
    <p:sldId id="266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 snapToObjects="1">
      <p:cViewPr varScale="1">
        <p:scale>
          <a:sx n="84" d="100"/>
          <a:sy n="84" d="100"/>
        </p:scale>
        <p:origin x="5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80FF6-4E44-47FD-A3E8-39963C11593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3A848-E3FB-4A27-B540-3CF760345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8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3A848-E3FB-4A27-B540-3CF760345B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8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9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-apollo.org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news.com/article/oxygen-crisis-africa-latin-america-eb0d2731a8613c1ae218db7d32a227a6" TargetMode="External"/><Relationship Id="rId5" Type="http://schemas.openxmlformats.org/officeDocument/2006/relationships/hyperlink" Target="https://www.cidrap.umn.edu/news-perspective/2021/03/who-sounds-alarm-over-covid-linked-oxygen-crisis" TargetMode="External"/><Relationship Id="rId4" Type="http://schemas.openxmlformats.org/officeDocument/2006/relationships/hyperlink" Target="https://www.economist.com/graphic-detail/2021/03/09/hospitals-are-running-out-of-oxygen-to-treat-covid-19-pati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xycon/ProjectApollo/tree/master/Prototype%20oxygen%20concentrator/BOM/v2" TargetMode="External"/><Relationship Id="rId5" Type="http://schemas.openxmlformats.org/officeDocument/2006/relationships/hyperlink" Target="https://github.com/oxycon/ProjectApollo/blob/master/Prototype%20oxygen%20concentrator/docs/v2/Building%20instructions%20-%20prototype%20v2.pdf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-apollo.org/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hyperlink" Target="http://project-apollo.org/" TargetMode="External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template_blue_small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178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2663" y="3311345"/>
            <a:ext cx="5318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Project Apollo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9916B-EDFE-4005-B27F-806739D32621}"/>
              </a:ext>
            </a:extLst>
          </p:cNvPr>
          <p:cNvSpPr txBox="1"/>
          <p:nvPr/>
        </p:nvSpPr>
        <p:spPr>
          <a:xfrm>
            <a:off x="2392663" y="4036986"/>
            <a:ext cx="4390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An open source oxygen concentrator</a:t>
            </a:r>
          </a:p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  <a:hlinkClick r:id="rId3"/>
              </a:rPr>
              <a:t>http://project-apollo.org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 </a:t>
            </a:r>
          </a:p>
          <a:p>
            <a:r>
              <a:rPr lang="en-US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#project-oxygen-concentrator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template_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H_brandmark_CMYK_1yr_v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02" y="5930358"/>
            <a:ext cx="1563739" cy="927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ADA6B-CE03-404D-81D1-D87DD56E476D}"/>
              </a:ext>
            </a:extLst>
          </p:cNvPr>
          <p:cNvSpPr txBox="1"/>
          <p:nvPr/>
        </p:nvSpPr>
        <p:spPr>
          <a:xfrm>
            <a:off x="2467993" y="1526959"/>
            <a:ext cx="64718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ctr">
              <a:buNone/>
            </a:pPr>
            <a:r>
              <a:rPr lang="en-US" sz="2400" b="1" dirty="0"/>
              <a:t>Why</a:t>
            </a:r>
            <a:endParaRPr lang="en-US" sz="2400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O2 needed for ventilators, oxygen therapy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Typical FiO2 0.3 … 0.5, up to 1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Oxygen generation is a big problem in developing countries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No established infrastructure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Oxygen bottles are expensive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People are already looking at alternative (local) ways for producing and delivering oxygen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F501C-D5F9-45A9-8D15-7777256B297C}"/>
              </a:ext>
            </a:extLst>
          </p:cNvPr>
          <p:cNvSpPr txBox="1"/>
          <p:nvPr/>
        </p:nvSpPr>
        <p:spPr>
          <a:xfrm>
            <a:off x="3305682" y="325534"/>
            <a:ext cx="5318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Project Apollo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EE6E9-4908-4540-8170-1912B3F51158}"/>
              </a:ext>
            </a:extLst>
          </p:cNvPr>
          <p:cNvSpPr txBox="1"/>
          <p:nvPr/>
        </p:nvSpPr>
        <p:spPr>
          <a:xfrm>
            <a:off x="1454970" y="5490679"/>
            <a:ext cx="7114448" cy="827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hlinkClick r:id="rId4"/>
              </a:rPr>
              <a:t>https://www.economist.com/graphic-detail/2021/03/09/hospitals-are-running-out-of-oxygen-to-treat-covid-19-patients</a:t>
            </a:r>
            <a:r>
              <a:rPr lang="en-US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hlinkClick r:id="rId5"/>
              </a:rPr>
              <a:t>https://www.cidrap.umn.edu/news-perspective/2021/03/who-sounds-alarm-over-covid-linked-oxygen-crisis</a:t>
            </a:r>
            <a:endParaRPr lang="en-US" sz="1100" dirty="0"/>
          </a:p>
          <a:p>
            <a:pPr>
              <a:lnSpc>
                <a:spcPct val="150000"/>
              </a:lnSpc>
            </a:pPr>
            <a:r>
              <a:rPr lang="en-US" sz="1100" dirty="0">
                <a:hlinkClick r:id="rId6"/>
              </a:rPr>
              <a:t>https://apnews.com/article/oxygen-crisis-africa-latin-america-eb0d2731a8613c1ae218db7d32a227a6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4488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template_gree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H_brandmark_CMYK_1yr_v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02" y="5930358"/>
            <a:ext cx="1563739" cy="927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60DBAA-0466-41B0-8F59-DF3563504272}"/>
              </a:ext>
            </a:extLst>
          </p:cNvPr>
          <p:cNvSpPr txBox="1"/>
          <p:nvPr/>
        </p:nvSpPr>
        <p:spPr>
          <a:xfrm>
            <a:off x="2578962" y="1142167"/>
            <a:ext cx="60323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ctr">
              <a:buNone/>
            </a:pPr>
            <a:r>
              <a:rPr lang="en-US" sz="2400" b="1" dirty="0"/>
              <a:t>What is it</a:t>
            </a:r>
            <a:endParaRPr lang="en-US" sz="2400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Goal = enabling people around the world to build the prototype ASAP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Focus = Simplicity and speed of build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Simple, reliable design (zeolite-based PSA system)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Flexible, open source, off-the-shelf materials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Very low cost (aspirational target = $200 for 15 liters/min @ 80%)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Final goal = Enable people to iterate and publish their own designs in the community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17EAD-4267-4AB8-96FF-05444C74A700}"/>
              </a:ext>
            </a:extLst>
          </p:cNvPr>
          <p:cNvSpPr txBox="1"/>
          <p:nvPr/>
        </p:nvSpPr>
        <p:spPr>
          <a:xfrm>
            <a:off x="2564960" y="192877"/>
            <a:ext cx="5318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Project Apollo</a:t>
            </a:r>
          </a:p>
        </p:txBody>
      </p:sp>
    </p:spTree>
    <p:extLst>
      <p:ext uri="{BB962C8B-B14F-4D97-AF65-F5344CB8AC3E}">
        <p14:creationId xmlns:p14="http://schemas.microsoft.com/office/powerpoint/2010/main" val="148800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template_blue_small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4" y="-790114"/>
            <a:ext cx="9144000" cy="71783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77B037-2002-48DA-A243-74A09654F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36" y="3732083"/>
            <a:ext cx="2316205" cy="243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35D5126-0F9B-4CB4-BF9E-2AE4C9D84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38" y="3744193"/>
            <a:ext cx="2517036" cy="242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C5593-49D2-4E58-98E2-637696469BD3}"/>
              </a:ext>
            </a:extLst>
          </p:cNvPr>
          <p:cNvSpPr txBox="1"/>
          <p:nvPr/>
        </p:nvSpPr>
        <p:spPr>
          <a:xfrm>
            <a:off x="2370338" y="1125080"/>
            <a:ext cx="65330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ctr">
              <a:buNone/>
            </a:pPr>
            <a:r>
              <a:rPr lang="en-US" b="1" dirty="0">
                <a:solidFill>
                  <a:schemeClr val="bg1"/>
                </a:solidFill>
              </a:rPr>
              <a:t>How to build it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Follow the published build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Buy/source the materials (check out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BOM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Build the prototype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Validate O2 concentration and flow. Use a </a:t>
            </a:r>
            <a:r>
              <a:rPr lang="en-US" b="1" dirty="0">
                <a:solidFill>
                  <a:schemeClr val="bg1"/>
                </a:solidFill>
              </a:rPr>
              <a:t>good </a:t>
            </a:r>
            <a:r>
              <a:rPr lang="en-US" dirty="0">
                <a:solidFill>
                  <a:schemeClr val="bg1"/>
                </a:solidFill>
              </a:rPr>
              <a:t>reference O2 and flow sensor for calibration </a:t>
            </a:r>
          </a:p>
          <a:p>
            <a:pPr fontAlgn="ctr"/>
            <a:r>
              <a:rPr lang="en-US" dirty="0">
                <a:solidFill>
                  <a:schemeClr val="bg1"/>
                </a:solidFill>
              </a:rPr>
              <a:t>Multiple iterations/variants have been built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O2 concentration 45 … 70%, 5 lpm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437A9-39BA-4C79-A1DE-46B4C5B9CF07}"/>
              </a:ext>
            </a:extLst>
          </p:cNvPr>
          <p:cNvSpPr txBox="1"/>
          <p:nvPr/>
        </p:nvSpPr>
        <p:spPr>
          <a:xfrm>
            <a:off x="2564960" y="192877"/>
            <a:ext cx="5318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Project Apollo v2</a:t>
            </a:r>
          </a:p>
        </p:txBody>
      </p:sp>
    </p:spTree>
    <p:extLst>
      <p:ext uri="{BB962C8B-B14F-4D97-AF65-F5344CB8AC3E}">
        <p14:creationId xmlns:p14="http://schemas.microsoft.com/office/powerpoint/2010/main" val="411604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_template_green_smaller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7" r="10127"/>
          <a:stretch>
            <a:fillRect/>
          </a:stretch>
        </p:blipFill>
        <p:spPr>
          <a:xfrm>
            <a:off x="1588" y="0"/>
            <a:ext cx="9148762" cy="69855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E62252-A186-4A51-9719-9202F9C665E9}"/>
              </a:ext>
            </a:extLst>
          </p:cNvPr>
          <p:cNvSpPr txBox="1"/>
          <p:nvPr/>
        </p:nvSpPr>
        <p:spPr>
          <a:xfrm>
            <a:off x="2564960" y="192877"/>
            <a:ext cx="5318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Project Apollo v4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1C6480-F057-4693-B78E-6E729D5B8D60}"/>
              </a:ext>
            </a:extLst>
          </p:cNvPr>
          <p:cNvSpPr txBox="1">
            <a:spLocks/>
          </p:cNvSpPr>
          <p:nvPr/>
        </p:nvSpPr>
        <p:spPr>
          <a:xfrm>
            <a:off x="2228295" y="1093640"/>
            <a:ext cx="6596109" cy="5571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/>
              <a:buNone/>
            </a:pPr>
            <a:r>
              <a:rPr lang="en-US" b="1" dirty="0"/>
              <a:t>Apollo v4</a:t>
            </a:r>
          </a:p>
          <a:p>
            <a:pPr lvl="1" fontAlgn="ctr"/>
            <a:r>
              <a:rPr lang="en-US" dirty="0"/>
              <a:t>Focus = medical device</a:t>
            </a:r>
          </a:p>
          <a:p>
            <a:pPr lvl="2" fontAlgn="ctr"/>
            <a:r>
              <a:rPr lang="en-US" b="1" dirty="0"/>
              <a:t>Safety</a:t>
            </a:r>
            <a:r>
              <a:rPr lang="en-US" dirty="0"/>
              <a:t>: detect all failure scenarios</a:t>
            </a:r>
          </a:p>
          <a:p>
            <a:pPr lvl="2" fontAlgn="ctr"/>
            <a:r>
              <a:rPr lang="en-US" b="1" dirty="0"/>
              <a:t>Ease of use</a:t>
            </a:r>
            <a:r>
              <a:rPr lang="en-US" dirty="0"/>
              <a:t>: User experience and maintainability. Clear, actionable error messages</a:t>
            </a:r>
          </a:p>
          <a:p>
            <a:pPr lvl="2" fontAlgn="ctr"/>
            <a:r>
              <a:rPr lang="en-US" dirty="0"/>
              <a:t>Self-regulating: Patient sensor/data feedback loop</a:t>
            </a:r>
          </a:p>
          <a:p>
            <a:pPr lvl="1" fontAlgn="ctr"/>
            <a:r>
              <a:rPr lang="en-US" dirty="0"/>
              <a:t>Control box</a:t>
            </a:r>
          </a:p>
          <a:p>
            <a:pPr lvl="2" fontAlgn="ctr"/>
            <a:r>
              <a:rPr lang="en-US" dirty="0"/>
              <a:t>Touch screen for diagnostic messages, medical-grade buzzer </a:t>
            </a:r>
          </a:p>
          <a:p>
            <a:pPr lvl="2" fontAlgn="ctr"/>
            <a:r>
              <a:rPr lang="en-US" dirty="0"/>
              <a:t>Open source, modular PCB design. Works with a variety of sensors</a:t>
            </a:r>
          </a:p>
          <a:p>
            <a:pPr lvl="2" fontAlgn="ctr"/>
            <a:r>
              <a:rPr lang="en-US" b="1" dirty="0"/>
              <a:t>Self-tuning:</a:t>
            </a:r>
            <a:r>
              <a:rPr lang="en-US" dirty="0"/>
              <a:t> valve timing, auto-adjusts to changes in compressed air input pressure, machine learning</a:t>
            </a:r>
          </a:p>
          <a:p>
            <a:pPr lvl="2" fontAlgn="ctr"/>
            <a:r>
              <a:rPr lang="en-US" dirty="0"/>
              <a:t>Integration with SpO2 oximeter Bluetooth sensor</a:t>
            </a:r>
          </a:p>
          <a:p>
            <a:pPr lvl="2" fontAlgn="ctr"/>
            <a:r>
              <a:rPr lang="en-US" dirty="0"/>
              <a:t>Cloud data integration for patient monitoring </a:t>
            </a:r>
          </a:p>
          <a:p>
            <a:pPr lvl="1" fontAlgn="ctr"/>
            <a:r>
              <a:rPr lang="en-US" dirty="0"/>
              <a:t>Self-contained enclosure</a:t>
            </a:r>
          </a:p>
          <a:p>
            <a:pPr lvl="2" fontAlgn="ctr"/>
            <a:r>
              <a:rPr lang="en-US" dirty="0"/>
              <a:t>Built-in compressor</a:t>
            </a:r>
          </a:p>
          <a:p>
            <a:pPr lvl="2" fontAlgn="ctr"/>
            <a:r>
              <a:rPr lang="en-US" dirty="0"/>
              <a:t>Full focus on thermals, airflow, noise reduction </a:t>
            </a:r>
          </a:p>
          <a:p>
            <a:pPr marL="0" indent="0" fontAlgn="ctr">
              <a:buFont typeface="Arial"/>
              <a:buNone/>
            </a:pPr>
            <a:r>
              <a:rPr lang="en-US" b="1" dirty="0"/>
              <a:t>Collaborations</a:t>
            </a:r>
            <a:endParaRPr lang="en-US" dirty="0"/>
          </a:p>
          <a:p>
            <a:pPr lvl="1" fontAlgn="ctr"/>
            <a:r>
              <a:rPr lang="en-US" dirty="0"/>
              <a:t>Funding: Quick2space.org</a:t>
            </a:r>
          </a:p>
          <a:p>
            <a:pPr lvl="1" fontAlgn="ctr"/>
            <a:r>
              <a:rPr lang="en-US" dirty="0"/>
              <a:t>Volunteers: Helpful Engineering, Microsoft Garage, Public Invention</a:t>
            </a:r>
          </a:p>
          <a:p>
            <a:pPr marL="0" indent="0">
              <a:buFont typeface="Arial"/>
              <a:buNone/>
            </a:pPr>
            <a:r>
              <a:rPr lang="en-US" b="1" dirty="0"/>
              <a:t>Documentation, code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http://project-apollo.org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5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template_blue_small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178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0437A9-39BA-4C79-A1DE-46B4C5B9CF07}"/>
              </a:ext>
            </a:extLst>
          </p:cNvPr>
          <p:cNvSpPr txBox="1"/>
          <p:nvPr/>
        </p:nvSpPr>
        <p:spPr>
          <a:xfrm>
            <a:off x="2564960" y="192877"/>
            <a:ext cx="5318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Project Apollo v4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4E2C9B1-508F-44B9-BBA5-F617A5D9B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38" y="1174100"/>
            <a:ext cx="2641640" cy="352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91A5F16-E77E-4548-B7AE-3BC851157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28" y="1174100"/>
            <a:ext cx="3107557" cy="23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C19549-19D9-4207-93F7-510BF65D6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196" y="1174100"/>
            <a:ext cx="2636677" cy="3522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9225A6-CBCA-4FA5-9518-301E0706A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3428" y="3643123"/>
            <a:ext cx="3107556" cy="2378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E06E0F-CD65-4E2C-8F1B-FA2F7C173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195" y="4874500"/>
            <a:ext cx="2636677" cy="20369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05CB0B-D68D-401B-BC3A-9DEFD09B93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3838" y="4874500"/>
            <a:ext cx="2100266" cy="20658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210269-3FB1-46A7-B2D7-9DD0D6528487}"/>
              </a:ext>
            </a:extLst>
          </p:cNvPr>
          <p:cNvSpPr txBox="1"/>
          <p:nvPr/>
        </p:nvSpPr>
        <p:spPr>
          <a:xfrm>
            <a:off x="5513034" y="6292502"/>
            <a:ext cx="303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http://project-apollo.org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889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_template_green_smaller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7" r="10127"/>
          <a:stretch>
            <a:fillRect/>
          </a:stretch>
        </p:blipFill>
        <p:spPr>
          <a:xfrm>
            <a:off x="1588" y="0"/>
            <a:ext cx="9148762" cy="6985578"/>
          </a:xfrm>
        </p:spPr>
      </p:pic>
      <p:pic>
        <p:nvPicPr>
          <p:cNvPr id="3" name="Picture 2" descr="H_brandmark_CMYK_1yr_v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866" y="45360"/>
            <a:ext cx="1930754" cy="1145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4531" y="3277325"/>
            <a:ext cx="5318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313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367</Words>
  <Application>Microsoft Office PowerPoint</Application>
  <PresentationFormat>On-screen Show (4:3)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Futura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User</dc:creator>
  <cp:lastModifiedBy>Adi Oltean</cp:lastModifiedBy>
  <cp:revision>21</cp:revision>
  <dcterms:created xsi:type="dcterms:W3CDTF">2021-03-02T15:09:25Z</dcterms:created>
  <dcterms:modified xsi:type="dcterms:W3CDTF">2021-03-09T18:04:49Z</dcterms:modified>
</cp:coreProperties>
</file>