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7"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33669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169590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408040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0B69953-762D-4779-96C7-10F093EDF9AC}" type="slidenum">
              <a:rPr lang="en-IN" smtClean="0"/>
              <a:t>‹#›</a:t>
            </a:fld>
            <a:endParaRPr lang="en-IN"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7315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822469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2516675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347550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273125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382643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388867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165814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343612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408487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48986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147166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140870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87E341-AB77-4F77-9469-3327A488BBF0}" type="datetimeFigureOut">
              <a:rPr lang="en-IN" smtClean="0"/>
              <a:t>22-07-2024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0B69953-762D-4779-96C7-10F093EDF9AC}" type="slidenum">
              <a:rPr lang="en-IN" smtClean="0"/>
              <a:t>‹#›</a:t>
            </a:fld>
            <a:endParaRPr lang="en-IN" dirty="0"/>
          </a:p>
        </p:txBody>
      </p:sp>
    </p:spTree>
    <p:extLst>
      <p:ext uri="{BB962C8B-B14F-4D97-AF65-F5344CB8AC3E}">
        <p14:creationId xmlns:p14="http://schemas.microsoft.com/office/powerpoint/2010/main" val="860214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687E341-AB77-4F77-9469-3327A488BBF0}" type="datetimeFigureOut">
              <a:rPr lang="en-IN" smtClean="0"/>
              <a:t>22-07-2024</a:t>
            </a:fld>
            <a:endParaRPr lang="en-IN"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0B69953-762D-4779-96C7-10F093EDF9AC}" type="slidenum">
              <a:rPr lang="en-IN" smtClean="0"/>
              <a:t>‹#›</a:t>
            </a:fld>
            <a:endParaRPr lang="en-IN" dirty="0"/>
          </a:p>
        </p:txBody>
      </p:sp>
    </p:spTree>
    <p:extLst>
      <p:ext uri="{BB962C8B-B14F-4D97-AF65-F5344CB8AC3E}">
        <p14:creationId xmlns:p14="http://schemas.microsoft.com/office/powerpoint/2010/main" val="38129330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i-Tech City, Hyderabad, India 🇮🇳">
            <a:extLst>
              <a:ext uri="{FF2B5EF4-FFF2-40B4-BE49-F238E27FC236}">
                <a16:creationId xmlns:a16="http://schemas.microsoft.com/office/drawing/2014/main" id="{9F101380-DB36-062D-064C-C966FE9ED382}"/>
              </a:ext>
            </a:extLst>
          </p:cNvPr>
          <p:cNvPicPr>
            <a:picLocks noChangeAspect="1" noChangeArrowheads="1"/>
          </p:cNvPicPr>
          <p:nvPr/>
        </p:nvPicPr>
        <p:blipFill>
          <a:blip r:embed="rId2">
            <a:alphaModFix amt="5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7C9CB1-53E2-8B6C-4FAF-D3507C54767D}"/>
              </a:ext>
            </a:extLst>
          </p:cNvPr>
          <p:cNvSpPr txBox="1"/>
          <p:nvPr/>
        </p:nvSpPr>
        <p:spPr>
          <a:xfrm>
            <a:off x="708916" y="2755320"/>
            <a:ext cx="10774168" cy="830997"/>
          </a:xfrm>
          <a:prstGeom prst="rect">
            <a:avLst/>
          </a:prstGeom>
          <a:noFill/>
        </p:spPr>
        <p:txBody>
          <a:bodyPr wrap="none" rtlCol="0">
            <a:spAutoFit/>
          </a:bodyPr>
          <a:lstStyle/>
          <a:p>
            <a:r>
              <a:rPr lang="en-US" sz="4800" b="1" dirty="0">
                <a:latin typeface="+mj-lt"/>
              </a:rPr>
              <a:t>TELANGANA TOURISM INSIGHTS</a:t>
            </a:r>
            <a:endParaRPr lang="en-IN" sz="4800" b="1" dirty="0">
              <a:latin typeface="+mj-lt"/>
            </a:endParaRPr>
          </a:p>
        </p:txBody>
      </p:sp>
    </p:spTree>
    <p:extLst>
      <p:ext uri="{BB962C8B-B14F-4D97-AF65-F5344CB8AC3E}">
        <p14:creationId xmlns:p14="http://schemas.microsoft.com/office/powerpoint/2010/main" val="91224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5000" fill="hold"/>
                                        <p:tgtEl>
                                          <p:spTgt spid="10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3E8F04-8AED-B804-F3F6-6303DD3D2DEF}"/>
              </a:ext>
            </a:extLst>
          </p:cNvPr>
          <p:cNvSpPr txBox="1"/>
          <p:nvPr/>
        </p:nvSpPr>
        <p:spPr>
          <a:xfrm>
            <a:off x="218942" y="348627"/>
            <a:ext cx="11754115" cy="400110"/>
          </a:xfrm>
          <a:prstGeom prst="rect">
            <a:avLst/>
          </a:prstGeom>
          <a:noFill/>
        </p:spPr>
        <p:txBody>
          <a:bodyPr wrap="none" rtlCol="0">
            <a:spAutoFit/>
          </a:bodyPr>
          <a:lstStyle/>
          <a:p>
            <a:r>
              <a:rPr lang="en-IN" sz="2000" dirty="0"/>
              <a:t>TOP 3 DISTRICTS BASED ON COMPOUND ANNUAL GROWTH RATE OF VISITORS OVERALL</a:t>
            </a:r>
          </a:p>
        </p:txBody>
      </p:sp>
      <p:sp>
        <p:nvSpPr>
          <p:cNvPr id="9" name="TextBox 8">
            <a:extLst>
              <a:ext uri="{FF2B5EF4-FFF2-40B4-BE49-F238E27FC236}">
                <a16:creationId xmlns:a16="http://schemas.microsoft.com/office/drawing/2014/main" id="{46C4864D-0332-406E-846D-91F34F024263}"/>
              </a:ext>
            </a:extLst>
          </p:cNvPr>
          <p:cNvSpPr txBox="1"/>
          <p:nvPr/>
        </p:nvSpPr>
        <p:spPr>
          <a:xfrm>
            <a:off x="740014" y="4129750"/>
            <a:ext cx="4923368" cy="1754326"/>
          </a:xfrm>
          <a:prstGeom prst="rect">
            <a:avLst/>
          </a:prstGeom>
          <a:noFill/>
        </p:spPr>
        <p:txBody>
          <a:bodyPr wrap="square" rtlCol="0">
            <a:spAutoFit/>
          </a:bodyPr>
          <a:lstStyle/>
          <a:p>
            <a:pPr algn="just"/>
            <a:r>
              <a:rPr lang="en-IN" dirty="0"/>
              <a:t>Districts like </a:t>
            </a:r>
            <a:r>
              <a:rPr lang="en-IN" dirty="0" err="1"/>
              <a:t>Mancherial</a:t>
            </a:r>
            <a:r>
              <a:rPr lang="en-IN" dirty="0"/>
              <a:t>, Warangal, </a:t>
            </a:r>
            <a:r>
              <a:rPr lang="en-IN" dirty="0" err="1"/>
              <a:t>Bhadradri</a:t>
            </a:r>
            <a:r>
              <a:rPr lang="en-IN" dirty="0"/>
              <a:t> have shown the most CAGR%. </a:t>
            </a:r>
          </a:p>
          <a:p>
            <a:pPr algn="just"/>
            <a:endParaRPr lang="en-IN" dirty="0"/>
          </a:p>
          <a:p>
            <a:pPr algn="just"/>
            <a:r>
              <a:rPr lang="en-IN" dirty="0"/>
              <a:t>These district may have been developed rapidly and increased tourist attraction spot or organize regular events which may attracted more tourists</a:t>
            </a:r>
          </a:p>
        </p:txBody>
      </p:sp>
      <p:sp>
        <p:nvSpPr>
          <p:cNvPr id="10" name="TextBox 9">
            <a:extLst>
              <a:ext uri="{FF2B5EF4-FFF2-40B4-BE49-F238E27FC236}">
                <a16:creationId xmlns:a16="http://schemas.microsoft.com/office/drawing/2014/main" id="{C4C20DB6-E89D-C829-D4BF-306FA07EF07A}"/>
              </a:ext>
            </a:extLst>
          </p:cNvPr>
          <p:cNvSpPr txBox="1"/>
          <p:nvPr/>
        </p:nvSpPr>
        <p:spPr>
          <a:xfrm>
            <a:off x="6528620" y="4129750"/>
            <a:ext cx="4923368" cy="2308324"/>
          </a:xfrm>
          <a:prstGeom prst="rect">
            <a:avLst/>
          </a:prstGeom>
          <a:noFill/>
        </p:spPr>
        <p:txBody>
          <a:bodyPr wrap="square" rtlCol="0">
            <a:spAutoFit/>
          </a:bodyPr>
          <a:lstStyle/>
          <a:p>
            <a:pPr algn="just"/>
            <a:r>
              <a:rPr lang="en-IN" dirty="0"/>
              <a:t>Districts like Karimnagar, Nalgonda, and Warangal (urban) have show the least CAGR%</a:t>
            </a:r>
          </a:p>
          <a:p>
            <a:pPr algn="just"/>
            <a:endParaRPr lang="en-IN" dirty="0"/>
          </a:p>
          <a:p>
            <a:pPr algn="just"/>
            <a:r>
              <a:rPr lang="en-IN" dirty="0"/>
              <a:t>This means that the number of tourist has declined rapidly as compared to past years.</a:t>
            </a:r>
          </a:p>
          <a:p>
            <a:pPr algn="just"/>
            <a:r>
              <a:rPr lang="en-IN" dirty="0"/>
              <a:t>There may be not focusing on development or not organizing or advertising about events and spots.</a:t>
            </a:r>
          </a:p>
        </p:txBody>
      </p:sp>
      <p:pic>
        <p:nvPicPr>
          <p:cNvPr id="3" name="Picture 2">
            <a:extLst>
              <a:ext uri="{FF2B5EF4-FFF2-40B4-BE49-F238E27FC236}">
                <a16:creationId xmlns:a16="http://schemas.microsoft.com/office/drawing/2014/main" id="{AF1A40B4-C18E-57F3-1253-4B3B4B0EBC40}"/>
              </a:ext>
            </a:extLst>
          </p:cNvPr>
          <p:cNvPicPr>
            <a:picLocks noChangeAspect="1"/>
          </p:cNvPicPr>
          <p:nvPr/>
        </p:nvPicPr>
        <p:blipFill>
          <a:blip r:embed="rId2"/>
          <a:stretch>
            <a:fillRect/>
          </a:stretch>
        </p:blipFill>
        <p:spPr>
          <a:xfrm>
            <a:off x="1727086" y="1185089"/>
            <a:ext cx="2949223" cy="2508309"/>
          </a:xfrm>
          <a:prstGeom prst="rect">
            <a:avLst/>
          </a:prstGeom>
        </p:spPr>
      </p:pic>
      <p:pic>
        <p:nvPicPr>
          <p:cNvPr id="6" name="Picture 5">
            <a:extLst>
              <a:ext uri="{FF2B5EF4-FFF2-40B4-BE49-F238E27FC236}">
                <a16:creationId xmlns:a16="http://schemas.microsoft.com/office/drawing/2014/main" id="{136E4B2E-AE7D-2CDF-C651-574760853A6B}"/>
              </a:ext>
            </a:extLst>
          </p:cNvPr>
          <p:cNvPicPr>
            <a:picLocks noChangeAspect="1"/>
          </p:cNvPicPr>
          <p:nvPr/>
        </p:nvPicPr>
        <p:blipFill>
          <a:blip r:embed="rId3"/>
          <a:stretch>
            <a:fillRect/>
          </a:stretch>
        </p:blipFill>
        <p:spPr>
          <a:xfrm>
            <a:off x="7515691" y="1185088"/>
            <a:ext cx="2949223" cy="2508310"/>
          </a:xfrm>
          <a:prstGeom prst="rect">
            <a:avLst/>
          </a:prstGeom>
        </p:spPr>
      </p:pic>
    </p:spTree>
    <p:extLst>
      <p:ext uri="{BB962C8B-B14F-4D97-AF65-F5344CB8AC3E}">
        <p14:creationId xmlns:p14="http://schemas.microsoft.com/office/powerpoint/2010/main" val="354281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3E8F04-8AED-B804-F3F6-6303DD3D2DEF}"/>
              </a:ext>
            </a:extLst>
          </p:cNvPr>
          <p:cNvSpPr txBox="1"/>
          <p:nvPr/>
        </p:nvSpPr>
        <p:spPr>
          <a:xfrm>
            <a:off x="806891" y="348623"/>
            <a:ext cx="10578217" cy="400110"/>
          </a:xfrm>
          <a:prstGeom prst="rect">
            <a:avLst/>
          </a:prstGeom>
          <a:noFill/>
        </p:spPr>
        <p:txBody>
          <a:bodyPr wrap="none" rtlCol="0">
            <a:spAutoFit/>
          </a:bodyPr>
          <a:lstStyle/>
          <a:p>
            <a:r>
              <a:rPr lang="en-IN" sz="2000" dirty="0"/>
              <a:t>PEAK AND LOW SEASON MONTHS OF HYDERABAD BASED ON VISITORS COUNT</a:t>
            </a:r>
          </a:p>
        </p:txBody>
      </p:sp>
      <p:sp>
        <p:nvSpPr>
          <p:cNvPr id="9" name="TextBox 8">
            <a:extLst>
              <a:ext uri="{FF2B5EF4-FFF2-40B4-BE49-F238E27FC236}">
                <a16:creationId xmlns:a16="http://schemas.microsoft.com/office/drawing/2014/main" id="{46C4864D-0332-406E-846D-91F34F024263}"/>
              </a:ext>
            </a:extLst>
          </p:cNvPr>
          <p:cNvSpPr txBox="1"/>
          <p:nvPr/>
        </p:nvSpPr>
        <p:spPr>
          <a:xfrm>
            <a:off x="740014" y="4129750"/>
            <a:ext cx="4923368" cy="646331"/>
          </a:xfrm>
          <a:prstGeom prst="rect">
            <a:avLst/>
          </a:prstGeom>
          <a:noFill/>
        </p:spPr>
        <p:txBody>
          <a:bodyPr wrap="square" rtlCol="0">
            <a:spAutoFit/>
          </a:bodyPr>
          <a:lstStyle/>
          <a:p>
            <a:pPr algn="just"/>
            <a:r>
              <a:rPr lang="en-IN" dirty="0"/>
              <a:t>Hyderabad attracted most visitors in the month of June and December</a:t>
            </a:r>
          </a:p>
        </p:txBody>
      </p:sp>
      <p:sp>
        <p:nvSpPr>
          <p:cNvPr id="10" name="TextBox 9">
            <a:extLst>
              <a:ext uri="{FF2B5EF4-FFF2-40B4-BE49-F238E27FC236}">
                <a16:creationId xmlns:a16="http://schemas.microsoft.com/office/drawing/2014/main" id="{C4C20DB6-E89D-C829-D4BF-306FA07EF07A}"/>
              </a:ext>
            </a:extLst>
          </p:cNvPr>
          <p:cNvSpPr txBox="1"/>
          <p:nvPr/>
        </p:nvSpPr>
        <p:spPr>
          <a:xfrm>
            <a:off x="6528620" y="4129750"/>
            <a:ext cx="4923368" cy="1200329"/>
          </a:xfrm>
          <a:prstGeom prst="rect">
            <a:avLst/>
          </a:prstGeom>
          <a:noFill/>
        </p:spPr>
        <p:txBody>
          <a:bodyPr wrap="square" rtlCol="0">
            <a:spAutoFit/>
          </a:bodyPr>
          <a:lstStyle/>
          <a:p>
            <a:pPr algn="just"/>
            <a:r>
              <a:rPr lang="en-IN" dirty="0"/>
              <a:t>Hyderabad attracted least number of visitors in the month of February and March.</a:t>
            </a:r>
          </a:p>
          <a:p>
            <a:pPr algn="just"/>
            <a:r>
              <a:rPr lang="en-IN" dirty="0"/>
              <a:t>They  may organize some special events that will boost number of visitors these months.</a:t>
            </a:r>
          </a:p>
        </p:txBody>
      </p:sp>
      <p:pic>
        <p:nvPicPr>
          <p:cNvPr id="4" name="Picture 3">
            <a:extLst>
              <a:ext uri="{FF2B5EF4-FFF2-40B4-BE49-F238E27FC236}">
                <a16:creationId xmlns:a16="http://schemas.microsoft.com/office/drawing/2014/main" id="{8B189166-4522-434A-D3BD-D7E16D3FD156}"/>
              </a:ext>
            </a:extLst>
          </p:cNvPr>
          <p:cNvPicPr>
            <a:picLocks noChangeAspect="1"/>
          </p:cNvPicPr>
          <p:nvPr/>
        </p:nvPicPr>
        <p:blipFill>
          <a:blip r:embed="rId2"/>
          <a:stretch>
            <a:fillRect/>
          </a:stretch>
        </p:blipFill>
        <p:spPr>
          <a:xfrm>
            <a:off x="1727087" y="1185088"/>
            <a:ext cx="2949223" cy="2508309"/>
          </a:xfrm>
          <a:prstGeom prst="rect">
            <a:avLst/>
          </a:prstGeom>
        </p:spPr>
      </p:pic>
      <p:pic>
        <p:nvPicPr>
          <p:cNvPr id="7" name="Picture 6">
            <a:extLst>
              <a:ext uri="{FF2B5EF4-FFF2-40B4-BE49-F238E27FC236}">
                <a16:creationId xmlns:a16="http://schemas.microsoft.com/office/drawing/2014/main" id="{8DD7533A-499B-7F54-C0E5-D63E0640A829}"/>
              </a:ext>
            </a:extLst>
          </p:cNvPr>
          <p:cNvPicPr>
            <a:picLocks noChangeAspect="1"/>
          </p:cNvPicPr>
          <p:nvPr/>
        </p:nvPicPr>
        <p:blipFill>
          <a:blip r:embed="rId3"/>
          <a:stretch>
            <a:fillRect/>
          </a:stretch>
        </p:blipFill>
        <p:spPr>
          <a:xfrm>
            <a:off x="7515693" y="1185087"/>
            <a:ext cx="2949222" cy="2508309"/>
          </a:xfrm>
          <a:prstGeom prst="rect">
            <a:avLst/>
          </a:prstGeom>
        </p:spPr>
      </p:pic>
    </p:spTree>
    <p:extLst>
      <p:ext uri="{BB962C8B-B14F-4D97-AF65-F5344CB8AC3E}">
        <p14:creationId xmlns:p14="http://schemas.microsoft.com/office/powerpoint/2010/main" val="2657499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3E8F04-8AED-B804-F3F6-6303DD3D2DEF}"/>
              </a:ext>
            </a:extLst>
          </p:cNvPr>
          <p:cNvSpPr txBox="1"/>
          <p:nvPr/>
        </p:nvSpPr>
        <p:spPr>
          <a:xfrm>
            <a:off x="463464" y="366745"/>
            <a:ext cx="11265072" cy="400110"/>
          </a:xfrm>
          <a:prstGeom prst="rect">
            <a:avLst/>
          </a:prstGeom>
          <a:noFill/>
        </p:spPr>
        <p:txBody>
          <a:bodyPr wrap="none" rtlCol="0">
            <a:spAutoFit/>
          </a:bodyPr>
          <a:lstStyle/>
          <a:p>
            <a:r>
              <a:rPr lang="en-IN" sz="2000" dirty="0"/>
              <a:t>ANALYSIS OF FOREIGN VISITORS BASED ON FOREIGN TO DOMESTIC VISITORS RATIO</a:t>
            </a:r>
          </a:p>
        </p:txBody>
      </p:sp>
      <p:sp>
        <p:nvSpPr>
          <p:cNvPr id="9" name="TextBox 8">
            <a:extLst>
              <a:ext uri="{FF2B5EF4-FFF2-40B4-BE49-F238E27FC236}">
                <a16:creationId xmlns:a16="http://schemas.microsoft.com/office/drawing/2014/main" id="{46C4864D-0332-406E-846D-91F34F024263}"/>
              </a:ext>
            </a:extLst>
          </p:cNvPr>
          <p:cNvSpPr txBox="1"/>
          <p:nvPr/>
        </p:nvSpPr>
        <p:spPr>
          <a:xfrm>
            <a:off x="740014" y="4129750"/>
            <a:ext cx="4923368" cy="2031325"/>
          </a:xfrm>
          <a:prstGeom prst="rect">
            <a:avLst/>
          </a:prstGeom>
          <a:noFill/>
        </p:spPr>
        <p:txBody>
          <a:bodyPr wrap="square" rtlCol="0">
            <a:spAutoFit/>
          </a:bodyPr>
          <a:lstStyle/>
          <a:p>
            <a:pPr algn="just"/>
            <a:r>
              <a:rPr lang="en-IN" dirty="0"/>
              <a:t>Hyderabad have most foreigner to visitor ratio followed by Warangal and </a:t>
            </a:r>
            <a:r>
              <a:rPr lang="en-IN" dirty="0" err="1"/>
              <a:t>Mulugu</a:t>
            </a:r>
            <a:r>
              <a:rPr lang="en-IN" dirty="0"/>
              <a:t>.</a:t>
            </a:r>
          </a:p>
          <a:p>
            <a:pPr algn="just"/>
            <a:r>
              <a:rPr lang="en-IN" dirty="0"/>
              <a:t>Ratio represents number of foreign visitors with respect to domestic visitors.</a:t>
            </a:r>
          </a:p>
          <a:p>
            <a:pPr algn="just"/>
            <a:r>
              <a:rPr lang="en-IN" dirty="0"/>
              <a:t>Charminar in Hyderabad and Warangal fort in Warangal may attracts high number of foreign tourists.</a:t>
            </a:r>
          </a:p>
        </p:txBody>
      </p:sp>
      <p:sp>
        <p:nvSpPr>
          <p:cNvPr id="10" name="TextBox 9">
            <a:extLst>
              <a:ext uri="{FF2B5EF4-FFF2-40B4-BE49-F238E27FC236}">
                <a16:creationId xmlns:a16="http://schemas.microsoft.com/office/drawing/2014/main" id="{C4C20DB6-E89D-C829-D4BF-306FA07EF07A}"/>
              </a:ext>
            </a:extLst>
          </p:cNvPr>
          <p:cNvSpPr txBox="1"/>
          <p:nvPr/>
        </p:nvSpPr>
        <p:spPr>
          <a:xfrm>
            <a:off x="6528620" y="4129750"/>
            <a:ext cx="4923368" cy="1754326"/>
          </a:xfrm>
          <a:prstGeom prst="rect">
            <a:avLst/>
          </a:prstGeom>
          <a:noFill/>
        </p:spPr>
        <p:txBody>
          <a:bodyPr wrap="square" rtlCol="0">
            <a:spAutoFit/>
          </a:bodyPr>
          <a:lstStyle/>
          <a:p>
            <a:pPr algn="just"/>
            <a:r>
              <a:rPr lang="en-IN" dirty="0"/>
              <a:t>More than 20 districts have 0 foreigner </a:t>
            </a:r>
            <a:r>
              <a:rPr lang="en-IN" dirty="0" err="1"/>
              <a:t>toursits</a:t>
            </a:r>
            <a:r>
              <a:rPr lang="en-IN" dirty="0"/>
              <a:t>.</a:t>
            </a:r>
          </a:p>
          <a:p>
            <a:pPr algn="just"/>
            <a:r>
              <a:rPr lang="en-IN" dirty="0"/>
              <a:t>Nirmal, </a:t>
            </a:r>
            <a:r>
              <a:rPr lang="en-IN" dirty="0" err="1"/>
              <a:t>Jangaon</a:t>
            </a:r>
            <a:r>
              <a:rPr lang="en-IN" dirty="0"/>
              <a:t> and </a:t>
            </a:r>
            <a:r>
              <a:rPr lang="en-IN" dirty="0" err="1"/>
              <a:t>Alibad</a:t>
            </a:r>
            <a:r>
              <a:rPr lang="en-IN" dirty="0"/>
              <a:t> have the least foreign visitors.</a:t>
            </a:r>
          </a:p>
          <a:p>
            <a:pPr algn="just"/>
            <a:r>
              <a:rPr lang="en-IN" dirty="0"/>
              <a:t>They might lack the tourist spots and cultural events that big districts organizes and attracts less foreigners.</a:t>
            </a:r>
          </a:p>
        </p:txBody>
      </p:sp>
      <p:pic>
        <p:nvPicPr>
          <p:cNvPr id="3" name="Picture 2">
            <a:extLst>
              <a:ext uri="{FF2B5EF4-FFF2-40B4-BE49-F238E27FC236}">
                <a16:creationId xmlns:a16="http://schemas.microsoft.com/office/drawing/2014/main" id="{87305E9B-32F8-3D10-2A07-031E7416F556}"/>
              </a:ext>
            </a:extLst>
          </p:cNvPr>
          <p:cNvPicPr>
            <a:picLocks noChangeAspect="1"/>
          </p:cNvPicPr>
          <p:nvPr/>
        </p:nvPicPr>
        <p:blipFill>
          <a:blip r:embed="rId2"/>
          <a:stretch>
            <a:fillRect/>
          </a:stretch>
        </p:blipFill>
        <p:spPr>
          <a:xfrm>
            <a:off x="1727087" y="1194148"/>
            <a:ext cx="2949222" cy="2508309"/>
          </a:xfrm>
          <a:prstGeom prst="rect">
            <a:avLst/>
          </a:prstGeom>
        </p:spPr>
      </p:pic>
      <p:pic>
        <p:nvPicPr>
          <p:cNvPr id="6" name="Picture 5">
            <a:extLst>
              <a:ext uri="{FF2B5EF4-FFF2-40B4-BE49-F238E27FC236}">
                <a16:creationId xmlns:a16="http://schemas.microsoft.com/office/drawing/2014/main" id="{2CCB33EF-6C12-940D-2C21-70B817807E36}"/>
              </a:ext>
            </a:extLst>
          </p:cNvPr>
          <p:cNvPicPr>
            <a:picLocks noChangeAspect="1"/>
          </p:cNvPicPr>
          <p:nvPr/>
        </p:nvPicPr>
        <p:blipFill>
          <a:blip r:embed="rId3"/>
          <a:stretch>
            <a:fillRect/>
          </a:stretch>
        </p:blipFill>
        <p:spPr>
          <a:xfrm>
            <a:off x="7515693" y="1194148"/>
            <a:ext cx="2949222" cy="2508308"/>
          </a:xfrm>
          <a:prstGeom prst="rect">
            <a:avLst/>
          </a:prstGeom>
        </p:spPr>
      </p:pic>
    </p:spTree>
    <p:extLst>
      <p:ext uri="{BB962C8B-B14F-4D97-AF65-F5344CB8AC3E}">
        <p14:creationId xmlns:p14="http://schemas.microsoft.com/office/powerpoint/2010/main" val="224557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3E8F04-8AED-B804-F3F6-6303DD3D2DEF}"/>
              </a:ext>
            </a:extLst>
          </p:cNvPr>
          <p:cNvSpPr txBox="1"/>
          <p:nvPr/>
        </p:nvSpPr>
        <p:spPr>
          <a:xfrm>
            <a:off x="792048" y="366744"/>
            <a:ext cx="10607904" cy="400110"/>
          </a:xfrm>
          <a:prstGeom prst="rect">
            <a:avLst/>
          </a:prstGeom>
          <a:noFill/>
        </p:spPr>
        <p:txBody>
          <a:bodyPr wrap="none" rtlCol="0">
            <a:spAutoFit/>
          </a:bodyPr>
          <a:lstStyle/>
          <a:p>
            <a:r>
              <a:rPr lang="en-IN" sz="2000" dirty="0"/>
              <a:t>ANALYSIS OF DISTRICTS BASED ON TOURIST TO POPULATION FOOTFALL RATIO</a:t>
            </a:r>
          </a:p>
        </p:txBody>
      </p:sp>
      <p:sp>
        <p:nvSpPr>
          <p:cNvPr id="9" name="TextBox 8">
            <a:extLst>
              <a:ext uri="{FF2B5EF4-FFF2-40B4-BE49-F238E27FC236}">
                <a16:creationId xmlns:a16="http://schemas.microsoft.com/office/drawing/2014/main" id="{46C4864D-0332-406E-846D-91F34F024263}"/>
              </a:ext>
            </a:extLst>
          </p:cNvPr>
          <p:cNvSpPr txBox="1"/>
          <p:nvPr/>
        </p:nvSpPr>
        <p:spPr>
          <a:xfrm>
            <a:off x="740014" y="4129750"/>
            <a:ext cx="4923368" cy="1477328"/>
          </a:xfrm>
          <a:prstGeom prst="rect">
            <a:avLst/>
          </a:prstGeom>
          <a:noFill/>
        </p:spPr>
        <p:txBody>
          <a:bodyPr wrap="square" rtlCol="0">
            <a:spAutoFit/>
          </a:bodyPr>
          <a:lstStyle/>
          <a:p>
            <a:pPr algn="just"/>
            <a:r>
              <a:rPr lang="en-IN" dirty="0"/>
              <a:t>Warangal, </a:t>
            </a:r>
            <a:r>
              <a:rPr lang="en-IN" dirty="0" err="1"/>
              <a:t>Rajanna</a:t>
            </a:r>
            <a:r>
              <a:rPr lang="en-IN" dirty="0"/>
              <a:t> </a:t>
            </a:r>
            <a:r>
              <a:rPr lang="en-IN" dirty="0" err="1"/>
              <a:t>Sircilla</a:t>
            </a:r>
            <a:r>
              <a:rPr lang="en-IN" dirty="0"/>
              <a:t> and </a:t>
            </a:r>
            <a:r>
              <a:rPr lang="en-IN" dirty="0" err="1"/>
              <a:t>Bhadradri</a:t>
            </a:r>
            <a:r>
              <a:rPr lang="en-IN" dirty="0"/>
              <a:t> have highest tourist to population footfall ratio in 2019. </a:t>
            </a:r>
          </a:p>
          <a:p>
            <a:pPr algn="just"/>
            <a:r>
              <a:rPr lang="en-IN" dirty="0"/>
              <a:t>They are the districts which are generating the most revenue in 2019 by visitors</a:t>
            </a:r>
          </a:p>
        </p:txBody>
      </p:sp>
      <p:sp>
        <p:nvSpPr>
          <p:cNvPr id="10" name="TextBox 9">
            <a:extLst>
              <a:ext uri="{FF2B5EF4-FFF2-40B4-BE49-F238E27FC236}">
                <a16:creationId xmlns:a16="http://schemas.microsoft.com/office/drawing/2014/main" id="{C4C20DB6-E89D-C829-D4BF-306FA07EF07A}"/>
              </a:ext>
            </a:extLst>
          </p:cNvPr>
          <p:cNvSpPr txBox="1"/>
          <p:nvPr/>
        </p:nvSpPr>
        <p:spPr>
          <a:xfrm>
            <a:off x="6528620" y="4129750"/>
            <a:ext cx="4923368" cy="1477328"/>
          </a:xfrm>
          <a:prstGeom prst="rect">
            <a:avLst/>
          </a:prstGeom>
          <a:noFill/>
        </p:spPr>
        <p:txBody>
          <a:bodyPr wrap="square" rtlCol="0">
            <a:spAutoFit/>
          </a:bodyPr>
          <a:lstStyle/>
          <a:p>
            <a:pPr algn="just"/>
            <a:r>
              <a:rPr lang="en-IN" dirty="0"/>
              <a:t>More than 4 districts have 0 visitors in 2019.</a:t>
            </a:r>
          </a:p>
          <a:p>
            <a:pPr algn="just"/>
            <a:r>
              <a:rPr lang="en-IN" dirty="0" err="1"/>
              <a:t>Kamareddy</a:t>
            </a:r>
            <a:r>
              <a:rPr lang="en-IN" dirty="0"/>
              <a:t>, </a:t>
            </a:r>
            <a:r>
              <a:rPr lang="en-IN" dirty="0" err="1"/>
              <a:t>Peddapali</a:t>
            </a:r>
            <a:r>
              <a:rPr lang="en-IN" dirty="0"/>
              <a:t> and </a:t>
            </a:r>
            <a:r>
              <a:rPr lang="en-IN" dirty="0" err="1"/>
              <a:t>Nizambad</a:t>
            </a:r>
            <a:r>
              <a:rPr lang="en-IN" dirty="0"/>
              <a:t> attracted the least number of visitors in 2019. </a:t>
            </a:r>
          </a:p>
          <a:p>
            <a:pPr algn="just"/>
            <a:r>
              <a:rPr lang="en-IN" dirty="0"/>
              <a:t>There might be lack of events or development which </a:t>
            </a:r>
            <a:r>
              <a:rPr lang="en-IN" dirty="0" err="1"/>
              <a:t>distinterest</a:t>
            </a:r>
            <a:r>
              <a:rPr lang="en-IN" dirty="0"/>
              <a:t> the visitors to come</a:t>
            </a:r>
          </a:p>
        </p:txBody>
      </p:sp>
      <p:pic>
        <p:nvPicPr>
          <p:cNvPr id="4" name="Picture 3">
            <a:extLst>
              <a:ext uri="{FF2B5EF4-FFF2-40B4-BE49-F238E27FC236}">
                <a16:creationId xmlns:a16="http://schemas.microsoft.com/office/drawing/2014/main" id="{1D57BEDE-2E4F-E1F7-6786-0CE25856E7E4}"/>
              </a:ext>
            </a:extLst>
          </p:cNvPr>
          <p:cNvPicPr>
            <a:picLocks noChangeAspect="1"/>
          </p:cNvPicPr>
          <p:nvPr/>
        </p:nvPicPr>
        <p:blipFill>
          <a:blip r:embed="rId2"/>
          <a:stretch>
            <a:fillRect/>
          </a:stretch>
        </p:blipFill>
        <p:spPr>
          <a:xfrm>
            <a:off x="1727087" y="1194148"/>
            <a:ext cx="2949222" cy="2508308"/>
          </a:xfrm>
          <a:prstGeom prst="rect">
            <a:avLst/>
          </a:prstGeom>
        </p:spPr>
      </p:pic>
      <p:pic>
        <p:nvPicPr>
          <p:cNvPr id="7" name="Picture 6">
            <a:extLst>
              <a:ext uri="{FF2B5EF4-FFF2-40B4-BE49-F238E27FC236}">
                <a16:creationId xmlns:a16="http://schemas.microsoft.com/office/drawing/2014/main" id="{20CC6384-A324-3E70-C532-C101D35C8F1B}"/>
              </a:ext>
            </a:extLst>
          </p:cNvPr>
          <p:cNvPicPr>
            <a:picLocks noChangeAspect="1"/>
          </p:cNvPicPr>
          <p:nvPr/>
        </p:nvPicPr>
        <p:blipFill>
          <a:blip r:embed="rId3"/>
          <a:stretch>
            <a:fillRect/>
          </a:stretch>
        </p:blipFill>
        <p:spPr>
          <a:xfrm>
            <a:off x="7515693" y="1193405"/>
            <a:ext cx="2949222" cy="2509793"/>
          </a:xfrm>
          <a:prstGeom prst="rect">
            <a:avLst/>
          </a:prstGeom>
        </p:spPr>
      </p:pic>
    </p:spTree>
    <p:extLst>
      <p:ext uri="{BB962C8B-B14F-4D97-AF65-F5344CB8AC3E}">
        <p14:creationId xmlns:p14="http://schemas.microsoft.com/office/powerpoint/2010/main" val="197202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3E8F04-8AED-B804-F3F6-6303DD3D2DEF}"/>
              </a:ext>
            </a:extLst>
          </p:cNvPr>
          <p:cNvSpPr txBox="1"/>
          <p:nvPr/>
        </p:nvSpPr>
        <p:spPr>
          <a:xfrm>
            <a:off x="2201376" y="268421"/>
            <a:ext cx="7789248" cy="400110"/>
          </a:xfrm>
          <a:prstGeom prst="rect">
            <a:avLst/>
          </a:prstGeom>
          <a:noFill/>
        </p:spPr>
        <p:txBody>
          <a:bodyPr wrap="none" rtlCol="0">
            <a:spAutoFit/>
          </a:bodyPr>
          <a:lstStyle/>
          <a:p>
            <a:r>
              <a:rPr lang="en-IN" sz="2000" dirty="0"/>
              <a:t>PROJECTED NUMBER OF VISITORS IN HYDERABAD IN 2025</a:t>
            </a:r>
          </a:p>
        </p:txBody>
      </p:sp>
      <p:pic>
        <p:nvPicPr>
          <p:cNvPr id="3" name="Picture 2">
            <a:extLst>
              <a:ext uri="{FF2B5EF4-FFF2-40B4-BE49-F238E27FC236}">
                <a16:creationId xmlns:a16="http://schemas.microsoft.com/office/drawing/2014/main" id="{31C4394E-A05F-9BF7-0864-D11A5E8F22E5}"/>
              </a:ext>
            </a:extLst>
          </p:cNvPr>
          <p:cNvPicPr>
            <a:picLocks noChangeAspect="1"/>
          </p:cNvPicPr>
          <p:nvPr/>
        </p:nvPicPr>
        <p:blipFill>
          <a:blip r:embed="rId2"/>
          <a:stretch>
            <a:fillRect/>
          </a:stretch>
        </p:blipFill>
        <p:spPr>
          <a:xfrm>
            <a:off x="682458" y="1168400"/>
            <a:ext cx="5413542" cy="2260600"/>
          </a:xfrm>
          <a:prstGeom prst="rect">
            <a:avLst/>
          </a:prstGeom>
        </p:spPr>
      </p:pic>
      <p:pic>
        <p:nvPicPr>
          <p:cNvPr id="6" name="Picture 5">
            <a:extLst>
              <a:ext uri="{FF2B5EF4-FFF2-40B4-BE49-F238E27FC236}">
                <a16:creationId xmlns:a16="http://schemas.microsoft.com/office/drawing/2014/main" id="{4C83A17B-DCB2-430B-E2D8-8C9970AD204A}"/>
              </a:ext>
            </a:extLst>
          </p:cNvPr>
          <p:cNvPicPr>
            <a:picLocks noChangeAspect="1"/>
          </p:cNvPicPr>
          <p:nvPr/>
        </p:nvPicPr>
        <p:blipFill>
          <a:blip r:embed="rId3"/>
          <a:stretch>
            <a:fillRect/>
          </a:stretch>
        </p:blipFill>
        <p:spPr>
          <a:xfrm>
            <a:off x="682458" y="4118903"/>
            <a:ext cx="5413542" cy="2260600"/>
          </a:xfrm>
          <a:prstGeom prst="rect">
            <a:avLst/>
          </a:prstGeom>
        </p:spPr>
      </p:pic>
      <p:sp>
        <p:nvSpPr>
          <p:cNvPr id="11" name="TextBox 10">
            <a:extLst>
              <a:ext uri="{FF2B5EF4-FFF2-40B4-BE49-F238E27FC236}">
                <a16:creationId xmlns:a16="http://schemas.microsoft.com/office/drawing/2014/main" id="{93B2FACA-D570-1171-4500-2E38417C0645}"/>
              </a:ext>
            </a:extLst>
          </p:cNvPr>
          <p:cNvSpPr txBox="1"/>
          <p:nvPr/>
        </p:nvSpPr>
        <p:spPr>
          <a:xfrm>
            <a:off x="7108722" y="1347020"/>
            <a:ext cx="4121321" cy="369332"/>
          </a:xfrm>
          <a:prstGeom prst="rect">
            <a:avLst/>
          </a:prstGeom>
          <a:noFill/>
        </p:spPr>
        <p:txBody>
          <a:bodyPr wrap="none" rtlCol="0">
            <a:spAutoFit/>
          </a:bodyPr>
          <a:lstStyle/>
          <a:p>
            <a:r>
              <a:rPr lang="en-IN" dirty="0"/>
              <a:t>PROJECTED DOMESTIC VISITORS:</a:t>
            </a:r>
          </a:p>
        </p:txBody>
      </p:sp>
      <p:sp>
        <p:nvSpPr>
          <p:cNvPr id="12" name="TextBox 11">
            <a:extLst>
              <a:ext uri="{FF2B5EF4-FFF2-40B4-BE49-F238E27FC236}">
                <a16:creationId xmlns:a16="http://schemas.microsoft.com/office/drawing/2014/main" id="{07643D5F-EAE0-C0B0-96FA-F624F5CB2F95}"/>
              </a:ext>
            </a:extLst>
          </p:cNvPr>
          <p:cNvSpPr txBox="1"/>
          <p:nvPr/>
        </p:nvSpPr>
        <p:spPr>
          <a:xfrm>
            <a:off x="7108722" y="4264241"/>
            <a:ext cx="3954609" cy="369332"/>
          </a:xfrm>
          <a:prstGeom prst="rect">
            <a:avLst/>
          </a:prstGeom>
          <a:noFill/>
        </p:spPr>
        <p:txBody>
          <a:bodyPr wrap="none" rtlCol="0">
            <a:spAutoFit/>
          </a:bodyPr>
          <a:lstStyle/>
          <a:p>
            <a:r>
              <a:rPr lang="en-IN" dirty="0"/>
              <a:t>PROJECTED FOREIGN VISITORS:</a:t>
            </a:r>
          </a:p>
        </p:txBody>
      </p:sp>
      <p:sp>
        <p:nvSpPr>
          <p:cNvPr id="14" name="TextBox 13">
            <a:extLst>
              <a:ext uri="{FF2B5EF4-FFF2-40B4-BE49-F238E27FC236}">
                <a16:creationId xmlns:a16="http://schemas.microsoft.com/office/drawing/2014/main" id="{3AD37FB3-91E0-79CC-FA38-5CAA00E5DFC6}"/>
              </a:ext>
            </a:extLst>
          </p:cNvPr>
          <p:cNvSpPr txBox="1"/>
          <p:nvPr/>
        </p:nvSpPr>
        <p:spPr>
          <a:xfrm>
            <a:off x="8868696" y="1997596"/>
            <a:ext cx="1003801" cy="369332"/>
          </a:xfrm>
          <a:prstGeom prst="rect">
            <a:avLst/>
          </a:prstGeom>
          <a:noFill/>
          <a:ln w="57150">
            <a:solidFill>
              <a:schemeClr val="bg2"/>
            </a:solidFill>
          </a:ln>
        </p:spPr>
        <p:txBody>
          <a:bodyPr wrap="none" rtlCol="0">
            <a:spAutoFit/>
          </a:bodyPr>
          <a:lstStyle/>
          <a:p>
            <a:r>
              <a:rPr lang="en-IN" dirty="0"/>
              <a:t>4814212</a:t>
            </a:r>
          </a:p>
        </p:txBody>
      </p:sp>
      <p:sp>
        <p:nvSpPr>
          <p:cNvPr id="15" name="TextBox 14">
            <a:extLst>
              <a:ext uri="{FF2B5EF4-FFF2-40B4-BE49-F238E27FC236}">
                <a16:creationId xmlns:a16="http://schemas.microsoft.com/office/drawing/2014/main" id="{23853C84-7E67-A57D-0F0E-DDD3A1609736}"/>
              </a:ext>
            </a:extLst>
          </p:cNvPr>
          <p:cNvSpPr txBox="1"/>
          <p:nvPr/>
        </p:nvSpPr>
        <p:spPr>
          <a:xfrm>
            <a:off x="8868696" y="4879871"/>
            <a:ext cx="1003801" cy="369332"/>
          </a:xfrm>
          <a:prstGeom prst="rect">
            <a:avLst/>
          </a:prstGeom>
          <a:noFill/>
          <a:ln w="57150">
            <a:solidFill>
              <a:schemeClr val="bg1"/>
            </a:solidFill>
          </a:ln>
        </p:spPr>
        <p:txBody>
          <a:bodyPr wrap="none" rtlCol="0">
            <a:spAutoFit/>
          </a:bodyPr>
          <a:lstStyle>
            <a:defPPr>
              <a:defRPr lang="en-US"/>
            </a:defPPr>
            <a:lvl1pPr>
              <a:defRPr/>
            </a:lvl1pPr>
          </a:lstStyle>
          <a:p>
            <a:r>
              <a:rPr lang="en-IN" dirty="0"/>
              <a:t>1218033</a:t>
            </a:r>
          </a:p>
        </p:txBody>
      </p:sp>
      <p:sp>
        <p:nvSpPr>
          <p:cNvPr id="16" name="TextBox 15">
            <a:extLst>
              <a:ext uri="{FF2B5EF4-FFF2-40B4-BE49-F238E27FC236}">
                <a16:creationId xmlns:a16="http://schemas.microsoft.com/office/drawing/2014/main" id="{970589B8-3938-3A1D-6379-76E58106D90E}"/>
              </a:ext>
            </a:extLst>
          </p:cNvPr>
          <p:cNvSpPr txBox="1"/>
          <p:nvPr/>
        </p:nvSpPr>
        <p:spPr>
          <a:xfrm>
            <a:off x="7108722" y="2528631"/>
            <a:ext cx="4121321" cy="923330"/>
          </a:xfrm>
          <a:prstGeom prst="rect">
            <a:avLst/>
          </a:prstGeom>
          <a:noFill/>
        </p:spPr>
        <p:txBody>
          <a:bodyPr wrap="square" rtlCol="0">
            <a:spAutoFit/>
          </a:bodyPr>
          <a:lstStyle/>
          <a:p>
            <a:r>
              <a:rPr lang="en-IN" dirty="0"/>
              <a:t>There is a decline of 16% of tourist from 2016-2019 . The declination is continued due to Covid 19 in further years</a:t>
            </a:r>
          </a:p>
        </p:txBody>
      </p:sp>
      <p:sp>
        <p:nvSpPr>
          <p:cNvPr id="17" name="TextBox 16">
            <a:extLst>
              <a:ext uri="{FF2B5EF4-FFF2-40B4-BE49-F238E27FC236}">
                <a16:creationId xmlns:a16="http://schemas.microsoft.com/office/drawing/2014/main" id="{C9FD7C5F-F521-DF73-401A-A7567BD65D3E}"/>
              </a:ext>
            </a:extLst>
          </p:cNvPr>
          <p:cNvSpPr txBox="1"/>
          <p:nvPr/>
        </p:nvSpPr>
        <p:spPr>
          <a:xfrm>
            <a:off x="7108722" y="5445853"/>
            <a:ext cx="4121321" cy="923330"/>
          </a:xfrm>
          <a:prstGeom prst="rect">
            <a:avLst/>
          </a:prstGeom>
          <a:noFill/>
        </p:spPr>
        <p:txBody>
          <a:bodyPr wrap="square" rtlCol="0">
            <a:spAutoFit/>
          </a:bodyPr>
          <a:lstStyle/>
          <a:p>
            <a:r>
              <a:rPr lang="en-IN" dirty="0"/>
              <a:t>There is a incline of 25% of tourist from 2016-2019 . However this was decreased in coming years due to pandemic</a:t>
            </a:r>
          </a:p>
        </p:txBody>
      </p:sp>
    </p:spTree>
    <p:extLst>
      <p:ext uri="{BB962C8B-B14F-4D97-AF65-F5344CB8AC3E}">
        <p14:creationId xmlns:p14="http://schemas.microsoft.com/office/powerpoint/2010/main" val="2153182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3E8F04-8AED-B804-F3F6-6303DD3D2DEF}"/>
              </a:ext>
            </a:extLst>
          </p:cNvPr>
          <p:cNvSpPr txBox="1"/>
          <p:nvPr/>
        </p:nvSpPr>
        <p:spPr>
          <a:xfrm>
            <a:off x="2994638" y="278442"/>
            <a:ext cx="6202724" cy="400110"/>
          </a:xfrm>
          <a:prstGeom prst="rect">
            <a:avLst/>
          </a:prstGeom>
          <a:noFill/>
        </p:spPr>
        <p:txBody>
          <a:bodyPr wrap="none" rtlCol="0">
            <a:spAutoFit/>
          </a:bodyPr>
          <a:lstStyle/>
          <a:p>
            <a:r>
              <a:rPr lang="en-IN" sz="2000" dirty="0"/>
              <a:t>PROJECTED REVENUE IN HYDERABAD IN 2025</a:t>
            </a:r>
          </a:p>
        </p:txBody>
      </p:sp>
      <p:sp>
        <p:nvSpPr>
          <p:cNvPr id="5" name="TextBox 4">
            <a:extLst>
              <a:ext uri="{FF2B5EF4-FFF2-40B4-BE49-F238E27FC236}">
                <a16:creationId xmlns:a16="http://schemas.microsoft.com/office/drawing/2014/main" id="{30E7D591-A666-6868-102D-22C1746882AE}"/>
              </a:ext>
            </a:extLst>
          </p:cNvPr>
          <p:cNvSpPr txBox="1"/>
          <p:nvPr/>
        </p:nvSpPr>
        <p:spPr>
          <a:xfrm>
            <a:off x="3923071" y="4444181"/>
            <a:ext cx="1526380" cy="369332"/>
          </a:xfrm>
          <a:prstGeom prst="rect">
            <a:avLst/>
          </a:prstGeom>
          <a:noFill/>
        </p:spPr>
        <p:txBody>
          <a:bodyPr wrap="none" rtlCol="0">
            <a:spAutoFit/>
          </a:bodyPr>
          <a:lstStyle/>
          <a:p>
            <a:r>
              <a:rPr lang="en-IN" dirty="0"/>
              <a:t>DOMESTIC:</a:t>
            </a:r>
          </a:p>
        </p:txBody>
      </p:sp>
      <p:sp>
        <p:nvSpPr>
          <p:cNvPr id="7" name="TextBox 6">
            <a:extLst>
              <a:ext uri="{FF2B5EF4-FFF2-40B4-BE49-F238E27FC236}">
                <a16:creationId xmlns:a16="http://schemas.microsoft.com/office/drawing/2014/main" id="{BFF812E1-BC7D-679C-9156-D496B4A5B22F}"/>
              </a:ext>
            </a:extLst>
          </p:cNvPr>
          <p:cNvSpPr txBox="1"/>
          <p:nvPr/>
        </p:nvSpPr>
        <p:spPr>
          <a:xfrm>
            <a:off x="6742551" y="4444181"/>
            <a:ext cx="1359668" cy="369332"/>
          </a:xfrm>
          <a:prstGeom prst="rect">
            <a:avLst/>
          </a:prstGeom>
          <a:noFill/>
        </p:spPr>
        <p:txBody>
          <a:bodyPr wrap="none" rtlCol="0">
            <a:spAutoFit/>
          </a:bodyPr>
          <a:lstStyle/>
          <a:p>
            <a:r>
              <a:rPr lang="en-IN" dirty="0"/>
              <a:t>FOREIGN:</a:t>
            </a:r>
          </a:p>
        </p:txBody>
      </p:sp>
      <p:pic>
        <p:nvPicPr>
          <p:cNvPr id="10" name="Picture 9">
            <a:extLst>
              <a:ext uri="{FF2B5EF4-FFF2-40B4-BE49-F238E27FC236}">
                <a16:creationId xmlns:a16="http://schemas.microsoft.com/office/drawing/2014/main" id="{88CA9DB0-CA5C-EDFF-D186-F32C9D8FBD66}"/>
              </a:ext>
            </a:extLst>
          </p:cNvPr>
          <p:cNvPicPr>
            <a:picLocks noChangeAspect="1"/>
          </p:cNvPicPr>
          <p:nvPr/>
        </p:nvPicPr>
        <p:blipFill>
          <a:blip r:embed="rId2"/>
          <a:stretch>
            <a:fillRect/>
          </a:stretch>
        </p:blipFill>
        <p:spPr>
          <a:xfrm>
            <a:off x="2911910" y="1342479"/>
            <a:ext cx="6368180" cy="2687673"/>
          </a:xfrm>
          <a:prstGeom prst="rect">
            <a:avLst/>
          </a:prstGeom>
        </p:spPr>
      </p:pic>
      <p:sp>
        <p:nvSpPr>
          <p:cNvPr id="14" name="TextBox 13">
            <a:extLst>
              <a:ext uri="{FF2B5EF4-FFF2-40B4-BE49-F238E27FC236}">
                <a16:creationId xmlns:a16="http://schemas.microsoft.com/office/drawing/2014/main" id="{035FDFFD-7D4F-A0D7-1066-7F2E668AFC01}"/>
              </a:ext>
            </a:extLst>
          </p:cNvPr>
          <p:cNvSpPr txBox="1"/>
          <p:nvPr/>
        </p:nvSpPr>
        <p:spPr>
          <a:xfrm>
            <a:off x="3923071" y="4987102"/>
            <a:ext cx="1526380" cy="369332"/>
          </a:xfrm>
          <a:prstGeom prst="rect">
            <a:avLst/>
          </a:prstGeom>
          <a:noFill/>
        </p:spPr>
        <p:txBody>
          <a:bodyPr wrap="square">
            <a:spAutoFit/>
          </a:bodyPr>
          <a:lstStyle/>
          <a:p>
            <a:r>
              <a:rPr lang="en-IN" dirty="0"/>
              <a:t>26959587200</a:t>
            </a:r>
          </a:p>
        </p:txBody>
      </p:sp>
      <p:sp>
        <p:nvSpPr>
          <p:cNvPr id="16" name="TextBox 15">
            <a:extLst>
              <a:ext uri="{FF2B5EF4-FFF2-40B4-BE49-F238E27FC236}">
                <a16:creationId xmlns:a16="http://schemas.microsoft.com/office/drawing/2014/main" id="{2371ED07-5A51-4910-7EF1-528C752F72B1}"/>
              </a:ext>
            </a:extLst>
          </p:cNvPr>
          <p:cNvSpPr txBox="1"/>
          <p:nvPr/>
        </p:nvSpPr>
        <p:spPr>
          <a:xfrm>
            <a:off x="6742551" y="4987102"/>
            <a:ext cx="1359668" cy="369332"/>
          </a:xfrm>
          <a:prstGeom prst="rect">
            <a:avLst/>
          </a:prstGeom>
          <a:noFill/>
        </p:spPr>
        <p:txBody>
          <a:bodyPr wrap="square">
            <a:spAutoFit/>
          </a:bodyPr>
          <a:lstStyle/>
          <a:p>
            <a:r>
              <a:rPr lang="en-IN" dirty="0"/>
              <a:t>1461639600</a:t>
            </a:r>
          </a:p>
        </p:txBody>
      </p:sp>
    </p:spTree>
    <p:extLst>
      <p:ext uri="{BB962C8B-B14F-4D97-AF65-F5344CB8AC3E}">
        <p14:creationId xmlns:p14="http://schemas.microsoft.com/office/powerpoint/2010/main" val="1449415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81AFF3-7FE9-2958-C28E-7B271E309851}"/>
              </a:ext>
            </a:extLst>
          </p:cNvPr>
          <p:cNvPicPr>
            <a:picLocks noChangeAspect="1"/>
          </p:cNvPicPr>
          <p:nvPr/>
        </p:nvPicPr>
        <p:blipFill>
          <a:blip r:embed="rId2"/>
          <a:stretch>
            <a:fillRect/>
          </a:stretch>
        </p:blipFill>
        <p:spPr>
          <a:xfrm>
            <a:off x="2285670" y="844580"/>
            <a:ext cx="7620660" cy="5806943"/>
          </a:xfrm>
          <a:prstGeom prst="rect">
            <a:avLst/>
          </a:prstGeom>
        </p:spPr>
      </p:pic>
      <p:sp>
        <p:nvSpPr>
          <p:cNvPr id="4" name="TextBox 3">
            <a:extLst>
              <a:ext uri="{FF2B5EF4-FFF2-40B4-BE49-F238E27FC236}">
                <a16:creationId xmlns:a16="http://schemas.microsoft.com/office/drawing/2014/main" id="{3B202786-3B90-8018-BE78-B0060CC6729C}"/>
              </a:ext>
            </a:extLst>
          </p:cNvPr>
          <p:cNvSpPr txBox="1"/>
          <p:nvPr/>
        </p:nvSpPr>
        <p:spPr>
          <a:xfrm>
            <a:off x="602958" y="332352"/>
            <a:ext cx="10986084" cy="369332"/>
          </a:xfrm>
          <a:prstGeom prst="rect">
            <a:avLst/>
          </a:prstGeom>
          <a:noFill/>
        </p:spPr>
        <p:txBody>
          <a:bodyPr wrap="none" rtlCol="0">
            <a:spAutoFit/>
          </a:bodyPr>
          <a:lstStyle/>
          <a:p>
            <a:r>
              <a:rPr lang="en-IN" dirty="0"/>
              <a:t>HEAT MAP OF VARIOUS DISTRICTS AFFECTING NUMBER OF TOURISTS IN OTHER DISTRICTS</a:t>
            </a:r>
          </a:p>
        </p:txBody>
      </p:sp>
    </p:spTree>
    <p:extLst>
      <p:ext uri="{BB962C8B-B14F-4D97-AF65-F5344CB8AC3E}">
        <p14:creationId xmlns:p14="http://schemas.microsoft.com/office/powerpoint/2010/main" val="231690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D4A97D-9F06-D24D-185C-520D3C76C7B9}"/>
              </a:ext>
            </a:extLst>
          </p:cNvPr>
          <p:cNvSpPr txBox="1"/>
          <p:nvPr/>
        </p:nvSpPr>
        <p:spPr>
          <a:xfrm>
            <a:off x="2258956" y="245807"/>
            <a:ext cx="7674088" cy="584775"/>
          </a:xfrm>
          <a:prstGeom prst="rect">
            <a:avLst/>
          </a:prstGeom>
          <a:noFill/>
        </p:spPr>
        <p:txBody>
          <a:bodyPr wrap="none" rtlCol="0">
            <a:spAutoFit/>
          </a:bodyPr>
          <a:lstStyle/>
          <a:p>
            <a:r>
              <a:rPr lang="en-IN" sz="3200" b="1" dirty="0"/>
              <a:t>ADDITIONAL RECOMMENDATIONS</a:t>
            </a:r>
          </a:p>
        </p:txBody>
      </p:sp>
      <p:sp>
        <p:nvSpPr>
          <p:cNvPr id="3" name="TextBox 2">
            <a:extLst>
              <a:ext uri="{FF2B5EF4-FFF2-40B4-BE49-F238E27FC236}">
                <a16:creationId xmlns:a16="http://schemas.microsoft.com/office/drawing/2014/main" id="{6DFEC58C-DCA8-87DB-5DCD-4202599C017C}"/>
              </a:ext>
            </a:extLst>
          </p:cNvPr>
          <p:cNvSpPr txBox="1"/>
          <p:nvPr/>
        </p:nvSpPr>
        <p:spPr>
          <a:xfrm>
            <a:off x="364212" y="1087189"/>
            <a:ext cx="11287014" cy="57708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Warangal (Urban &amp; rural), </a:t>
            </a:r>
            <a:r>
              <a:rPr lang="en-IN" dirty="0" err="1"/>
              <a:t>Bhadradri</a:t>
            </a:r>
            <a:r>
              <a:rPr lang="en-IN" dirty="0"/>
              <a:t> </a:t>
            </a:r>
            <a:r>
              <a:rPr lang="en-IN" dirty="0" err="1"/>
              <a:t>Kothagudem</a:t>
            </a:r>
            <a:r>
              <a:rPr lang="en-IN" dirty="0"/>
              <a:t> and Medak have the most potential to attract tourists.</a:t>
            </a:r>
          </a:p>
          <a:p>
            <a:pPr marL="285750" indent="-285750">
              <a:lnSpc>
                <a:spcPct val="150000"/>
              </a:lnSpc>
              <a:buFont typeface="Arial" panose="020B0604020202020204" pitchFamily="34" charset="0"/>
              <a:buChar char="•"/>
            </a:pPr>
            <a:r>
              <a:rPr lang="en-IN" dirty="0"/>
              <a:t>Months of February, January and June are the peak months which attracted most domestic and foreign visitors. Government can plan events in these months to boost there revenue.</a:t>
            </a:r>
          </a:p>
          <a:p>
            <a:pPr marL="285750" indent="-285750">
              <a:lnSpc>
                <a:spcPct val="150000"/>
              </a:lnSpc>
              <a:buFont typeface="Arial" panose="020B0604020202020204" pitchFamily="34" charset="0"/>
              <a:buChar char="•"/>
            </a:pPr>
            <a:r>
              <a:rPr lang="en-IN" dirty="0"/>
              <a:t>There are many district which attracts 0 foreigners. So they can build some tourist spots and organize cultural events to boost tourism in those areas.</a:t>
            </a:r>
          </a:p>
          <a:p>
            <a:pPr marL="285750" indent="-285750">
              <a:lnSpc>
                <a:spcPct val="150000"/>
              </a:lnSpc>
              <a:buFont typeface="Arial" panose="020B0604020202020204" pitchFamily="34" charset="0"/>
              <a:buChar char="•"/>
            </a:pPr>
            <a:r>
              <a:rPr lang="en-IN" dirty="0"/>
              <a:t>Based on the heat map we can identify which districts can affect the  number of visitors in other districts. For example </a:t>
            </a:r>
            <a:r>
              <a:rPr lang="en-IN" dirty="0" err="1"/>
              <a:t>Jangaon</a:t>
            </a:r>
            <a:r>
              <a:rPr lang="en-IN" dirty="0"/>
              <a:t> can affect the number of visitors in Warangal Rural or vice versa so govt can do strategic planning for both districts so that both districts can attracts visitors without any interruption.</a:t>
            </a:r>
          </a:p>
          <a:p>
            <a:pPr marL="285750" indent="-285750">
              <a:lnSpc>
                <a:spcPct val="150000"/>
              </a:lnSpc>
              <a:buFont typeface="Arial" panose="020B0604020202020204" pitchFamily="34" charset="0"/>
              <a:buChar char="•"/>
            </a:pPr>
            <a:r>
              <a:rPr lang="en-IN" dirty="0"/>
              <a:t>Government can also plan some more events on the districts which are performing moderate to low. They can develop there infrastructure and cultures.</a:t>
            </a:r>
          </a:p>
          <a:p>
            <a:pPr marL="285750" indent="-285750">
              <a:lnSpc>
                <a:spcPct val="150000"/>
              </a:lnSpc>
              <a:buFont typeface="Arial" panose="020B0604020202020204" pitchFamily="34" charset="0"/>
              <a:buChar char="•"/>
            </a:pPr>
            <a:r>
              <a:rPr lang="en-IN" dirty="0"/>
              <a:t>Overall there are crime rates which are increasing in many districts so government can also issue some security which can be affective.</a:t>
            </a:r>
          </a:p>
          <a:p>
            <a:pPr marL="285750" indent="-285750">
              <a:lnSpc>
                <a:spcPct val="150000"/>
              </a:lnSpc>
              <a:buFont typeface="Arial" panose="020B0604020202020204" pitchFamily="34" charset="0"/>
              <a:buChar char="•"/>
            </a:pPr>
            <a:r>
              <a:rPr lang="en-IN" dirty="0"/>
              <a:t>Maintaining cleanliness in rural and underdeveloped areas may also help.</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696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5;p60" descr="Attitudes 2 Animal Cognition Survey – The Anthrozoologist">
            <a:extLst>
              <a:ext uri="{FF2B5EF4-FFF2-40B4-BE49-F238E27FC236}">
                <a16:creationId xmlns:a16="http://schemas.microsoft.com/office/drawing/2014/main" id="{C81C0C2E-1AE6-7360-E4E5-D59067436248}"/>
              </a:ext>
            </a:extLst>
          </p:cNvPr>
          <p:cNvPicPr preferRelativeResize="0"/>
          <p:nvPr/>
        </p:nvPicPr>
        <p:blipFill rotWithShape="1">
          <a:blip r:embed="rId2">
            <a:alphaModFix/>
          </a:blip>
          <a:srcRect/>
          <a:stretch/>
        </p:blipFill>
        <p:spPr>
          <a:xfrm>
            <a:off x="3110414" y="443414"/>
            <a:ext cx="5971172" cy="5971172"/>
          </a:xfrm>
          <a:prstGeom prst="rect">
            <a:avLst/>
          </a:prstGeom>
          <a:noFill/>
          <a:ln>
            <a:noFill/>
          </a:ln>
        </p:spPr>
      </p:pic>
    </p:spTree>
    <p:extLst>
      <p:ext uri="{BB962C8B-B14F-4D97-AF65-F5344CB8AC3E}">
        <p14:creationId xmlns:p14="http://schemas.microsoft.com/office/powerpoint/2010/main" val="56914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i-Tech City, Hyderabad, India 🇮🇳">
            <a:extLst>
              <a:ext uri="{FF2B5EF4-FFF2-40B4-BE49-F238E27FC236}">
                <a16:creationId xmlns:a16="http://schemas.microsoft.com/office/drawing/2014/main" id="{9F101380-DB36-062D-064C-C966FE9ED382}"/>
              </a:ext>
            </a:extLst>
          </p:cNvPr>
          <p:cNvPicPr>
            <a:picLocks noChangeAspect="1" noChangeArrowheads="1"/>
          </p:cNvPicPr>
          <p:nvPr/>
        </p:nvPicPr>
        <p:blipFill>
          <a:blip r:embed="rId2">
            <a:alphaModFix amt="5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83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7C9CB1-53E2-8B6C-4FAF-D3507C54767D}"/>
              </a:ext>
            </a:extLst>
          </p:cNvPr>
          <p:cNvSpPr txBox="1"/>
          <p:nvPr/>
        </p:nvSpPr>
        <p:spPr>
          <a:xfrm>
            <a:off x="708916" y="-830997"/>
            <a:ext cx="10774168" cy="830997"/>
          </a:xfrm>
          <a:prstGeom prst="rect">
            <a:avLst/>
          </a:prstGeom>
          <a:noFill/>
        </p:spPr>
        <p:txBody>
          <a:bodyPr wrap="none" rtlCol="0">
            <a:spAutoFit/>
          </a:bodyPr>
          <a:lstStyle/>
          <a:p>
            <a:r>
              <a:rPr lang="en-US" sz="4800" b="1" dirty="0">
                <a:latin typeface="+mj-lt"/>
              </a:rPr>
              <a:t>TELANGANA TOURISM INSIGHTS</a:t>
            </a:r>
            <a:endParaRPr lang="en-IN" sz="4800" b="1" dirty="0">
              <a:latin typeface="+mj-lt"/>
            </a:endParaRPr>
          </a:p>
        </p:txBody>
      </p:sp>
      <p:sp>
        <p:nvSpPr>
          <p:cNvPr id="3" name="TextBox 2">
            <a:extLst>
              <a:ext uri="{FF2B5EF4-FFF2-40B4-BE49-F238E27FC236}">
                <a16:creationId xmlns:a16="http://schemas.microsoft.com/office/drawing/2014/main" id="{7DA61BF5-2425-E5D5-9BB1-DFF34C88044F}"/>
              </a:ext>
            </a:extLst>
          </p:cNvPr>
          <p:cNvSpPr txBox="1"/>
          <p:nvPr/>
        </p:nvSpPr>
        <p:spPr>
          <a:xfrm>
            <a:off x="4537934" y="123111"/>
            <a:ext cx="3135795" cy="707886"/>
          </a:xfrm>
          <a:prstGeom prst="rect">
            <a:avLst/>
          </a:prstGeom>
          <a:noFill/>
        </p:spPr>
        <p:txBody>
          <a:bodyPr wrap="none" rtlCol="0">
            <a:spAutoFit/>
          </a:bodyPr>
          <a:lstStyle/>
          <a:p>
            <a:r>
              <a:rPr lang="en-US" sz="4000" b="1" dirty="0"/>
              <a:t>CONTENTS</a:t>
            </a:r>
            <a:endParaRPr lang="en-IN" sz="4000" b="1" dirty="0"/>
          </a:p>
        </p:txBody>
      </p:sp>
      <p:sp>
        <p:nvSpPr>
          <p:cNvPr id="4" name="TextBox 3">
            <a:extLst>
              <a:ext uri="{FF2B5EF4-FFF2-40B4-BE49-F238E27FC236}">
                <a16:creationId xmlns:a16="http://schemas.microsoft.com/office/drawing/2014/main" id="{A8781FB8-3D72-19B8-2ACC-C816B3B2D838}"/>
              </a:ext>
            </a:extLst>
          </p:cNvPr>
          <p:cNvSpPr txBox="1"/>
          <p:nvPr/>
        </p:nvSpPr>
        <p:spPr>
          <a:xfrm>
            <a:off x="-2856272" y="1262511"/>
            <a:ext cx="2716128"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p>
            <a:pPr marL="285750" indent="-285750">
              <a:buFont typeface="Arial" panose="020B0604020202020204" pitchFamily="34" charset="0"/>
              <a:buChar char="•"/>
            </a:pPr>
            <a:r>
              <a:rPr lang="en-US" sz="2400" dirty="0"/>
              <a:t>About Telangana</a:t>
            </a:r>
            <a:endParaRPr lang="en-IN" sz="2400" dirty="0"/>
          </a:p>
        </p:txBody>
      </p:sp>
      <p:sp>
        <p:nvSpPr>
          <p:cNvPr id="6" name="TextBox 5">
            <a:extLst>
              <a:ext uri="{FF2B5EF4-FFF2-40B4-BE49-F238E27FC236}">
                <a16:creationId xmlns:a16="http://schemas.microsoft.com/office/drawing/2014/main" id="{876A4BC5-DABF-F3F7-F944-4C0975C9CFA9}"/>
              </a:ext>
            </a:extLst>
          </p:cNvPr>
          <p:cNvSpPr txBox="1"/>
          <p:nvPr/>
        </p:nvSpPr>
        <p:spPr>
          <a:xfrm>
            <a:off x="-4596583" y="2081508"/>
            <a:ext cx="4345805"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Project Overview &amp; Objective</a:t>
            </a:r>
            <a:endParaRPr lang="en-IN" dirty="0"/>
          </a:p>
        </p:txBody>
      </p:sp>
      <p:sp>
        <p:nvSpPr>
          <p:cNvPr id="7" name="TextBox 6">
            <a:extLst>
              <a:ext uri="{FF2B5EF4-FFF2-40B4-BE49-F238E27FC236}">
                <a16:creationId xmlns:a16="http://schemas.microsoft.com/office/drawing/2014/main" id="{37287288-618C-563C-3DCF-943B80B06853}"/>
              </a:ext>
            </a:extLst>
          </p:cNvPr>
          <p:cNvSpPr txBox="1"/>
          <p:nvPr/>
        </p:nvSpPr>
        <p:spPr>
          <a:xfrm>
            <a:off x="-5503375" y="5699641"/>
            <a:ext cx="5294206"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Other Insights and Recommendation</a:t>
            </a:r>
            <a:endParaRPr lang="en-IN" dirty="0"/>
          </a:p>
        </p:txBody>
      </p:sp>
      <p:sp>
        <p:nvSpPr>
          <p:cNvPr id="8" name="TextBox 7">
            <a:extLst>
              <a:ext uri="{FF2B5EF4-FFF2-40B4-BE49-F238E27FC236}">
                <a16:creationId xmlns:a16="http://schemas.microsoft.com/office/drawing/2014/main" id="{E89E3EC6-85FC-B675-C519-F60EB3F40C87}"/>
              </a:ext>
            </a:extLst>
          </p:cNvPr>
          <p:cNvSpPr txBox="1"/>
          <p:nvPr/>
        </p:nvSpPr>
        <p:spPr>
          <a:xfrm>
            <a:off x="-4423459" y="4749028"/>
            <a:ext cx="4207947"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Secondary Research Insights</a:t>
            </a:r>
            <a:endParaRPr lang="en-IN" dirty="0"/>
          </a:p>
        </p:txBody>
      </p:sp>
      <p:sp>
        <p:nvSpPr>
          <p:cNvPr id="9" name="TextBox 8">
            <a:extLst>
              <a:ext uri="{FF2B5EF4-FFF2-40B4-BE49-F238E27FC236}">
                <a16:creationId xmlns:a16="http://schemas.microsoft.com/office/drawing/2014/main" id="{E6E3FFAC-DE57-64F0-B96B-ACEE456D2501}"/>
              </a:ext>
            </a:extLst>
          </p:cNvPr>
          <p:cNvSpPr txBox="1"/>
          <p:nvPr/>
        </p:nvSpPr>
        <p:spPr>
          <a:xfrm>
            <a:off x="-4596583" y="4008549"/>
            <a:ext cx="4381071"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Preliminary Research Insights</a:t>
            </a:r>
            <a:endParaRPr lang="en-IN" dirty="0"/>
          </a:p>
        </p:txBody>
      </p:sp>
      <p:sp>
        <p:nvSpPr>
          <p:cNvPr id="10" name="TextBox 9">
            <a:extLst>
              <a:ext uri="{FF2B5EF4-FFF2-40B4-BE49-F238E27FC236}">
                <a16:creationId xmlns:a16="http://schemas.microsoft.com/office/drawing/2014/main" id="{F7C6EEF4-3E01-A91F-E645-C9902075EBDC}"/>
              </a:ext>
            </a:extLst>
          </p:cNvPr>
          <p:cNvSpPr txBox="1"/>
          <p:nvPr/>
        </p:nvSpPr>
        <p:spPr>
          <a:xfrm>
            <a:off x="-2979230" y="3415268"/>
            <a:ext cx="2456122"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Project Outline</a:t>
            </a:r>
            <a:endParaRPr lang="en-IN" dirty="0"/>
          </a:p>
        </p:txBody>
      </p:sp>
    </p:spTree>
    <p:extLst>
      <p:ext uri="{BB962C8B-B14F-4D97-AF65-F5344CB8AC3E}">
        <p14:creationId xmlns:p14="http://schemas.microsoft.com/office/powerpoint/2010/main" val="3302684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i-Tech City, Hyderabad, India 🇮🇳">
            <a:extLst>
              <a:ext uri="{FF2B5EF4-FFF2-40B4-BE49-F238E27FC236}">
                <a16:creationId xmlns:a16="http://schemas.microsoft.com/office/drawing/2014/main" id="{9F101380-DB36-062D-064C-C966FE9ED382}"/>
              </a:ext>
            </a:extLst>
          </p:cNvPr>
          <p:cNvPicPr>
            <a:picLocks noChangeAspect="1" noChangeArrowheads="1"/>
          </p:cNvPicPr>
          <p:nvPr/>
        </p:nvPicPr>
        <p:blipFill>
          <a:blip r:embed="rId2">
            <a:alphaModFix amt="5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5699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7C9CB1-53E2-8B6C-4FAF-D3507C54767D}"/>
              </a:ext>
            </a:extLst>
          </p:cNvPr>
          <p:cNvSpPr txBox="1"/>
          <p:nvPr/>
        </p:nvSpPr>
        <p:spPr>
          <a:xfrm>
            <a:off x="708916" y="-830997"/>
            <a:ext cx="10774168" cy="830997"/>
          </a:xfrm>
          <a:prstGeom prst="rect">
            <a:avLst/>
          </a:prstGeom>
          <a:noFill/>
        </p:spPr>
        <p:txBody>
          <a:bodyPr wrap="none" rtlCol="0">
            <a:spAutoFit/>
          </a:bodyPr>
          <a:lstStyle/>
          <a:p>
            <a:r>
              <a:rPr lang="en-US" sz="4800" b="1" dirty="0">
                <a:latin typeface="+mj-lt"/>
              </a:rPr>
              <a:t>TELANGANA TOURISM INSIGHTS</a:t>
            </a:r>
            <a:endParaRPr lang="en-IN" sz="4800" b="1" dirty="0">
              <a:latin typeface="+mj-lt"/>
            </a:endParaRPr>
          </a:p>
        </p:txBody>
      </p:sp>
      <p:sp>
        <p:nvSpPr>
          <p:cNvPr id="3" name="TextBox 2">
            <a:extLst>
              <a:ext uri="{FF2B5EF4-FFF2-40B4-BE49-F238E27FC236}">
                <a16:creationId xmlns:a16="http://schemas.microsoft.com/office/drawing/2014/main" id="{7DA61BF5-2425-E5D5-9BB1-DFF34C88044F}"/>
              </a:ext>
            </a:extLst>
          </p:cNvPr>
          <p:cNvSpPr txBox="1"/>
          <p:nvPr/>
        </p:nvSpPr>
        <p:spPr>
          <a:xfrm>
            <a:off x="4537934" y="123111"/>
            <a:ext cx="3135795" cy="707886"/>
          </a:xfrm>
          <a:prstGeom prst="rect">
            <a:avLst/>
          </a:prstGeom>
          <a:noFill/>
        </p:spPr>
        <p:txBody>
          <a:bodyPr wrap="none" rtlCol="0">
            <a:spAutoFit/>
          </a:bodyPr>
          <a:lstStyle/>
          <a:p>
            <a:r>
              <a:rPr lang="en-US" sz="4000" b="1" dirty="0"/>
              <a:t>CONTENTS</a:t>
            </a:r>
            <a:endParaRPr lang="en-IN" sz="4000" b="1" dirty="0"/>
          </a:p>
        </p:txBody>
      </p:sp>
      <p:sp>
        <p:nvSpPr>
          <p:cNvPr id="4" name="TextBox 3">
            <a:extLst>
              <a:ext uri="{FF2B5EF4-FFF2-40B4-BE49-F238E27FC236}">
                <a16:creationId xmlns:a16="http://schemas.microsoft.com/office/drawing/2014/main" id="{A8781FB8-3D72-19B8-2ACC-C816B3B2D838}"/>
              </a:ext>
            </a:extLst>
          </p:cNvPr>
          <p:cNvSpPr txBox="1"/>
          <p:nvPr/>
        </p:nvSpPr>
        <p:spPr>
          <a:xfrm>
            <a:off x="909483" y="1311673"/>
            <a:ext cx="2716128"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p>
            <a:pPr marL="285750" indent="-285750">
              <a:buFont typeface="Arial" panose="020B0604020202020204" pitchFamily="34" charset="0"/>
              <a:buChar char="•"/>
            </a:pPr>
            <a:r>
              <a:rPr lang="en-US" sz="2400" dirty="0"/>
              <a:t>About Telangana</a:t>
            </a:r>
            <a:endParaRPr lang="en-IN" sz="2400" dirty="0"/>
          </a:p>
        </p:txBody>
      </p:sp>
      <p:sp>
        <p:nvSpPr>
          <p:cNvPr id="6" name="TextBox 5">
            <a:extLst>
              <a:ext uri="{FF2B5EF4-FFF2-40B4-BE49-F238E27FC236}">
                <a16:creationId xmlns:a16="http://schemas.microsoft.com/office/drawing/2014/main" id="{876A4BC5-DABF-F3F7-F944-4C0975C9CFA9}"/>
              </a:ext>
            </a:extLst>
          </p:cNvPr>
          <p:cNvSpPr txBox="1"/>
          <p:nvPr/>
        </p:nvSpPr>
        <p:spPr>
          <a:xfrm>
            <a:off x="909482" y="2111005"/>
            <a:ext cx="4345805"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Project Overview &amp; Objective</a:t>
            </a:r>
            <a:endParaRPr lang="en-IN" dirty="0"/>
          </a:p>
        </p:txBody>
      </p:sp>
      <p:sp>
        <p:nvSpPr>
          <p:cNvPr id="7" name="TextBox 6">
            <a:extLst>
              <a:ext uri="{FF2B5EF4-FFF2-40B4-BE49-F238E27FC236}">
                <a16:creationId xmlns:a16="http://schemas.microsoft.com/office/drawing/2014/main" id="{37287288-618C-563C-3DCF-943B80B06853}"/>
              </a:ext>
            </a:extLst>
          </p:cNvPr>
          <p:cNvSpPr txBox="1"/>
          <p:nvPr/>
        </p:nvSpPr>
        <p:spPr>
          <a:xfrm>
            <a:off x="909482" y="5674125"/>
            <a:ext cx="5294206"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Other Insights and Recommendation</a:t>
            </a:r>
            <a:endParaRPr lang="en-IN" dirty="0"/>
          </a:p>
        </p:txBody>
      </p:sp>
      <p:sp>
        <p:nvSpPr>
          <p:cNvPr id="8" name="TextBox 7">
            <a:extLst>
              <a:ext uri="{FF2B5EF4-FFF2-40B4-BE49-F238E27FC236}">
                <a16:creationId xmlns:a16="http://schemas.microsoft.com/office/drawing/2014/main" id="{E89E3EC6-85FC-B675-C519-F60EB3F40C87}"/>
              </a:ext>
            </a:extLst>
          </p:cNvPr>
          <p:cNvSpPr txBox="1"/>
          <p:nvPr/>
        </p:nvSpPr>
        <p:spPr>
          <a:xfrm>
            <a:off x="909482" y="4721082"/>
            <a:ext cx="4207947"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Secondary Research Insights</a:t>
            </a:r>
            <a:endParaRPr lang="en-IN" dirty="0"/>
          </a:p>
        </p:txBody>
      </p:sp>
      <p:sp>
        <p:nvSpPr>
          <p:cNvPr id="9" name="TextBox 8">
            <a:extLst>
              <a:ext uri="{FF2B5EF4-FFF2-40B4-BE49-F238E27FC236}">
                <a16:creationId xmlns:a16="http://schemas.microsoft.com/office/drawing/2014/main" id="{E6E3FFAC-DE57-64F0-B96B-ACEE456D2501}"/>
              </a:ext>
            </a:extLst>
          </p:cNvPr>
          <p:cNvSpPr txBox="1"/>
          <p:nvPr/>
        </p:nvSpPr>
        <p:spPr>
          <a:xfrm>
            <a:off x="909482" y="3757340"/>
            <a:ext cx="4381071"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Preliminary Research Insights</a:t>
            </a:r>
            <a:endParaRPr lang="en-IN" dirty="0"/>
          </a:p>
        </p:txBody>
      </p:sp>
      <p:sp>
        <p:nvSpPr>
          <p:cNvPr id="10" name="TextBox 9">
            <a:extLst>
              <a:ext uri="{FF2B5EF4-FFF2-40B4-BE49-F238E27FC236}">
                <a16:creationId xmlns:a16="http://schemas.microsoft.com/office/drawing/2014/main" id="{F7C6EEF4-3E01-A91F-E645-C9902075EBDC}"/>
              </a:ext>
            </a:extLst>
          </p:cNvPr>
          <p:cNvSpPr txBox="1"/>
          <p:nvPr/>
        </p:nvSpPr>
        <p:spPr>
          <a:xfrm>
            <a:off x="909482" y="2910338"/>
            <a:ext cx="2456122"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Project Outline</a:t>
            </a:r>
            <a:endParaRPr lang="en-IN" dirty="0"/>
          </a:p>
        </p:txBody>
      </p:sp>
    </p:spTree>
    <p:extLst>
      <p:ext uri="{BB962C8B-B14F-4D97-AF65-F5344CB8AC3E}">
        <p14:creationId xmlns:p14="http://schemas.microsoft.com/office/powerpoint/2010/main" val="2007148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i-Tech City, Hyderabad, India 🇮🇳">
            <a:extLst>
              <a:ext uri="{FF2B5EF4-FFF2-40B4-BE49-F238E27FC236}">
                <a16:creationId xmlns:a16="http://schemas.microsoft.com/office/drawing/2014/main" id="{9F101380-DB36-062D-064C-C966FE9ED382}"/>
              </a:ext>
            </a:extLst>
          </p:cNvPr>
          <p:cNvPicPr>
            <a:picLocks noChangeAspect="1" noChangeArrowheads="1"/>
          </p:cNvPicPr>
          <p:nvPr/>
        </p:nvPicPr>
        <p:blipFill>
          <a:blip r:embed="rId2">
            <a:alphaModFix amt="5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7C9CB1-53E2-8B6C-4FAF-D3507C54767D}"/>
              </a:ext>
            </a:extLst>
          </p:cNvPr>
          <p:cNvSpPr txBox="1"/>
          <p:nvPr/>
        </p:nvSpPr>
        <p:spPr>
          <a:xfrm>
            <a:off x="708916" y="-830997"/>
            <a:ext cx="10774168" cy="830997"/>
          </a:xfrm>
          <a:prstGeom prst="rect">
            <a:avLst/>
          </a:prstGeom>
          <a:noFill/>
        </p:spPr>
        <p:txBody>
          <a:bodyPr wrap="none" rtlCol="0">
            <a:spAutoFit/>
          </a:bodyPr>
          <a:lstStyle/>
          <a:p>
            <a:r>
              <a:rPr lang="en-US" sz="4800" b="1" dirty="0">
                <a:latin typeface="+mj-lt"/>
              </a:rPr>
              <a:t>TELANGANA TOURISM INSIGHTS</a:t>
            </a:r>
            <a:endParaRPr lang="en-IN" sz="4800" b="1" dirty="0">
              <a:latin typeface="+mj-lt"/>
            </a:endParaRPr>
          </a:p>
        </p:txBody>
      </p:sp>
      <p:sp>
        <p:nvSpPr>
          <p:cNvPr id="3" name="TextBox 2">
            <a:extLst>
              <a:ext uri="{FF2B5EF4-FFF2-40B4-BE49-F238E27FC236}">
                <a16:creationId xmlns:a16="http://schemas.microsoft.com/office/drawing/2014/main" id="{7DA61BF5-2425-E5D5-9BB1-DFF34C88044F}"/>
              </a:ext>
            </a:extLst>
          </p:cNvPr>
          <p:cNvSpPr txBox="1"/>
          <p:nvPr/>
        </p:nvSpPr>
        <p:spPr>
          <a:xfrm>
            <a:off x="3774260" y="-1440584"/>
            <a:ext cx="3135795" cy="707886"/>
          </a:xfrm>
          <a:prstGeom prst="rect">
            <a:avLst/>
          </a:prstGeom>
          <a:noFill/>
        </p:spPr>
        <p:txBody>
          <a:bodyPr wrap="none" rtlCol="0">
            <a:spAutoFit/>
          </a:bodyPr>
          <a:lstStyle/>
          <a:p>
            <a:r>
              <a:rPr lang="en-US" sz="4000" b="1" dirty="0"/>
              <a:t>CONTENTS</a:t>
            </a:r>
            <a:endParaRPr lang="en-IN" sz="4000" b="1" dirty="0"/>
          </a:p>
        </p:txBody>
      </p:sp>
      <p:sp>
        <p:nvSpPr>
          <p:cNvPr id="4" name="TextBox 3">
            <a:extLst>
              <a:ext uri="{FF2B5EF4-FFF2-40B4-BE49-F238E27FC236}">
                <a16:creationId xmlns:a16="http://schemas.microsoft.com/office/drawing/2014/main" id="{A8781FB8-3D72-19B8-2ACC-C816B3B2D838}"/>
              </a:ext>
            </a:extLst>
          </p:cNvPr>
          <p:cNvSpPr txBox="1"/>
          <p:nvPr/>
        </p:nvSpPr>
        <p:spPr>
          <a:xfrm>
            <a:off x="-3003755" y="1115028"/>
            <a:ext cx="2716128"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p>
            <a:pPr marL="285750" indent="-285750">
              <a:buFont typeface="Arial" panose="020B0604020202020204" pitchFamily="34" charset="0"/>
              <a:buChar char="•"/>
            </a:pPr>
            <a:r>
              <a:rPr lang="en-US" sz="2400" dirty="0"/>
              <a:t>About Telangana</a:t>
            </a:r>
            <a:endParaRPr lang="en-IN" sz="2400" dirty="0"/>
          </a:p>
        </p:txBody>
      </p:sp>
      <p:sp>
        <p:nvSpPr>
          <p:cNvPr id="6" name="TextBox 5">
            <a:extLst>
              <a:ext uri="{FF2B5EF4-FFF2-40B4-BE49-F238E27FC236}">
                <a16:creationId xmlns:a16="http://schemas.microsoft.com/office/drawing/2014/main" id="{876A4BC5-DABF-F3F7-F944-4C0975C9CFA9}"/>
              </a:ext>
            </a:extLst>
          </p:cNvPr>
          <p:cNvSpPr txBox="1"/>
          <p:nvPr/>
        </p:nvSpPr>
        <p:spPr>
          <a:xfrm>
            <a:off x="-4484703" y="1914360"/>
            <a:ext cx="4345805"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Project Overview &amp; Objective</a:t>
            </a:r>
            <a:endParaRPr lang="en-IN" dirty="0"/>
          </a:p>
        </p:txBody>
      </p:sp>
      <p:sp>
        <p:nvSpPr>
          <p:cNvPr id="7" name="TextBox 6">
            <a:extLst>
              <a:ext uri="{FF2B5EF4-FFF2-40B4-BE49-F238E27FC236}">
                <a16:creationId xmlns:a16="http://schemas.microsoft.com/office/drawing/2014/main" id="{37287288-618C-563C-3DCF-943B80B06853}"/>
              </a:ext>
            </a:extLst>
          </p:cNvPr>
          <p:cNvSpPr txBox="1"/>
          <p:nvPr/>
        </p:nvSpPr>
        <p:spPr>
          <a:xfrm>
            <a:off x="-5433104" y="5111418"/>
            <a:ext cx="5294206"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Other Insights and Recommendation</a:t>
            </a:r>
            <a:endParaRPr lang="en-IN" dirty="0"/>
          </a:p>
        </p:txBody>
      </p:sp>
      <p:sp>
        <p:nvSpPr>
          <p:cNvPr id="8" name="TextBox 7">
            <a:extLst>
              <a:ext uri="{FF2B5EF4-FFF2-40B4-BE49-F238E27FC236}">
                <a16:creationId xmlns:a16="http://schemas.microsoft.com/office/drawing/2014/main" id="{E89E3EC6-85FC-B675-C519-F60EB3F40C87}"/>
              </a:ext>
            </a:extLst>
          </p:cNvPr>
          <p:cNvSpPr txBox="1"/>
          <p:nvPr/>
        </p:nvSpPr>
        <p:spPr>
          <a:xfrm>
            <a:off x="-4484703" y="4143911"/>
            <a:ext cx="4207947"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Secondary Research Insights</a:t>
            </a:r>
            <a:endParaRPr lang="en-IN" dirty="0"/>
          </a:p>
        </p:txBody>
      </p:sp>
      <p:sp>
        <p:nvSpPr>
          <p:cNvPr id="9" name="TextBox 8">
            <a:extLst>
              <a:ext uri="{FF2B5EF4-FFF2-40B4-BE49-F238E27FC236}">
                <a16:creationId xmlns:a16="http://schemas.microsoft.com/office/drawing/2014/main" id="{E6E3FFAC-DE57-64F0-B96B-ACEE456D2501}"/>
              </a:ext>
            </a:extLst>
          </p:cNvPr>
          <p:cNvSpPr txBox="1"/>
          <p:nvPr/>
        </p:nvSpPr>
        <p:spPr>
          <a:xfrm>
            <a:off x="-4668698" y="3417733"/>
            <a:ext cx="4381071"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Preliminary Research Insights</a:t>
            </a:r>
            <a:endParaRPr lang="en-IN" dirty="0"/>
          </a:p>
        </p:txBody>
      </p:sp>
      <p:sp>
        <p:nvSpPr>
          <p:cNvPr id="10" name="TextBox 9">
            <a:extLst>
              <a:ext uri="{FF2B5EF4-FFF2-40B4-BE49-F238E27FC236}">
                <a16:creationId xmlns:a16="http://schemas.microsoft.com/office/drawing/2014/main" id="{F7C6EEF4-3E01-A91F-E645-C9902075EBDC}"/>
              </a:ext>
            </a:extLst>
          </p:cNvPr>
          <p:cNvSpPr txBox="1"/>
          <p:nvPr/>
        </p:nvSpPr>
        <p:spPr>
          <a:xfrm>
            <a:off x="-3539862" y="2679863"/>
            <a:ext cx="2456122" cy="461665"/>
          </a:xfrm>
          <a:prstGeom prst="rect">
            <a:avLst/>
          </a:prstGeom>
          <a:solidFill>
            <a:schemeClr val="bg1">
              <a:lumMod val="85000"/>
              <a:lumOff val="15000"/>
            </a:schemeClr>
          </a:solidFill>
          <a:effectLst>
            <a:outerShdw blurRad="50800" dist="38100" dir="2700000" algn="tl" rotWithShape="0">
              <a:prstClr val="black">
                <a:alpha val="40000"/>
              </a:prstClr>
            </a:outerShdw>
          </a:effectLst>
        </p:spPr>
        <p:txBody>
          <a:bodyPr wrap="none" rtlCol="0">
            <a:spAutoFit/>
          </a:bodyPr>
          <a:lstStyle>
            <a:defPPr>
              <a:defRPr lang="en-US"/>
            </a:defPPr>
            <a:lvl1pPr marL="285750" indent="-285750">
              <a:buFont typeface="Arial" panose="020B0604020202020204" pitchFamily="34" charset="0"/>
              <a:buChar char="•"/>
              <a:defRPr sz="2400"/>
            </a:lvl1pPr>
          </a:lstStyle>
          <a:p>
            <a:r>
              <a:rPr lang="en-US" dirty="0"/>
              <a:t>Project Outline</a:t>
            </a:r>
            <a:endParaRPr lang="en-IN" dirty="0"/>
          </a:p>
        </p:txBody>
      </p:sp>
    </p:spTree>
    <p:extLst>
      <p:ext uri="{BB962C8B-B14F-4D97-AF65-F5344CB8AC3E}">
        <p14:creationId xmlns:p14="http://schemas.microsoft.com/office/powerpoint/2010/main" val="644665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2BFEC4-13F6-AD9B-062D-F6CD8B128159}"/>
              </a:ext>
            </a:extLst>
          </p:cNvPr>
          <p:cNvSpPr txBox="1"/>
          <p:nvPr/>
        </p:nvSpPr>
        <p:spPr>
          <a:xfrm>
            <a:off x="-7076876" y="1484126"/>
            <a:ext cx="6715432" cy="1477328"/>
          </a:xfrm>
          <a:prstGeom prst="rect">
            <a:avLst/>
          </a:prstGeom>
          <a:solidFill>
            <a:schemeClr val="tx2">
              <a:lumMod val="10000"/>
            </a:schemeClr>
          </a:solidFill>
          <a:ln w="38100">
            <a:solidFill>
              <a:schemeClr val="bg1">
                <a:lumMod val="95000"/>
                <a:lumOff val="5000"/>
              </a:schemeClr>
            </a:solidFill>
          </a:ln>
        </p:spPr>
        <p:txBody>
          <a:bodyPr wrap="square">
            <a:spAutoFit/>
          </a:bodyPr>
          <a:lstStyle/>
          <a:p>
            <a:pPr algn="just"/>
            <a:r>
              <a:rPr lang="en-US" b="0" i="0" dirty="0">
                <a:solidFill>
                  <a:srgbClr val="BDC1C6"/>
                </a:solidFill>
                <a:effectLst/>
                <a:highlight>
                  <a:srgbClr val="1F1F1F"/>
                </a:highlight>
                <a:latin typeface="Californian FB" panose="0207040306080B030204" pitchFamily="18" charset="0"/>
              </a:rPr>
              <a:t>Telangana is a state in southern India. In the capital of Hyderabad, the Charminar is a 16th-century mosque with 4 arches supporting 4 towering minarets. The monument overlooks the city's long-running </a:t>
            </a:r>
            <a:r>
              <a:rPr lang="en-US" b="0" i="0" dirty="0" err="1">
                <a:solidFill>
                  <a:srgbClr val="BDC1C6"/>
                </a:solidFill>
                <a:effectLst/>
                <a:highlight>
                  <a:srgbClr val="1F1F1F"/>
                </a:highlight>
                <a:latin typeface="Californian FB" panose="0207040306080B030204" pitchFamily="18" charset="0"/>
              </a:rPr>
              <a:t>Laad</a:t>
            </a:r>
            <a:r>
              <a:rPr lang="en-US" b="0" i="0" dirty="0">
                <a:solidFill>
                  <a:srgbClr val="BDC1C6"/>
                </a:solidFill>
                <a:effectLst/>
                <a:highlight>
                  <a:srgbClr val="1F1F1F"/>
                </a:highlight>
                <a:latin typeface="Californian FB" panose="0207040306080B030204" pitchFamily="18" charset="0"/>
              </a:rPr>
              <a:t> Bazaar. Once the seat of the Qutb Shahi dynasty, the sprawling Golconda Fort is a former diamond-trading center. </a:t>
            </a:r>
            <a:endParaRPr lang="en-IN" dirty="0">
              <a:latin typeface="Californian FB" panose="0207040306080B030204" pitchFamily="18" charset="0"/>
            </a:endParaRPr>
          </a:p>
        </p:txBody>
      </p:sp>
      <p:sp>
        <p:nvSpPr>
          <p:cNvPr id="13" name="TextBox 12">
            <a:extLst>
              <a:ext uri="{FF2B5EF4-FFF2-40B4-BE49-F238E27FC236}">
                <a16:creationId xmlns:a16="http://schemas.microsoft.com/office/drawing/2014/main" id="{750430C3-1577-6B2E-73F7-0F5F2CD89292}"/>
              </a:ext>
            </a:extLst>
          </p:cNvPr>
          <p:cNvSpPr txBox="1"/>
          <p:nvPr/>
        </p:nvSpPr>
        <p:spPr>
          <a:xfrm>
            <a:off x="12529105" y="4095962"/>
            <a:ext cx="6715432" cy="1200329"/>
          </a:xfrm>
          <a:prstGeom prst="rect">
            <a:avLst/>
          </a:prstGeom>
          <a:solidFill>
            <a:schemeClr val="tx2">
              <a:lumMod val="10000"/>
            </a:schemeClr>
          </a:solidFill>
          <a:ln w="38100">
            <a:solidFill>
              <a:schemeClr val="bg1">
                <a:lumMod val="95000"/>
                <a:lumOff val="5000"/>
              </a:schemeClr>
            </a:solidFill>
          </a:ln>
        </p:spPr>
        <p:txBody>
          <a:bodyPr wrap="square">
            <a:spAutoFit/>
          </a:bodyPr>
          <a:lstStyle>
            <a:defPPr>
              <a:defRPr lang="en-US"/>
            </a:defPPr>
            <a:lvl1pPr algn="just">
              <a:defRPr b="0" i="0">
                <a:solidFill>
                  <a:srgbClr val="BDC1C6"/>
                </a:solidFill>
                <a:effectLst/>
                <a:highlight>
                  <a:srgbClr val="1F1F1F"/>
                </a:highlight>
                <a:latin typeface="Californian FB" panose="0207040306080B030204" pitchFamily="18" charset="0"/>
              </a:defRPr>
            </a:lvl1pPr>
          </a:lstStyle>
          <a:p>
            <a:r>
              <a:rPr lang="en-US" dirty="0"/>
              <a:t>Warangal Fort is located in Warangal District, Telangana, India. It was the capital city of Kakatiya dynasty and the </a:t>
            </a:r>
            <a:r>
              <a:rPr lang="en-US" dirty="0" err="1"/>
              <a:t>Musunuri</a:t>
            </a:r>
            <a:r>
              <a:rPr lang="en-US" dirty="0"/>
              <a:t> Nayakas. It appears to have existed since at least the 12th century when it was the capital of the </a:t>
            </a:r>
            <a:r>
              <a:rPr lang="en-US" dirty="0" err="1"/>
              <a:t>Kakatiyas</a:t>
            </a:r>
            <a:r>
              <a:rPr lang="en-US" dirty="0"/>
              <a:t>.</a:t>
            </a:r>
            <a:endParaRPr lang="en-IN" dirty="0"/>
          </a:p>
        </p:txBody>
      </p:sp>
      <p:sp>
        <p:nvSpPr>
          <p:cNvPr id="14" name="TextBox 13">
            <a:extLst>
              <a:ext uri="{FF2B5EF4-FFF2-40B4-BE49-F238E27FC236}">
                <a16:creationId xmlns:a16="http://schemas.microsoft.com/office/drawing/2014/main" id="{CF4872D9-686D-ED7D-95BB-363F1B947AA5}"/>
              </a:ext>
            </a:extLst>
          </p:cNvPr>
          <p:cNvSpPr txBox="1"/>
          <p:nvPr/>
        </p:nvSpPr>
        <p:spPr>
          <a:xfrm>
            <a:off x="3522539" y="291747"/>
            <a:ext cx="5146922" cy="646331"/>
          </a:xfrm>
          <a:prstGeom prst="rect">
            <a:avLst/>
          </a:prstGeom>
          <a:noFill/>
        </p:spPr>
        <p:txBody>
          <a:bodyPr wrap="none" rtlCol="0">
            <a:spAutoFit/>
          </a:bodyPr>
          <a:lstStyle/>
          <a:p>
            <a:r>
              <a:rPr lang="en-US" sz="3600" b="1" dirty="0">
                <a:latin typeface="+mj-lt"/>
              </a:rPr>
              <a:t>ABOUT TELANGANA</a:t>
            </a:r>
            <a:endParaRPr lang="en-IN" sz="3600" b="1" dirty="0">
              <a:latin typeface="+mj-lt"/>
            </a:endParaRPr>
          </a:p>
        </p:txBody>
      </p:sp>
      <p:pic>
        <p:nvPicPr>
          <p:cNvPr id="2050" name="Picture 2" descr="India - Telangana - Warangal - Warangal Fort - Gate - 33 | Flickr">
            <a:extLst>
              <a:ext uri="{FF2B5EF4-FFF2-40B4-BE49-F238E27FC236}">
                <a16:creationId xmlns:a16="http://schemas.microsoft.com/office/drawing/2014/main" id="{4496007E-CF43-3245-EC45-363702895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559" y="3896547"/>
            <a:ext cx="3814914" cy="25445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arminar, hyderabad, place, india, HD wallpaper | Peakpx">
            <a:extLst>
              <a:ext uri="{FF2B5EF4-FFF2-40B4-BE49-F238E27FC236}">
                <a16:creationId xmlns:a16="http://schemas.microsoft.com/office/drawing/2014/main" id="{98E65455-254F-ACD5-2A0D-2BF612F80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0279" y="859093"/>
            <a:ext cx="3426542" cy="2569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98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2BFEC4-13F6-AD9B-062D-F6CD8B128159}"/>
              </a:ext>
            </a:extLst>
          </p:cNvPr>
          <p:cNvSpPr txBox="1"/>
          <p:nvPr/>
        </p:nvSpPr>
        <p:spPr>
          <a:xfrm>
            <a:off x="344130" y="1679223"/>
            <a:ext cx="6715432" cy="1477328"/>
          </a:xfrm>
          <a:prstGeom prst="rect">
            <a:avLst/>
          </a:prstGeom>
          <a:solidFill>
            <a:schemeClr val="tx2">
              <a:lumMod val="10000"/>
            </a:schemeClr>
          </a:solidFill>
          <a:ln w="38100">
            <a:solidFill>
              <a:schemeClr val="bg1">
                <a:lumMod val="95000"/>
                <a:lumOff val="5000"/>
              </a:schemeClr>
            </a:solidFill>
          </a:ln>
        </p:spPr>
        <p:txBody>
          <a:bodyPr wrap="square">
            <a:spAutoFit/>
          </a:bodyPr>
          <a:lstStyle/>
          <a:p>
            <a:pPr algn="just"/>
            <a:r>
              <a:rPr lang="en-US" b="0" i="0" dirty="0">
                <a:solidFill>
                  <a:srgbClr val="BDC1C6"/>
                </a:solidFill>
                <a:effectLst/>
                <a:highlight>
                  <a:srgbClr val="1F1F1F"/>
                </a:highlight>
                <a:latin typeface="Californian FB" panose="0207040306080B030204" pitchFamily="18" charset="0"/>
              </a:rPr>
              <a:t>Telangana is a state in southern India. In the capital of Hyderabad, the Charminar is a 16th-century mosque with 4 arches supporting 4 towering minarets. The monument overlooks the city's long-running </a:t>
            </a:r>
            <a:r>
              <a:rPr lang="en-US" b="0" i="0" dirty="0" err="1">
                <a:solidFill>
                  <a:srgbClr val="BDC1C6"/>
                </a:solidFill>
                <a:effectLst/>
                <a:highlight>
                  <a:srgbClr val="1F1F1F"/>
                </a:highlight>
                <a:latin typeface="Californian FB" panose="0207040306080B030204" pitchFamily="18" charset="0"/>
              </a:rPr>
              <a:t>Laad</a:t>
            </a:r>
            <a:r>
              <a:rPr lang="en-US" b="0" i="0" dirty="0">
                <a:solidFill>
                  <a:srgbClr val="BDC1C6"/>
                </a:solidFill>
                <a:effectLst/>
                <a:highlight>
                  <a:srgbClr val="1F1F1F"/>
                </a:highlight>
                <a:latin typeface="Californian FB" panose="0207040306080B030204" pitchFamily="18" charset="0"/>
              </a:rPr>
              <a:t> Bazaar. Once the seat of the Qutb Shahi dynasty, the sprawling Golconda Fort is a former diamond-trading center. </a:t>
            </a:r>
            <a:endParaRPr lang="en-IN" dirty="0">
              <a:latin typeface="Californian FB" panose="0207040306080B030204" pitchFamily="18" charset="0"/>
            </a:endParaRPr>
          </a:p>
        </p:txBody>
      </p:sp>
      <p:sp>
        <p:nvSpPr>
          <p:cNvPr id="13" name="TextBox 12">
            <a:extLst>
              <a:ext uri="{FF2B5EF4-FFF2-40B4-BE49-F238E27FC236}">
                <a16:creationId xmlns:a16="http://schemas.microsoft.com/office/drawing/2014/main" id="{750430C3-1577-6B2E-73F7-0F5F2CD89292}"/>
              </a:ext>
            </a:extLst>
          </p:cNvPr>
          <p:cNvSpPr txBox="1"/>
          <p:nvPr/>
        </p:nvSpPr>
        <p:spPr>
          <a:xfrm>
            <a:off x="5034114" y="4477800"/>
            <a:ext cx="6715432" cy="1200329"/>
          </a:xfrm>
          <a:prstGeom prst="rect">
            <a:avLst/>
          </a:prstGeom>
          <a:solidFill>
            <a:schemeClr val="tx2">
              <a:lumMod val="10000"/>
            </a:schemeClr>
          </a:solidFill>
          <a:ln w="38100">
            <a:solidFill>
              <a:schemeClr val="bg1">
                <a:lumMod val="95000"/>
                <a:lumOff val="5000"/>
              </a:schemeClr>
            </a:solidFill>
          </a:ln>
        </p:spPr>
        <p:txBody>
          <a:bodyPr wrap="square">
            <a:spAutoFit/>
          </a:bodyPr>
          <a:lstStyle>
            <a:defPPr>
              <a:defRPr lang="en-US"/>
            </a:defPPr>
            <a:lvl1pPr algn="just">
              <a:defRPr b="0" i="0">
                <a:solidFill>
                  <a:srgbClr val="BDC1C6"/>
                </a:solidFill>
                <a:effectLst/>
                <a:highlight>
                  <a:srgbClr val="1F1F1F"/>
                </a:highlight>
                <a:latin typeface="Californian FB" panose="0207040306080B030204" pitchFamily="18" charset="0"/>
              </a:defRPr>
            </a:lvl1pPr>
          </a:lstStyle>
          <a:p>
            <a:r>
              <a:rPr lang="en-US" dirty="0"/>
              <a:t>Warangal Fort is located in Warangal District, Telangana, India. It was the capital city of Kakatiya dynasty and the </a:t>
            </a:r>
            <a:r>
              <a:rPr lang="en-US" dirty="0" err="1"/>
              <a:t>Musunuri</a:t>
            </a:r>
            <a:r>
              <a:rPr lang="en-US" dirty="0"/>
              <a:t> Nayakas. It appears to have existed since at least the 12th century when it was the capital of the </a:t>
            </a:r>
            <a:r>
              <a:rPr lang="en-US" dirty="0" err="1"/>
              <a:t>Kakatiyas</a:t>
            </a:r>
            <a:r>
              <a:rPr lang="en-US" dirty="0"/>
              <a:t>.</a:t>
            </a:r>
            <a:endParaRPr lang="en-IN" dirty="0"/>
          </a:p>
        </p:txBody>
      </p:sp>
      <p:sp>
        <p:nvSpPr>
          <p:cNvPr id="14" name="TextBox 13">
            <a:extLst>
              <a:ext uri="{FF2B5EF4-FFF2-40B4-BE49-F238E27FC236}">
                <a16:creationId xmlns:a16="http://schemas.microsoft.com/office/drawing/2014/main" id="{CF4872D9-686D-ED7D-95BB-363F1B947AA5}"/>
              </a:ext>
            </a:extLst>
          </p:cNvPr>
          <p:cNvSpPr txBox="1"/>
          <p:nvPr/>
        </p:nvSpPr>
        <p:spPr>
          <a:xfrm>
            <a:off x="3522539" y="291747"/>
            <a:ext cx="5146922" cy="646331"/>
          </a:xfrm>
          <a:prstGeom prst="rect">
            <a:avLst/>
          </a:prstGeom>
          <a:noFill/>
        </p:spPr>
        <p:txBody>
          <a:bodyPr wrap="none" rtlCol="0">
            <a:spAutoFit/>
          </a:bodyPr>
          <a:lstStyle/>
          <a:p>
            <a:r>
              <a:rPr lang="en-US" sz="3600" b="1" dirty="0">
                <a:latin typeface="+mj-lt"/>
              </a:rPr>
              <a:t>ABOUT TELANGANA</a:t>
            </a:r>
            <a:endParaRPr lang="en-IN" sz="3600" b="1" dirty="0">
              <a:latin typeface="+mj-lt"/>
            </a:endParaRPr>
          </a:p>
        </p:txBody>
      </p:sp>
      <p:pic>
        <p:nvPicPr>
          <p:cNvPr id="2050" name="Picture 2" descr="India - Telangana - Warangal - Warangal Fort - Gate - 33 | Flickr">
            <a:extLst>
              <a:ext uri="{FF2B5EF4-FFF2-40B4-BE49-F238E27FC236}">
                <a16:creationId xmlns:a16="http://schemas.microsoft.com/office/drawing/2014/main" id="{4496007E-CF43-3245-EC45-363702895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23" y="3701450"/>
            <a:ext cx="3814914" cy="25445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arminar, hyderabad, place, india, HD wallpaper | Peakpx">
            <a:extLst>
              <a:ext uri="{FF2B5EF4-FFF2-40B4-BE49-F238E27FC236}">
                <a16:creationId xmlns:a16="http://schemas.microsoft.com/office/drawing/2014/main" id="{98E65455-254F-ACD5-2A0D-2BF612F80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55" y="1193422"/>
            <a:ext cx="3426542" cy="2569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39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FDC559-5E33-6CE9-F824-A9D3D5684FAA}"/>
              </a:ext>
            </a:extLst>
          </p:cNvPr>
          <p:cNvSpPr txBox="1"/>
          <p:nvPr/>
        </p:nvSpPr>
        <p:spPr>
          <a:xfrm>
            <a:off x="2039248" y="196645"/>
            <a:ext cx="8113503" cy="584775"/>
          </a:xfrm>
          <a:prstGeom prst="rect">
            <a:avLst/>
          </a:prstGeom>
          <a:noFill/>
        </p:spPr>
        <p:txBody>
          <a:bodyPr wrap="none" rtlCol="0">
            <a:spAutoFit/>
          </a:bodyPr>
          <a:lstStyle/>
          <a:p>
            <a:r>
              <a:rPr lang="en-US" sz="3200" b="1" dirty="0"/>
              <a:t>PROJECT OVERVIEW AND OBJECTIVE</a:t>
            </a:r>
            <a:endParaRPr lang="en-IN" sz="3200" b="1" dirty="0"/>
          </a:p>
        </p:txBody>
      </p:sp>
      <p:sp>
        <p:nvSpPr>
          <p:cNvPr id="4" name="TextBox 3">
            <a:extLst>
              <a:ext uri="{FF2B5EF4-FFF2-40B4-BE49-F238E27FC236}">
                <a16:creationId xmlns:a16="http://schemas.microsoft.com/office/drawing/2014/main" id="{E1573657-B89C-DEC3-7A1B-12BCF9A452EB}"/>
              </a:ext>
            </a:extLst>
          </p:cNvPr>
          <p:cNvSpPr txBox="1"/>
          <p:nvPr/>
        </p:nvSpPr>
        <p:spPr>
          <a:xfrm>
            <a:off x="550605" y="1629673"/>
            <a:ext cx="11090787" cy="1323439"/>
          </a:xfrm>
          <a:prstGeom prst="rect">
            <a:avLst/>
          </a:prstGeom>
          <a:noFill/>
        </p:spPr>
        <p:txBody>
          <a:bodyPr wrap="square">
            <a:spAutoFit/>
          </a:bodyPr>
          <a:lstStyle/>
          <a:p>
            <a:pPr algn="just"/>
            <a:r>
              <a:rPr lang="en-IN" sz="2000" dirty="0"/>
              <a:t>Telangana is one of the India’s leading company and has published its tourism data under its open data policy. As a data analyst, we have to find the patterns in the given data, do additional research and give data informed recommendations to the Telangana govt which can be used to increase their revenue my improving administrative operations</a:t>
            </a:r>
          </a:p>
        </p:txBody>
      </p:sp>
      <p:sp>
        <p:nvSpPr>
          <p:cNvPr id="5" name="TextBox 4">
            <a:extLst>
              <a:ext uri="{FF2B5EF4-FFF2-40B4-BE49-F238E27FC236}">
                <a16:creationId xmlns:a16="http://schemas.microsoft.com/office/drawing/2014/main" id="{A1AC6A61-522C-EBA4-C7B8-2321F6019973}"/>
              </a:ext>
            </a:extLst>
          </p:cNvPr>
          <p:cNvSpPr txBox="1"/>
          <p:nvPr/>
        </p:nvSpPr>
        <p:spPr>
          <a:xfrm>
            <a:off x="550604" y="3904889"/>
            <a:ext cx="11090787" cy="707886"/>
          </a:xfrm>
          <a:prstGeom prst="rect">
            <a:avLst/>
          </a:prstGeom>
          <a:noFill/>
        </p:spPr>
        <p:txBody>
          <a:bodyPr wrap="square">
            <a:spAutoFit/>
          </a:bodyPr>
          <a:lstStyle>
            <a:defPPr>
              <a:defRPr lang="en-US"/>
            </a:defPPr>
            <a:lvl1pPr algn="just">
              <a:defRPr sz="2000"/>
            </a:lvl1pPr>
          </a:lstStyle>
          <a:p>
            <a:r>
              <a:rPr lang="en-IN" dirty="0"/>
              <a:t>PROJECT OBJECTIVE : Maximize the revenue by increasing the number of domestic and foreign 						   visitors in the districts of Telangana</a:t>
            </a:r>
          </a:p>
        </p:txBody>
      </p:sp>
    </p:spTree>
    <p:extLst>
      <p:ext uri="{BB962C8B-B14F-4D97-AF65-F5344CB8AC3E}">
        <p14:creationId xmlns:p14="http://schemas.microsoft.com/office/powerpoint/2010/main" val="368432184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FDC559-5E33-6CE9-F824-A9D3D5684FAA}"/>
              </a:ext>
            </a:extLst>
          </p:cNvPr>
          <p:cNvSpPr txBox="1"/>
          <p:nvPr/>
        </p:nvSpPr>
        <p:spPr>
          <a:xfrm>
            <a:off x="4002924" y="276622"/>
            <a:ext cx="4186146" cy="584775"/>
          </a:xfrm>
          <a:prstGeom prst="rect">
            <a:avLst/>
          </a:prstGeom>
          <a:noFill/>
        </p:spPr>
        <p:txBody>
          <a:bodyPr wrap="none" rtlCol="0">
            <a:spAutoFit/>
          </a:bodyPr>
          <a:lstStyle/>
          <a:p>
            <a:r>
              <a:rPr lang="en-US" sz="3200" b="1" dirty="0"/>
              <a:t>PROJECT OUTLINE</a:t>
            </a:r>
            <a:endParaRPr lang="en-IN" sz="3200" b="1" dirty="0"/>
          </a:p>
        </p:txBody>
      </p:sp>
      <p:sp>
        <p:nvSpPr>
          <p:cNvPr id="2" name="TextBox 1">
            <a:extLst>
              <a:ext uri="{FF2B5EF4-FFF2-40B4-BE49-F238E27FC236}">
                <a16:creationId xmlns:a16="http://schemas.microsoft.com/office/drawing/2014/main" id="{6CC7B93E-DDC4-B230-9A1A-A0CE0F790821}"/>
              </a:ext>
            </a:extLst>
          </p:cNvPr>
          <p:cNvSpPr txBox="1"/>
          <p:nvPr/>
        </p:nvSpPr>
        <p:spPr>
          <a:xfrm>
            <a:off x="717754" y="1112606"/>
            <a:ext cx="7977440" cy="170553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IN" dirty="0"/>
              <a:t>UNDERSTANDING BUSINESS PROBLEM AND DATA</a:t>
            </a:r>
          </a:p>
          <a:p>
            <a:pPr marL="285750" indent="-285750">
              <a:lnSpc>
                <a:spcPct val="150000"/>
              </a:lnSpc>
              <a:buFont typeface="Arial" panose="020B0604020202020204" pitchFamily="34" charset="0"/>
              <a:buChar char="•"/>
            </a:pPr>
            <a:r>
              <a:rPr lang="en-IN" dirty="0"/>
              <a:t>DOING RESEARCH TO COLLECT ADDITIOINAL RELEVANT DATA</a:t>
            </a:r>
          </a:p>
          <a:p>
            <a:pPr marL="285750" indent="-285750">
              <a:lnSpc>
                <a:spcPct val="150000"/>
              </a:lnSpc>
              <a:buFont typeface="Arial" panose="020B0604020202020204" pitchFamily="34" charset="0"/>
              <a:buChar char="•"/>
            </a:pPr>
            <a:r>
              <a:rPr lang="en-IN" dirty="0"/>
              <a:t>EXPLORATORY DATA ANALYSIS AND EXTRACTING INSIGHTS</a:t>
            </a:r>
          </a:p>
          <a:p>
            <a:pPr marL="285750" indent="-285750">
              <a:lnSpc>
                <a:spcPct val="150000"/>
              </a:lnSpc>
              <a:buFont typeface="Arial" panose="020B0604020202020204" pitchFamily="34" charset="0"/>
              <a:buChar char="•"/>
            </a:pPr>
            <a:r>
              <a:rPr lang="en-IN" dirty="0"/>
              <a:t>CREATING INSIGHT REPORT AND PRESENTING INSIGHTS</a:t>
            </a:r>
          </a:p>
        </p:txBody>
      </p:sp>
      <p:sp>
        <p:nvSpPr>
          <p:cNvPr id="6" name="TextBox 5">
            <a:extLst>
              <a:ext uri="{FF2B5EF4-FFF2-40B4-BE49-F238E27FC236}">
                <a16:creationId xmlns:a16="http://schemas.microsoft.com/office/drawing/2014/main" id="{BF8ACC09-795C-0616-EAFE-A3447D88F5EC}"/>
              </a:ext>
            </a:extLst>
          </p:cNvPr>
          <p:cNvSpPr txBox="1"/>
          <p:nvPr/>
        </p:nvSpPr>
        <p:spPr>
          <a:xfrm>
            <a:off x="717754" y="3069347"/>
            <a:ext cx="1974067" cy="400110"/>
          </a:xfrm>
          <a:prstGeom prst="rect">
            <a:avLst/>
          </a:prstGeom>
          <a:noFill/>
        </p:spPr>
        <p:txBody>
          <a:bodyPr wrap="none" rtlCol="0">
            <a:spAutoFit/>
          </a:bodyPr>
          <a:lstStyle/>
          <a:p>
            <a:r>
              <a:rPr lang="en-IN" sz="2000" b="1" dirty="0"/>
              <a:t>WORK FLOW:</a:t>
            </a:r>
          </a:p>
        </p:txBody>
      </p:sp>
      <p:sp>
        <p:nvSpPr>
          <p:cNvPr id="7" name="TextBox 6">
            <a:extLst>
              <a:ext uri="{FF2B5EF4-FFF2-40B4-BE49-F238E27FC236}">
                <a16:creationId xmlns:a16="http://schemas.microsoft.com/office/drawing/2014/main" id="{AC1F8848-A530-2233-03B8-EBE4008D9A7C}"/>
              </a:ext>
            </a:extLst>
          </p:cNvPr>
          <p:cNvSpPr txBox="1"/>
          <p:nvPr/>
        </p:nvSpPr>
        <p:spPr>
          <a:xfrm>
            <a:off x="717754" y="3649853"/>
            <a:ext cx="10968479" cy="3139321"/>
          </a:xfrm>
          <a:prstGeom prst="rect">
            <a:avLst/>
          </a:prstGeom>
          <a:noFill/>
        </p:spPr>
        <p:txBody>
          <a:bodyPr wrap="square" rtlCol="0">
            <a:spAutoFit/>
          </a:bodyPr>
          <a:lstStyle/>
          <a:p>
            <a:pPr marL="342900" indent="-342900" algn="just">
              <a:buFont typeface="+mj-lt"/>
              <a:buAutoNum type="arabicPeriod"/>
            </a:pPr>
            <a:r>
              <a:rPr lang="en-IN" dirty="0"/>
              <a:t>DATA COLLECTION : Extracting census data of Telangana districts using Web Scrapping (Python: </a:t>
            </a:r>
            <a:r>
              <a:rPr lang="en-IN" dirty="0" err="1"/>
              <a:t>BeautifulSoup</a:t>
            </a:r>
            <a:r>
              <a:rPr lang="en-IN" dirty="0"/>
              <a:t>)</a:t>
            </a:r>
          </a:p>
          <a:p>
            <a:pPr marL="342900" indent="-342900" algn="just">
              <a:buFont typeface="+mj-lt"/>
              <a:buAutoNum type="arabicPeriod"/>
            </a:pPr>
            <a:r>
              <a:rPr lang="en-IN" dirty="0"/>
              <a:t>DATABASE STORING: Loaded the dataset into the database and performed some data transformation and data cleaning (Database: PostgreSQL)</a:t>
            </a:r>
          </a:p>
          <a:p>
            <a:pPr marL="342900" indent="-342900" algn="just">
              <a:buFont typeface="+mj-lt"/>
              <a:buAutoNum type="arabicPeriod"/>
            </a:pPr>
            <a:r>
              <a:rPr lang="en-IN" dirty="0"/>
              <a:t>DATA ANALYSIS: Answered Preliminary and Secondary research question based on data analysis using SQL and extracted insights. Similarly done in python (Pandas and Seaborn) to get more accurate results.</a:t>
            </a:r>
          </a:p>
          <a:p>
            <a:pPr marL="342900" indent="-342900" algn="just">
              <a:buFont typeface="+mj-lt"/>
              <a:buAutoNum type="arabicPeriod"/>
            </a:pPr>
            <a:r>
              <a:rPr lang="en-IN" dirty="0"/>
              <a:t>BUILDING DASHBOARD: Build an interactive dashboard using </a:t>
            </a:r>
            <a:r>
              <a:rPr lang="en-IN" dirty="0" err="1"/>
              <a:t>PowerBI</a:t>
            </a:r>
            <a:r>
              <a:rPr lang="en-IN" dirty="0"/>
              <a:t> and streamlined with PostgreSQL database to get better visualization of data.</a:t>
            </a:r>
          </a:p>
          <a:p>
            <a:pPr marL="342900" indent="-342900" algn="just">
              <a:buFont typeface="+mj-lt"/>
              <a:buAutoNum type="arabicPeriod"/>
            </a:pPr>
            <a:r>
              <a:rPr lang="en-IN" dirty="0"/>
              <a:t>FINAL PRESENTATION: Reporting Insights and give recommendation to increase the number of visitors to generate more revenue.</a:t>
            </a:r>
          </a:p>
          <a:p>
            <a:pPr marL="342900" indent="-342900" algn="just">
              <a:buFont typeface="+mj-lt"/>
              <a:buAutoNum type="arabicPeriod"/>
            </a:pPr>
            <a:endParaRPr lang="en-IN" dirty="0"/>
          </a:p>
        </p:txBody>
      </p:sp>
    </p:spTree>
    <p:extLst>
      <p:ext uri="{BB962C8B-B14F-4D97-AF65-F5344CB8AC3E}">
        <p14:creationId xmlns:p14="http://schemas.microsoft.com/office/powerpoint/2010/main" val="412520261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211527-1103-60EB-91B7-8F476FF741A8}"/>
              </a:ext>
            </a:extLst>
          </p:cNvPr>
          <p:cNvPicPr>
            <a:picLocks noChangeAspect="1"/>
          </p:cNvPicPr>
          <p:nvPr/>
        </p:nvPicPr>
        <p:blipFill>
          <a:blip r:embed="rId2"/>
          <a:stretch>
            <a:fillRect/>
          </a:stretch>
        </p:blipFill>
        <p:spPr>
          <a:xfrm>
            <a:off x="2061542" y="1173008"/>
            <a:ext cx="2949223" cy="2508309"/>
          </a:xfrm>
          <a:prstGeom prst="rect">
            <a:avLst/>
          </a:prstGeom>
        </p:spPr>
      </p:pic>
      <p:pic>
        <p:nvPicPr>
          <p:cNvPr id="7" name="Picture 6">
            <a:extLst>
              <a:ext uri="{FF2B5EF4-FFF2-40B4-BE49-F238E27FC236}">
                <a16:creationId xmlns:a16="http://schemas.microsoft.com/office/drawing/2014/main" id="{64C1DAEE-9DC5-9EDB-27A1-1BB3515D2287}"/>
              </a:ext>
            </a:extLst>
          </p:cNvPr>
          <p:cNvPicPr>
            <a:picLocks noChangeAspect="1"/>
          </p:cNvPicPr>
          <p:nvPr/>
        </p:nvPicPr>
        <p:blipFill>
          <a:blip r:embed="rId3"/>
          <a:stretch>
            <a:fillRect/>
          </a:stretch>
        </p:blipFill>
        <p:spPr>
          <a:xfrm>
            <a:off x="7318661" y="1173008"/>
            <a:ext cx="2949223" cy="2508310"/>
          </a:xfrm>
          <a:prstGeom prst="rect">
            <a:avLst/>
          </a:prstGeom>
        </p:spPr>
      </p:pic>
      <p:sp>
        <p:nvSpPr>
          <p:cNvPr id="8" name="TextBox 7">
            <a:extLst>
              <a:ext uri="{FF2B5EF4-FFF2-40B4-BE49-F238E27FC236}">
                <a16:creationId xmlns:a16="http://schemas.microsoft.com/office/drawing/2014/main" id="{A83E8F04-8AED-B804-F3F6-6303DD3D2DEF}"/>
              </a:ext>
            </a:extLst>
          </p:cNvPr>
          <p:cNvSpPr txBox="1"/>
          <p:nvPr/>
        </p:nvSpPr>
        <p:spPr>
          <a:xfrm>
            <a:off x="740014" y="324465"/>
            <a:ext cx="10711971" cy="400110"/>
          </a:xfrm>
          <a:prstGeom prst="rect">
            <a:avLst/>
          </a:prstGeom>
          <a:noFill/>
        </p:spPr>
        <p:txBody>
          <a:bodyPr wrap="none" rtlCol="0">
            <a:spAutoFit/>
          </a:bodyPr>
          <a:lstStyle/>
          <a:p>
            <a:r>
              <a:rPr lang="en-IN" sz="2000" dirty="0"/>
              <a:t>TOP 10 DISTRICTS BASED ON TOTAL NUMBER OF DOMESTIC TOURSITS OVERALL</a:t>
            </a:r>
          </a:p>
        </p:txBody>
      </p:sp>
      <p:sp>
        <p:nvSpPr>
          <p:cNvPr id="9" name="TextBox 8">
            <a:extLst>
              <a:ext uri="{FF2B5EF4-FFF2-40B4-BE49-F238E27FC236}">
                <a16:creationId xmlns:a16="http://schemas.microsoft.com/office/drawing/2014/main" id="{46C4864D-0332-406E-846D-91F34F024263}"/>
              </a:ext>
            </a:extLst>
          </p:cNvPr>
          <p:cNvSpPr txBox="1"/>
          <p:nvPr/>
        </p:nvSpPr>
        <p:spPr>
          <a:xfrm>
            <a:off x="740014" y="4129750"/>
            <a:ext cx="4923368" cy="1754326"/>
          </a:xfrm>
          <a:prstGeom prst="rect">
            <a:avLst/>
          </a:prstGeom>
          <a:noFill/>
        </p:spPr>
        <p:txBody>
          <a:bodyPr wrap="square" rtlCol="0">
            <a:spAutoFit/>
          </a:bodyPr>
          <a:lstStyle/>
          <a:p>
            <a:pPr algn="just"/>
            <a:r>
              <a:rPr lang="en-IN" dirty="0"/>
              <a:t>Hyderabad has the highest number of visitors followed by </a:t>
            </a:r>
            <a:r>
              <a:rPr lang="en-IN" dirty="0" err="1"/>
              <a:t>Rajanna</a:t>
            </a:r>
            <a:r>
              <a:rPr lang="en-IN" dirty="0"/>
              <a:t> </a:t>
            </a:r>
            <a:r>
              <a:rPr lang="en-IN" dirty="0" err="1"/>
              <a:t>Sircilla</a:t>
            </a:r>
            <a:r>
              <a:rPr lang="en-IN" dirty="0"/>
              <a:t> and Warangal</a:t>
            </a:r>
          </a:p>
          <a:p>
            <a:pPr algn="just"/>
            <a:endParaRPr lang="en-IN" dirty="0"/>
          </a:p>
          <a:p>
            <a:pPr algn="just"/>
            <a:r>
              <a:rPr lang="en-IN" dirty="0"/>
              <a:t>These cities have many tourist attractions and have highly developed infrastructure and events which attracts the tourists more</a:t>
            </a:r>
          </a:p>
        </p:txBody>
      </p:sp>
      <p:sp>
        <p:nvSpPr>
          <p:cNvPr id="10" name="TextBox 9">
            <a:extLst>
              <a:ext uri="{FF2B5EF4-FFF2-40B4-BE49-F238E27FC236}">
                <a16:creationId xmlns:a16="http://schemas.microsoft.com/office/drawing/2014/main" id="{C4C20DB6-E89D-C829-D4BF-306FA07EF07A}"/>
              </a:ext>
            </a:extLst>
          </p:cNvPr>
          <p:cNvSpPr txBox="1"/>
          <p:nvPr/>
        </p:nvSpPr>
        <p:spPr>
          <a:xfrm>
            <a:off x="6528620" y="4129750"/>
            <a:ext cx="4923368" cy="2031325"/>
          </a:xfrm>
          <a:prstGeom prst="rect">
            <a:avLst/>
          </a:prstGeom>
          <a:noFill/>
        </p:spPr>
        <p:txBody>
          <a:bodyPr wrap="square" rtlCol="0">
            <a:spAutoFit/>
          </a:bodyPr>
          <a:lstStyle/>
          <a:p>
            <a:pPr algn="just"/>
            <a:r>
              <a:rPr lang="en-IN" dirty="0"/>
              <a:t>Districts like </a:t>
            </a:r>
            <a:r>
              <a:rPr lang="en-IN" dirty="0" err="1"/>
              <a:t>Medchal</a:t>
            </a:r>
            <a:r>
              <a:rPr lang="en-IN" dirty="0"/>
              <a:t>, Ranga Reddy, </a:t>
            </a:r>
            <a:r>
              <a:rPr lang="en-IN" dirty="0" err="1"/>
              <a:t>Suryapet</a:t>
            </a:r>
            <a:r>
              <a:rPr lang="en-IN" dirty="0"/>
              <a:t>, </a:t>
            </a:r>
            <a:r>
              <a:rPr lang="en-IN" dirty="0" err="1"/>
              <a:t>Vikarabad</a:t>
            </a:r>
            <a:r>
              <a:rPr lang="en-IN" dirty="0"/>
              <a:t> have no visitors. </a:t>
            </a:r>
            <a:r>
              <a:rPr lang="en-IN" dirty="0" err="1"/>
              <a:t>Kamareddy</a:t>
            </a:r>
            <a:r>
              <a:rPr lang="en-IN" dirty="0"/>
              <a:t> </a:t>
            </a:r>
            <a:r>
              <a:rPr lang="en-IN" dirty="0" err="1"/>
              <a:t>Peddappali</a:t>
            </a:r>
            <a:r>
              <a:rPr lang="en-IN" dirty="0"/>
              <a:t> and </a:t>
            </a:r>
            <a:r>
              <a:rPr lang="en-IN" dirty="0" err="1"/>
              <a:t>Komaram</a:t>
            </a:r>
            <a:r>
              <a:rPr lang="en-IN" dirty="0"/>
              <a:t> </a:t>
            </a:r>
            <a:r>
              <a:rPr lang="en-IN" dirty="0" err="1"/>
              <a:t>Bheem</a:t>
            </a:r>
            <a:r>
              <a:rPr lang="en-IN" dirty="0"/>
              <a:t> accounts the least number of tourists.</a:t>
            </a:r>
          </a:p>
          <a:p>
            <a:pPr algn="just"/>
            <a:endParaRPr lang="en-IN" dirty="0"/>
          </a:p>
          <a:p>
            <a:pPr algn="just"/>
            <a:r>
              <a:rPr lang="en-IN" dirty="0"/>
              <a:t>These districts have lack of tourist attraction and are not developed.</a:t>
            </a:r>
          </a:p>
        </p:txBody>
      </p:sp>
    </p:spTree>
    <p:extLst>
      <p:ext uri="{BB962C8B-B14F-4D97-AF65-F5344CB8AC3E}">
        <p14:creationId xmlns:p14="http://schemas.microsoft.com/office/powerpoint/2010/main" val="2803638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TM02892315[[fn=Wisp]]</Template>
  <TotalTime>303</TotalTime>
  <Words>1182</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Californian FB</vt:lpstr>
      <vt:lpstr>Calisto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Archit Jain</dc:creator>
  <cp:lastModifiedBy>Archit Jain</cp:lastModifiedBy>
  <cp:revision>6</cp:revision>
  <dcterms:created xsi:type="dcterms:W3CDTF">2024-07-21T05:47:25Z</dcterms:created>
  <dcterms:modified xsi:type="dcterms:W3CDTF">2024-07-22T04:21:25Z</dcterms:modified>
</cp:coreProperties>
</file>