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6" r:id="rId7"/>
    <p:sldId id="260" r:id="rId8"/>
    <p:sldId id="267" r:id="rId9"/>
    <p:sldId id="268" r:id="rId10"/>
    <p:sldId id="265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0" d="100"/>
          <a:sy n="70" d="100"/>
        </p:scale>
        <p:origin x="-1092" y="-90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807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45150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7028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hyperlink" Target="https://youtu.be/SApf37fHxMU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42478" y="4838700"/>
            <a:ext cx="10603044" cy="12858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10076"/>
              </a:lnSpc>
              <a:spcBef>
                <a:spcPct val="0"/>
              </a:spcBef>
              <a:defRPr/>
            </a:pPr>
            <a:r>
              <a:rPr lang="en-US" altLang="ko-KR" sz="7197">
                <a:solidFill>
                  <a:srgbClr val="090807"/>
                </a:solidFill>
                <a:latin typeface="본고딕"/>
                <a:ea typeface="본고딕"/>
                <a:cs typeface="Source Han Sans KR Bold"/>
                <a:sym typeface="Source Han Sans KR Bold"/>
              </a:rPr>
              <a:t>Project #1</a:t>
            </a:r>
            <a:endParaRPr lang="en-US" altLang="ko-KR" sz="7197">
              <a:solidFill>
                <a:srgbClr val="090807"/>
              </a:solidFill>
              <a:latin typeface="본고딕"/>
              <a:ea typeface="본고딕"/>
              <a:cs typeface="Source Han Sans KR Bold"/>
              <a:sym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92954" y="1819274"/>
            <a:ext cx="7502092" cy="25622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10076"/>
              </a:lnSpc>
              <a:spcBef>
                <a:spcPct val="0"/>
              </a:spcBef>
              <a:defRPr/>
            </a:pPr>
            <a:r>
              <a:rPr lang="en-US" altLang="ko-KR" sz="3999">
                <a:solidFill>
                  <a:srgbClr val="090807"/>
                </a:solidFill>
                <a:latin typeface="본고딕"/>
                <a:ea typeface="본고딕"/>
                <a:cs typeface="Raleway"/>
                <a:sym typeface="Raleway"/>
              </a:rPr>
              <a:t>Harman Semicon Academy </a:t>
            </a:r>
            <a:r>
              <a:rPr lang="en-US" altLang="ko-KR" sz="3999">
                <a:solidFill>
                  <a:srgbClr val="090807"/>
                </a:solidFill>
                <a:latin typeface="본고딕"/>
                <a:ea typeface="본고딕"/>
                <a:cs typeface="Source Han Sans KR Bold"/>
                <a:sym typeface="Source Han Sans KR Bold"/>
              </a:rPr>
              <a:t>Verilog HDL</a:t>
            </a:r>
            <a:endParaRPr lang="en-US" altLang="ko-KR" sz="3999">
              <a:solidFill>
                <a:srgbClr val="090807"/>
              </a:solidFill>
              <a:latin typeface="본고딕"/>
              <a:ea typeface="본고딕"/>
              <a:cs typeface="Raleway"/>
              <a:sym typeface="Ralewa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8463794"/>
            <a:ext cx="2095500" cy="3468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>
                <a:solidFill>
                  <a:srgbClr val="090807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2024.07.08</a:t>
            </a:r>
            <a:endParaRPr lang="en-US" altLang="ko-KR" sz="2000">
              <a:solidFill>
                <a:srgbClr val="090807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918575"/>
            <a:ext cx="1706835" cy="34924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2800"/>
              </a:lnSpc>
              <a:spcBef>
                <a:spcPct val="0"/>
              </a:spcBef>
              <a:defRPr/>
            </a:pPr>
            <a:r>
              <a:rPr lang="ko-KR" altLang="en-US" sz="2000">
                <a:solidFill>
                  <a:srgbClr val="090807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이재평</a:t>
            </a:r>
            <a:endParaRPr lang="ko-KR" altLang="en-US" sz="2000">
              <a:solidFill>
                <a:srgbClr val="090807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sp>
        <p:nvSpPr>
          <p:cNvPr name="AutoShape 6" id="6"/>
          <p:cNvSpPr/>
          <p:nvPr/>
        </p:nvSpPr>
        <p:spPr>
          <a:xfrm>
            <a:off x="3121212" y="9117013"/>
            <a:ext cx="15166788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530015" y="3411518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3" name="AutoShape 3"/>
          <p:cNvSpPr/>
          <p:nvPr/>
        </p:nvSpPr>
        <p:spPr>
          <a:xfrm>
            <a:off x="8530015" y="4242618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4" name="AutoShape 4"/>
          <p:cNvSpPr/>
          <p:nvPr/>
        </p:nvSpPr>
        <p:spPr>
          <a:xfrm>
            <a:off x="8530015" y="5143500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5" name="AutoShape 5"/>
          <p:cNvSpPr/>
          <p:nvPr/>
        </p:nvSpPr>
        <p:spPr>
          <a:xfrm>
            <a:off x="8530015" y="5974599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6" name="AutoShape 6"/>
          <p:cNvSpPr/>
          <p:nvPr/>
        </p:nvSpPr>
        <p:spPr>
          <a:xfrm>
            <a:off x="8530015" y="6823144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7" name="AutoShape 7"/>
          <p:cNvSpPr/>
          <p:nvPr/>
        </p:nvSpPr>
        <p:spPr>
          <a:xfrm>
            <a:off x="8530015" y="7636797"/>
            <a:ext cx="3405582" cy="0"/>
          </a:xfrm>
          <a:prstGeom prst="line">
            <a:avLst/>
          </a:prstGeom>
          <a:ln w="9525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9" name="TextBox 9"/>
          <p:cNvSpPr txBox="1"/>
          <p:nvPr/>
        </p:nvSpPr>
        <p:spPr>
          <a:xfrm>
            <a:off x="1752600" y="4684200"/>
            <a:ext cx="2938136" cy="918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7426"/>
              </a:lnSpc>
              <a:spcBef>
                <a:spcPct val="0"/>
              </a:spcBef>
              <a:defRPr/>
            </a:pPr>
            <a:r>
              <a:rPr lang="en-US" sz="5305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Contents</a:t>
            </a:r>
            <a:endParaRPr lang="en-US" sz="5305">
              <a:solidFill>
                <a:srgbClr val="090807"/>
              </a:solidFill>
              <a:latin typeface="Raleway Bold"/>
              <a:ea typeface="Raleway Bold"/>
              <a:cs typeface="Raleway Bold"/>
              <a:sym typeface="Raleway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44400" y="2858767"/>
            <a:ext cx="5257800" cy="51041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altLang="ko-KR" sz="3000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Introduction</a:t>
            </a:r>
            <a:endParaRPr lang="en-US" altLang="ko-KR" sz="3000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  <a:p>
            <a:pPr lvl="0" algn="l">
              <a:lnSpc>
                <a:spcPts val="6690"/>
              </a:lnSpc>
              <a:defRPr/>
            </a:pPr>
            <a:r>
              <a:rPr lang="en-US" altLang="ko-KR" sz="3000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Hardware Usage Report</a:t>
            </a:r>
            <a:endParaRPr lang="en-US" altLang="ko-KR" sz="3000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  <a:p>
            <a:pPr lvl="0" algn="l">
              <a:lnSpc>
                <a:spcPts val="6690"/>
              </a:lnSpc>
              <a:defRPr/>
            </a:pPr>
            <a:r>
              <a:rPr lang="en-US" altLang="ko-KR" sz="3000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Block Diagram</a:t>
            </a:r>
            <a:endParaRPr lang="en-US" altLang="ko-KR" sz="3000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  <a:p>
            <a:pPr lvl="0" algn="l">
              <a:lnSpc>
                <a:spcPts val="6690"/>
              </a:lnSpc>
              <a:defRPr/>
            </a:pPr>
            <a:r>
              <a:rPr lang="en-US" altLang="ko-KR" sz="3000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Additional Job</a:t>
            </a:r>
            <a:endParaRPr lang="en-US" altLang="ko-KR" sz="3000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  <a:p>
            <a:pPr lvl="0" algn="l">
              <a:lnSpc>
                <a:spcPts val="6690"/>
              </a:lnSpc>
              <a:defRPr/>
            </a:pPr>
            <a:r>
              <a:rPr lang="en-US" altLang="ko-KR" sz="3000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Demo. Video</a:t>
            </a:r>
            <a:endParaRPr lang="en-US" altLang="ko-KR" sz="3000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  <a:p>
            <a:pPr lvl="0" algn="l">
              <a:lnSpc>
                <a:spcPts val="6690"/>
              </a:lnSpc>
              <a:defRPr/>
            </a:pPr>
            <a:r>
              <a:rPr lang="en-US" altLang="ko-KR" sz="3000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Q &amp; A</a:t>
            </a:r>
            <a:endParaRPr lang="en-US" altLang="ko-KR" sz="3000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50322" y="2858768"/>
            <a:ext cx="465237" cy="510444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sz="3000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  <a:endParaRPr lang="en-US" sz="3000">
              <a:solidFill>
                <a:srgbClr val="090807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lvl="0" algn="l">
              <a:lnSpc>
                <a:spcPts val="6690"/>
              </a:lnSpc>
              <a:defRPr/>
            </a:pPr>
            <a:r>
              <a:rPr lang="en-US" sz="3000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  <a:endParaRPr lang="en-US" sz="3000">
              <a:solidFill>
                <a:srgbClr val="090807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lvl="0" algn="l">
              <a:lnSpc>
                <a:spcPts val="6690"/>
              </a:lnSpc>
              <a:defRPr/>
            </a:pPr>
            <a:r>
              <a:rPr lang="en-US" sz="3000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  <a:endParaRPr lang="en-US" sz="3000">
              <a:solidFill>
                <a:srgbClr val="090807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lvl="0" algn="l">
              <a:lnSpc>
                <a:spcPts val="6690"/>
              </a:lnSpc>
              <a:defRPr/>
            </a:pPr>
            <a:r>
              <a:rPr lang="en-US" sz="3000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  <a:endParaRPr lang="en-US" sz="3000">
              <a:solidFill>
                <a:srgbClr val="090807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lvl="0" algn="l">
              <a:lnSpc>
                <a:spcPts val="6690"/>
              </a:lnSpc>
              <a:defRPr/>
            </a:pPr>
            <a:r>
              <a:rPr lang="en-US" sz="3000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  <a:endParaRPr lang="en-US" sz="3000">
              <a:solidFill>
                <a:srgbClr val="090807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lvl="0" algn="l">
              <a:lnSpc>
                <a:spcPts val="6690"/>
              </a:lnSpc>
              <a:defRPr/>
            </a:pPr>
            <a:r>
              <a:rPr lang="en-US" sz="3000">
                <a:solidFill>
                  <a:srgbClr val="090807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  <a:endParaRPr lang="en-US" sz="3000">
              <a:solidFill>
                <a:srgbClr val="090807"/>
              </a:solidFill>
              <a:latin typeface="Raleway Bold"/>
              <a:ea typeface="Raleway Bold"/>
              <a:cs typeface="Raleway Bold"/>
              <a:sym typeface="Raleway Bold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60320" y="1333500"/>
            <a:ext cx="17046680" cy="13566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w="sm" len="sm"/>
            <a:tailEnd w="sm" len="sm"/>
          </a:ln>
        </p:spPr>
      </p:sp>
      <p:sp>
        <p:nvSpPr>
          <p:cNvPr id="7" name="TextBox 7"/>
          <p:cNvSpPr txBox="1"/>
          <p:nvPr/>
        </p:nvSpPr>
        <p:spPr>
          <a:xfrm>
            <a:off x="914400" y="412645"/>
            <a:ext cx="2438400" cy="84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altLang="ko-KR" sz="2499">
                <a:solidFill>
                  <a:srgbClr val="090807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Introduction</a:t>
            </a:r>
            <a:endParaRPr lang="en-US" sz="2499">
              <a:solidFill>
                <a:srgbClr val="090807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879418" y="3102307"/>
            <a:ext cx="2247971" cy="698372"/>
            <a:chOff x="0" y="0"/>
            <a:chExt cx="592058" cy="183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79"/>
                </a:lnSpc>
                <a:defRPr/>
              </a:pPr>
              <a:endParaRPr lang="ko-KR" altLang="en-US"/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879418" y="6096200"/>
            <a:ext cx="2247971" cy="698372"/>
            <a:chOff x="0" y="0"/>
            <a:chExt cx="592058" cy="1839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92058" cy="183933"/>
            </a:xfrm>
            <a:custGeom>
              <a:avLst/>
              <a:gdLst/>
              <a:rect l="l" t="t" r="r" b="b"/>
              <a:pathLst>
                <a:path w="592058" h="183933">
                  <a:moveTo>
                    <a:pt x="91967" y="0"/>
                  </a:moveTo>
                  <a:lnTo>
                    <a:pt x="500091" y="0"/>
                  </a:lnTo>
                  <a:cubicBezTo>
                    <a:pt x="524483" y="0"/>
                    <a:pt x="547875" y="9689"/>
                    <a:pt x="565122" y="26936"/>
                  </a:cubicBezTo>
                  <a:cubicBezTo>
                    <a:pt x="582369" y="44184"/>
                    <a:pt x="592058" y="67576"/>
                    <a:pt x="592058" y="91967"/>
                  </a:cubicBezTo>
                  <a:lnTo>
                    <a:pt x="592058" y="91967"/>
                  </a:lnTo>
                  <a:cubicBezTo>
                    <a:pt x="592058" y="116358"/>
                    <a:pt x="582369" y="139750"/>
                    <a:pt x="565122" y="156997"/>
                  </a:cubicBezTo>
                  <a:cubicBezTo>
                    <a:pt x="547875" y="174244"/>
                    <a:pt x="524483" y="183933"/>
                    <a:pt x="500091" y="183933"/>
                  </a:cubicBezTo>
                  <a:lnTo>
                    <a:pt x="91967" y="183933"/>
                  </a:lnTo>
                  <a:cubicBezTo>
                    <a:pt x="67576" y="183933"/>
                    <a:pt x="44184" y="174244"/>
                    <a:pt x="26936" y="156997"/>
                  </a:cubicBezTo>
                  <a:cubicBezTo>
                    <a:pt x="9689" y="139750"/>
                    <a:pt x="0" y="116358"/>
                    <a:pt x="0" y="91967"/>
                  </a:cubicBezTo>
                  <a:lnTo>
                    <a:pt x="0" y="91967"/>
                  </a:lnTo>
                  <a:cubicBezTo>
                    <a:pt x="0" y="67576"/>
                    <a:pt x="9689" y="44184"/>
                    <a:pt x="26936" y="26936"/>
                  </a:cubicBezTo>
                  <a:cubicBezTo>
                    <a:pt x="44184" y="9689"/>
                    <a:pt x="67576" y="0"/>
                    <a:pt x="91967" y="0"/>
                  </a:cubicBezTo>
                  <a:close/>
                </a:path>
              </a:pathLst>
            </a:custGeom>
            <a:solidFill>
              <a:srgbClr val="09080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92058" cy="22203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79"/>
                </a:lnSpc>
                <a:defRPr/>
              </a:pPr>
              <a:endParaRPr lang="ko-KR" alt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89110" y="4130422"/>
            <a:ext cx="7035690" cy="151790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3000"/>
              </a:lnSpc>
              <a:defRPr/>
            </a:pPr>
            <a:r>
              <a:rPr lang="en-US" altLang="ko-KR" sz="2000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1. Allow the user to select from 3 functions</a:t>
            </a:r>
            <a:endParaRPr lang="en-US" altLang="ko-KR" sz="2000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  <a:p>
            <a:pPr lvl="0" algn="l">
              <a:lnSpc>
                <a:spcPts val="3000"/>
              </a:lnSpc>
              <a:defRPr/>
            </a:pPr>
            <a:r>
              <a:rPr lang="en-US" altLang="ko-KR" sz="2000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(Realtime Clock, Stopwatch, Cooking Timer)</a:t>
            </a:r>
            <a:endParaRPr lang="en-US" altLang="ko-KR" sz="2000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  <a:p>
            <a:pPr lvl="0" algn="l">
              <a:lnSpc>
                <a:spcPts val="3000"/>
              </a:lnSpc>
              <a:defRPr/>
            </a:pPr>
            <a:endParaRPr lang="en-US" altLang="ko-KR" sz="2000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  <a:p>
            <a:pPr lvl="0" algn="l">
              <a:lnSpc>
                <a:spcPts val="3000"/>
              </a:lnSpc>
              <a:defRPr/>
            </a:pPr>
            <a:r>
              <a:rPr lang="en-US" altLang="ko-KR" sz="2000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2. Each function should run in the background</a:t>
            </a:r>
            <a:endParaRPr lang="en-US" altLang="ko-KR" sz="2000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79418" y="7032055"/>
            <a:ext cx="7035690" cy="15213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000"/>
              </a:lnSpc>
              <a:defRPr/>
            </a:pPr>
            <a:r>
              <a:rPr lang="en-US" altLang="ko-KR" sz="2000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1. Determine the logic that can maintain the signal level with respect to the input edge signal</a:t>
            </a:r>
            <a:endParaRPr lang="en-US" altLang="ko-KR" sz="2000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  <a:p>
            <a:pPr lvl="0" algn="l">
              <a:lnSpc>
                <a:spcPts val="3000"/>
              </a:lnSpc>
              <a:defRPr/>
            </a:pPr>
            <a:endParaRPr lang="en-US" altLang="ko-KR" sz="2000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  <a:p>
            <a:pPr lvl="0" algn="l">
              <a:lnSpc>
                <a:spcPts val="3000"/>
              </a:lnSpc>
              <a:defRPr/>
            </a:pPr>
            <a:r>
              <a:rPr lang="en-US" altLang="ko-KR" sz="2000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2. Construct the block with select signals</a:t>
            </a:r>
            <a:endParaRPr lang="en-US" altLang="ko-KR" sz="2000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9990" y="3238500"/>
            <a:ext cx="1800320" cy="4434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3499"/>
              </a:lnSpc>
              <a:spcBef>
                <a:spcPct val="0"/>
              </a:spcBef>
              <a:defRPr/>
            </a:pPr>
            <a:r>
              <a:rPr lang="en-US" altLang="ko-KR" sz="2499">
                <a:solidFill>
                  <a:srgbClr val="fefbee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Subject</a:t>
            </a:r>
            <a:endParaRPr lang="en-US" altLang="ko-KR" sz="2499">
              <a:solidFill>
                <a:srgbClr val="fefbee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17710" y="6231790"/>
            <a:ext cx="1724120" cy="4476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3499"/>
              </a:lnSpc>
              <a:spcBef>
                <a:spcPct val="0"/>
              </a:spcBef>
              <a:defRPr/>
            </a:pPr>
            <a:r>
              <a:rPr lang="en-US" altLang="ko-KR" sz="2499">
                <a:solidFill>
                  <a:srgbClr val="fefbee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Main Work</a:t>
            </a:r>
            <a:endParaRPr lang="en-US" altLang="ko-KR" sz="2499">
              <a:solidFill>
                <a:srgbClr val="fefbee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14935200" y="412644"/>
            <a:ext cx="2971800" cy="844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altLang="ko-KR" sz="2499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FunctionalWatch</a:t>
            </a:r>
            <a:endParaRPr lang="en-US" altLang="ko-KR" sz="2499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17515" y="3086100"/>
            <a:ext cx="9941886" cy="4315097"/>
          </a:xfrm>
          <a:prstGeom prst="rect">
            <a:avLst/>
          </a:prstGeom>
        </p:spPr>
      </p:pic>
      <p:sp>
        <p:nvSpPr>
          <p:cNvPr id="21" name="가로 글상자 20"/>
          <p:cNvSpPr txBox="1"/>
          <p:nvPr/>
        </p:nvSpPr>
        <p:spPr>
          <a:xfrm>
            <a:off x="10668000" y="7900035"/>
            <a:ext cx="52578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&lt; Figure 1. Available function and related I/Os &gt;</a:t>
            </a:r>
            <a:endParaRPr lang="en-US" altLang="ko-KR" b="1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5"/>
          <p:cNvSpPr txBox="1"/>
          <p:nvPr/>
        </p:nvSpPr>
        <p:spPr>
          <a:xfrm>
            <a:off x="1219200" y="6195377"/>
            <a:ext cx="16129354" cy="36725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lIns="50800" tIns="50800" rIns="50800" bIns="50800" anchor="ctr"/>
          <a:lstStyle/>
          <a:p>
            <a:pPr lvl="0" algn="ctr">
              <a:lnSpc>
                <a:spcPts val="3079"/>
              </a:lnSpc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0">
            <a:off x="9296400" y="1561162"/>
            <a:ext cx="8077201" cy="4496737"/>
            <a:chOff x="0" y="0"/>
            <a:chExt cx="2022568" cy="19396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79"/>
                </a:lnSpc>
                <a:defRPr/>
              </a:pPr>
              <a:endParaRPr lang="ko-KR" alt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235963" y="1561162"/>
            <a:ext cx="7908037" cy="4496737"/>
            <a:chOff x="0" y="0"/>
            <a:chExt cx="2022568" cy="19396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79"/>
                </a:lnSpc>
                <a:defRPr/>
              </a:pPr>
              <a:endParaRPr lang="ko-KR" altLang="en-US"/>
            </a:p>
          </p:txBody>
        </p:sp>
      </p:grpSp>
      <p:sp>
        <p:nvSpPr>
          <p:cNvPr id="32" name="AutoShape 2"/>
          <p:cNvSpPr/>
          <p:nvPr/>
        </p:nvSpPr>
        <p:spPr>
          <a:xfrm flipV="1">
            <a:off x="860320" y="1333500"/>
            <a:ext cx="17046680" cy="13566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3" name="TextBox 7"/>
          <p:cNvSpPr txBox="1"/>
          <p:nvPr/>
        </p:nvSpPr>
        <p:spPr>
          <a:xfrm>
            <a:off x="914400" y="412645"/>
            <a:ext cx="4038600" cy="84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altLang="ko-KR" sz="2499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Hardware Usage Report</a:t>
            </a:r>
            <a:endParaRPr lang="en-US" altLang="ko-KR" sz="2499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sp>
        <p:nvSpPr>
          <p:cNvPr id="34" name="TextBox 7"/>
          <p:cNvSpPr txBox="1"/>
          <p:nvPr/>
        </p:nvSpPr>
        <p:spPr>
          <a:xfrm>
            <a:off x="14935200" y="412644"/>
            <a:ext cx="2971800" cy="844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altLang="ko-KR" sz="2499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FunctionalWatch</a:t>
            </a:r>
            <a:endParaRPr lang="en-US" altLang="ko-KR" sz="2499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2209800" y="5553207"/>
            <a:ext cx="6019800" cy="3599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&lt; Figure 2. Summary of HW Usage in Synthesized Design  &gt;</a:t>
            </a:r>
            <a:endParaRPr lang="en-US" altLang="ko-KR" b="1"/>
          </a:p>
        </p:txBody>
      </p:sp>
      <p:sp>
        <p:nvSpPr>
          <p:cNvPr id="50" name="가로 글상자 49"/>
          <p:cNvSpPr txBox="1"/>
          <p:nvPr/>
        </p:nvSpPr>
        <p:spPr>
          <a:xfrm>
            <a:off x="10668000" y="5570735"/>
            <a:ext cx="6019800" cy="3614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&lt; Figure 3. Summary of HW Usage in Implemented Design  &gt;</a:t>
            </a:r>
            <a:endParaRPr lang="en-US" altLang="ko-KR" b="1"/>
          </a:p>
        </p:txBody>
      </p:sp>
      <p:sp>
        <p:nvSpPr>
          <p:cNvPr id="51" name="가로 글상자 50"/>
          <p:cNvSpPr txBox="1"/>
          <p:nvPr/>
        </p:nvSpPr>
        <p:spPr>
          <a:xfrm>
            <a:off x="6553198" y="9375433"/>
            <a:ext cx="6019802" cy="36673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&lt; Figure 4. Timing Summary in Implemented Design  &gt;</a:t>
            </a:r>
            <a:endParaRPr lang="en-US" altLang="ko-KR" b="1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0200" y="1629322"/>
            <a:ext cx="6951438" cy="3912724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8193" y="6271996"/>
            <a:ext cx="12371615" cy="3047553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09146" y="1610273"/>
            <a:ext cx="7483454" cy="39044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838202" y="2062062"/>
            <a:ext cx="17068798" cy="7364618"/>
            <a:chOff x="0" y="0"/>
            <a:chExt cx="2022568" cy="19396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22568" cy="1939653"/>
            </a:xfrm>
            <a:custGeom>
              <a:avLst/>
              <a:gdLst/>
              <a:rect l="l" t="t" r="r" b="b"/>
              <a:pathLst>
                <a:path w="2022568" h="1939653">
                  <a:moveTo>
                    <a:pt x="0" y="0"/>
                  </a:moveTo>
                  <a:lnTo>
                    <a:pt x="2022568" y="0"/>
                  </a:lnTo>
                  <a:lnTo>
                    <a:pt x="2022568" y="1939653"/>
                  </a:lnTo>
                  <a:lnTo>
                    <a:pt x="0" y="19396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22568" cy="197775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79"/>
                </a:lnSpc>
                <a:defRPr/>
              </a:pPr>
              <a:endParaRPr lang="ko-KR" altLang="en-US"/>
            </a:p>
          </p:txBody>
        </p:sp>
      </p:grpSp>
      <p:sp>
        <p:nvSpPr>
          <p:cNvPr id="32" name="AutoShape 2"/>
          <p:cNvSpPr/>
          <p:nvPr/>
        </p:nvSpPr>
        <p:spPr>
          <a:xfrm flipV="1">
            <a:off x="860320" y="1333500"/>
            <a:ext cx="17046680" cy="13566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3" name="TextBox 7"/>
          <p:cNvSpPr txBox="1"/>
          <p:nvPr/>
        </p:nvSpPr>
        <p:spPr>
          <a:xfrm>
            <a:off x="914400" y="412645"/>
            <a:ext cx="4038600" cy="84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altLang="ko-KR" sz="2499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Block Diagram</a:t>
            </a:r>
            <a:endParaRPr lang="en-US" altLang="ko-KR" sz="2499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sp>
        <p:nvSpPr>
          <p:cNvPr id="34" name="TextBox 7"/>
          <p:cNvSpPr txBox="1"/>
          <p:nvPr/>
        </p:nvSpPr>
        <p:spPr>
          <a:xfrm>
            <a:off x="14935200" y="412644"/>
            <a:ext cx="2971800" cy="844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altLang="ko-KR" sz="2499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FunctionalWatch</a:t>
            </a:r>
            <a:endParaRPr lang="en-US" altLang="ko-KR" sz="2499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6800" y="3251966"/>
            <a:ext cx="11448419" cy="446661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896219" y="3251966"/>
            <a:ext cx="4892039" cy="4427220"/>
          </a:xfrm>
          <a:prstGeom prst="rect">
            <a:avLst/>
          </a:prstGeom>
        </p:spPr>
      </p:pic>
      <p:sp>
        <p:nvSpPr>
          <p:cNvPr id="44" name="가로 글상자 43"/>
          <p:cNvSpPr txBox="1"/>
          <p:nvPr/>
        </p:nvSpPr>
        <p:spPr>
          <a:xfrm>
            <a:off x="4438016" y="8066034"/>
            <a:ext cx="4191002" cy="3675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&lt; Figure 5. Streamlined Block Diagram  &gt;</a:t>
            </a:r>
            <a:endParaRPr lang="en-US" altLang="ko-KR" b="1"/>
          </a:p>
        </p:txBody>
      </p:sp>
      <p:sp>
        <p:nvSpPr>
          <p:cNvPr id="45" name="가로 글상자 44"/>
          <p:cNvSpPr txBox="1"/>
          <p:nvPr/>
        </p:nvSpPr>
        <p:spPr>
          <a:xfrm>
            <a:off x="13963019" y="8052567"/>
            <a:ext cx="2895600" cy="3675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&lt; Figure 6. State Diagram &gt;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30516259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2"/>
          <p:cNvSpPr/>
          <p:nvPr/>
        </p:nvSpPr>
        <p:spPr>
          <a:xfrm flipV="1">
            <a:off x="860320" y="1333500"/>
            <a:ext cx="17046680" cy="13566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2" name="TextBox 7"/>
          <p:cNvSpPr txBox="1"/>
          <p:nvPr/>
        </p:nvSpPr>
        <p:spPr>
          <a:xfrm>
            <a:off x="914400" y="412645"/>
            <a:ext cx="4038600" cy="84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altLang="ko-KR" sz="2499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Additional Job</a:t>
            </a:r>
            <a:endParaRPr lang="en-US" altLang="ko-KR" sz="2499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sp>
        <p:nvSpPr>
          <p:cNvPr id="33" name="TextBox 7"/>
          <p:cNvSpPr txBox="1"/>
          <p:nvPr/>
        </p:nvSpPr>
        <p:spPr>
          <a:xfrm>
            <a:off x="14935200" y="412644"/>
            <a:ext cx="2971800" cy="844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altLang="ko-KR" sz="2499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FunctionalWatch</a:t>
            </a:r>
            <a:endParaRPr lang="en-US" altLang="ko-KR" sz="2499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grpSp>
        <p:nvGrpSpPr>
          <p:cNvPr id="34" name="Group 3"/>
          <p:cNvGrpSpPr/>
          <p:nvPr/>
        </p:nvGrpSpPr>
        <p:grpSpPr>
          <a:xfrm rot="0">
            <a:off x="683902" y="2223291"/>
            <a:ext cx="16920196" cy="7082634"/>
            <a:chOff x="0" y="0"/>
            <a:chExt cx="4456348" cy="1865385"/>
          </a:xfrm>
        </p:grpSpPr>
        <p:sp>
          <p:nvSpPr>
            <p:cNvPr id="35" name="Freeform 4"/>
            <p:cNvSpPr/>
            <p:nvPr/>
          </p:nvSpPr>
          <p:spPr>
            <a:xfrm>
              <a:off x="0" y="0"/>
              <a:ext cx="4456348" cy="1865385"/>
            </a:xfrm>
            <a:custGeom>
              <a:avLst/>
              <a:gdLst/>
              <a:rect l="l" t="t" r="r" b="b"/>
              <a:pathLst>
                <a:path w="4456348" h="1865385">
                  <a:moveTo>
                    <a:pt x="0" y="0"/>
                  </a:moveTo>
                  <a:lnTo>
                    <a:pt x="4456348" y="0"/>
                  </a:lnTo>
                  <a:lnTo>
                    <a:pt x="4456348" y="1865385"/>
                  </a:lnTo>
                  <a:lnTo>
                    <a:pt x="0" y="1865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</p:sp>
        <p:sp>
          <p:nvSpPr>
            <p:cNvPr id="36" name="TextBox 5"/>
            <p:cNvSpPr txBox="1"/>
            <p:nvPr/>
          </p:nvSpPr>
          <p:spPr>
            <a:xfrm>
              <a:off x="0" y="-38100"/>
              <a:ext cx="4456348" cy="190348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79"/>
                </a:lnSpc>
                <a:defRPr/>
              </a:pPr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67800" y="3695700"/>
            <a:ext cx="8426295" cy="3843812"/>
          </a:xfrm>
          <a:prstGeom prst="rect">
            <a:avLst/>
          </a:prstGeom>
        </p:spPr>
      </p:pic>
      <p:sp>
        <p:nvSpPr>
          <p:cNvPr id="39" name="가로 글상자 38"/>
          <p:cNvSpPr txBox="1"/>
          <p:nvPr/>
        </p:nvSpPr>
        <p:spPr>
          <a:xfrm>
            <a:off x="2743200" y="8877300"/>
            <a:ext cx="4800600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&lt; Figure 7. long_key_detector Block Diagram  &gt;</a:t>
            </a:r>
            <a:endParaRPr lang="en-US" altLang="ko-KR" b="1"/>
          </a:p>
        </p:txBody>
      </p:sp>
      <p:sp>
        <p:nvSpPr>
          <p:cNvPr id="40" name="가로 글상자 39"/>
          <p:cNvSpPr txBox="1"/>
          <p:nvPr/>
        </p:nvSpPr>
        <p:spPr>
          <a:xfrm>
            <a:off x="11049000" y="8877300"/>
            <a:ext cx="4800600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&lt; Figure 8. Modification on counter_bcd_60 &gt;</a:t>
            </a:r>
            <a:endParaRPr lang="en-US" altLang="ko-KR" b="1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8200" y="2315636"/>
            <a:ext cx="8182791" cy="6485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2"/>
          <p:cNvSpPr/>
          <p:nvPr/>
        </p:nvSpPr>
        <p:spPr>
          <a:xfrm flipV="1">
            <a:off x="860320" y="1333500"/>
            <a:ext cx="17046680" cy="13566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2" name="TextBox 7"/>
          <p:cNvSpPr txBox="1"/>
          <p:nvPr/>
        </p:nvSpPr>
        <p:spPr>
          <a:xfrm>
            <a:off x="914400" y="412645"/>
            <a:ext cx="4038600" cy="84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altLang="ko-KR" sz="2499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Additional Job</a:t>
            </a:r>
            <a:endParaRPr lang="en-US" altLang="ko-KR" sz="2499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sp>
        <p:nvSpPr>
          <p:cNvPr id="33" name="TextBox 7"/>
          <p:cNvSpPr txBox="1"/>
          <p:nvPr/>
        </p:nvSpPr>
        <p:spPr>
          <a:xfrm>
            <a:off x="14935200" y="412644"/>
            <a:ext cx="2971800" cy="844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altLang="ko-KR" sz="2499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FunctionalWatch</a:t>
            </a:r>
            <a:endParaRPr lang="en-US" altLang="ko-KR" sz="2499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grpSp>
        <p:nvGrpSpPr>
          <p:cNvPr id="34" name="Group 3"/>
          <p:cNvGrpSpPr/>
          <p:nvPr/>
        </p:nvGrpSpPr>
        <p:grpSpPr>
          <a:xfrm rot="0">
            <a:off x="683902" y="2223291"/>
            <a:ext cx="16920196" cy="7082634"/>
            <a:chOff x="0" y="0"/>
            <a:chExt cx="4456348" cy="1865385"/>
          </a:xfrm>
        </p:grpSpPr>
        <p:sp>
          <p:nvSpPr>
            <p:cNvPr id="35" name="Freeform 4"/>
            <p:cNvSpPr/>
            <p:nvPr/>
          </p:nvSpPr>
          <p:spPr>
            <a:xfrm>
              <a:off x="0" y="0"/>
              <a:ext cx="4456348" cy="1865385"/>
            </a:xfrm>
            <a:custGeom>
              <a:avLst/>
              <a:gdLst/>
              <a:rect l="l" t="t" r="r" b="b"/>
              <a:pathLst>
                <a:path w="4456348" h="1865385">
                  <a:moveTo>
                    <a:pt x="0" y="0"/>
                  </a:moveTo>
                  <a:lnTo>
                    <a:pt x="4456348" y="0"/>
                  </a:lnTo>
                  <a:lnTo>
                    <a:pt x="4456348" y="1865385"/>
                  </a:lnTo>
                  <a:lnTo>
                    <a:pt x="0" y="1865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</p:sp>
        <p:sp>
          <p:nvSpPr>
            <p:cNvPr id="36" name="TextBox 5"/>
            <p:cNvSpPr txBox="1"/>
            <p:nvPr/>
          </p:nvSpPr>
          <p:spPr>
            <a:xfrm>
              <a:off x="0" y="-38100"/>
              <a:ext cx="4456348" cy="190348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79"/>
                </a:lnSpc>
                <a:defRPr/>
              </a:pPr>
              <a:endParaRPr lang="ko-KR" altLang="en-US"/>
            </a:p>
          </p:txBody>
        </p:sp>
      </p:grpSp>
      <p:sp>
        <p:nvSpPr>
          <p:cNvPr id="40" name="가로 글상자 39"/>
          <p:cNvSpPr txBox="1"/>
          <p:nvPr/>
        </p:nvSpPr>
        <p:spPr>
          <a:xfrm>
            <a:off x="6743699" y="8191353"/>
            <a:ext cx="4800600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&lt; Figure 9. button2Buzz Block Diagram &gt;</a:t>
            </a:r>
            <a:endParaRPr lang="en-US" altLang="ko-KR" b="1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26904" y="2781300"/>
            <a:ext cx="11161560" cy="495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821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2"/>
          <p:cNvSpPr/>
          <p:nvPr/>
        </p:nvSpPr>
        <p:spPr>
          <a:xfrm flipV="1">
            <a:off x="860320" y="1333500"/>
            <a:ext cx="17046680" cy="13566"/>
          </a:xfrm>
          <a:prstGeom prst="line">
            <a:avLst/>
          </a:prstGeom>
          <a:ln w="38100" cap="flat">
            <a:solidFill>
              <a:srgbClr val="090807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2" name="TextBox 7"/>
          <p:cNvSpPr txBox="1"/>
          <p:nvPr/>
        </p:nvSpPr>
        <p:spPr>
          <a:xfrm>
            <a:off x="914400" y="412645"/>
            <a:ext cx="4038600" cy="84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altLang="ko-KR" sz="2499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Demo. Video</a:t>
            </a:r>
            <a:endParaRPr lang="en-US" altLang="ko-KR" sz="2499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sp>
        <p:nvSpPr>
          <p:cNvPr id="33" name="TextBox 7"/>
          <p:cNvSpPr txBox="1"/>
          <p:nvPr/>
        </p:nvSpPr>
        <p:spPr>
          <a:xfrm>
            <a:off x="14935200" y="412644"/>
            <a:ext cx="2971800" cy="844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690"/>
              </a:lnSpc>
              <a:defRPr/>
            </a:pPr>
            <a:r>
              <a:rPr lang="en-US" altLang="ko-KR" sz="2499">
                <a:solidFill>
                  <a:srgbClr val="090807"/>
                </a:solidFill>
                <a:latin typeface="본고딕 KR"/>
                <a:ea typeface="본고딕 KR"/>
                <a:cs typeface="본고딕 KR"/>
                <a:sym typeface="본고딕 KR"/>
              </a:rPr>
              <a:t>FunctionalWatch</a:t>
            </a:r>
            <a:endParaRPr lang="en-US" altLang="ko-KR" sz="2499">
              <a:solidFill>
                <a:srgbClr val="090807"/>
              </a:solidFill>
              <a:latin typeface="본고딕 KR"/>
              <a:ea typeface="본고딕 KR"/>
              <a:cs typeface="본고딕 KR"/>
              <a:sym typeface="본고딕 KR"/>
            </a:endParaRPr>
          </a:p>
        </p:txBody>
      </p:sp>
      <p:grpSp>
        <p:nvGrpSpPr>
          <p:cNvPr id="34" name="Group 3"/>
          <p:cNvGrpSpPr/>
          <p:nvPr/>
        </p:nvGrpSpPr>
        <p:grpSpPr>
          <a:xfrm rot="0">
            <a:off x="683902" y="2223291"/>
            <a:ext cx="16920196" cy="7082634"/>
            <a:chOff x="0" y="0"/>
            <a:chExt cx="4456348" cy="1865385"/>
          </a:xfrm>
        </p:grpSpPr>
        <p:sp>
          <p:nvSpPr>
            <p:cNvPr id="35" name="Freeform 4"/>
            <p:cNvSpPr/>
            <p:nvPr/>
          </p:nvSpPr>
          <p:spPr>
            <a:xfrm>
              <a:off x="0" y="0"/>
              <a:ext cx="4456348" cy="1865385"/>
            </a:xfrm>
            <a:custGeom>
              <a:avLst/>
              <a:gdLst/>
              <a:rect l="l" t="t" r="r" b="b"/>
              <a:pathLst>
                <a:path w="4456348" h="1865385">
                  <a:moveTo>
                    <a:pt x="0" y="0"/>
                  </a:moveTo>
                  <a:lnTo>
                    <a:pt x="4456348" y="0"/>
                  </a:lnTo>
                  <a:lnTo>
                    <a:pt x="4456348" y="1865385"/>
                  </a:lnTo>
                  <a:lnTo>
                    <a:pt x="0" y="1865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90807"/>
              </a:solidFill>
              <a:prstDash val="solid"/>
              <a:miter/>
            </a:ln>
          </p:spPr>
        </p:sp>
        <p:sp>
          <p:nvSpPr>
            <p:cNvPr id="36" name="TextBox 5"/>
            <p:cNvSpPr txBox="1"/>
            <p:nvPr/>
          </p:nvSpPr>
          <p:spPr>
            <a:xfrm>
              <a:off x="0" y="-38100"/>
              <a:ext cx="4456348" cy="190348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79"/>
                </a:lnSpc>
                <a:defRPr/>
              </a:pPr>
              <a:endParaRPr lang="ko-KR" altLang="en-US"/>
            </a:p>
          </p:txBody>
        </p:sp>
      </p:grpSp>
      <p:sp>
        <p:nvSpPr>
          <p:cNvPr id="43" name="가로 글상자 42"/>
          <p:cNvSpPr txBox="1"/>
          <p:nvPr/>
        </p:nvSpPr>
        <p:spPr>
          <a:xfrm>
            <a:off x="6477000" y="5372100"/>
            <a:ext cx="5334000" cy="5448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>
                <a:hlinkClick r:id="rId3"/>
              </a:rPr>
              <a:t>DemoVideoYoutubeHyperLink</a:t>
            </a: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397328883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b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71447" y="5110555"/>
            <a:ext cx="14545107" cy="0"/>
          </a:xfrm>
          <a:prstGeom prst="line">
            <a:avLst/>
          </a:prstGeom>
          <a:ln cap="flat" w="9525">
            <a:solidFill>
              <a:srgbClr val="090807"/>
            </a:solidFill>
            <a:prstDash val="solid"/>
            <a:headEnd type="none" len="sm" w="sm"/>
            <a:tailEnd type="none" len="sm" w="sm"/>
          </a:ln>
        </p:spPr>
      </p:sp>
      <p:sp>
        <p:nvSpPr>
          <p:cNvPr id="5" name="TextBox 5"/>
          <p:cNvSpPr txBox="1"/>
          <p:nvPr/>
        </p:nvSpPr>
        <p:spPr>
          <a:xfrm>
            <a:off x="8267700" y="4152900"/>
            <a:ext cx="1752600" cy="8001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6299"/>
              </a:lnSpc>
              <a:spcBef>
                <a:spcPct val="0"/>
              </a:spcBef>
              <a:defRPr/>
            </a:pPr>
            <a:r>
              <a:rPr lang="en-US" altLang="ko-KR" sz="4500" u="none" strike="noStrike">
                <a:solidFill>
                  <a:srgbClr val="090807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Q &amp; A</a:t>
            </a:r>
            <a:endParaRPr lang="en-US" altLang="ko-KR" sz="4500" u="none" strike="noStrike">
              <a:solidFill>
                <a:srgbClr val="090807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161</ep:Words>
  <ep:PresentationFormat>On-screen Show (4:3)</ep:PresentationFormat>
  <ep:Paragraphs>55</ep:Paragraphs>
  <ep:Slides>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Lee JaePyeong</cp:lastModifiedBy>
  <dcterms:modified xsi:type="dcterms:W3CDTF">2024-07-07T17:06:40.852</dcterms:modified>
  <cp:revision>33</cp:revision>
  <dc:title>옐로우 블랙 깔끔한 보고서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