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5"/>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7"/>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9400"/>
            <a:ext cx="8519760" cy="623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11760" y="744480"/>
            <a:ext cx="8519760" cy="205200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US" sz="5200" spc="-1" strike="noStrike">
                <a:solidFill>
                  <a:srgbClr val="000000"/>
                </a:solidFill>
                <a:uFill>
                  <a:solidFill>
                    <a:srgbClr val="ffffff"/>
                  </a:solidFill>
                </a:uFill>
                <a:latin typeface="Arial"/>
                <a:ea typeface="Arial"/>
              </a:rPr>
              <a:t>First World DOWN</a:t>
            </a:r>
            <a:br/>
            <a:r>
              <a:rPr b="0" lang="en-US" sz="5200" spc="-1" strike="noStrike">
                <a:solidFill>
                  <a:srgbClr val="000000"/>
                </a:solidFill>
                <a:uFill>
                  <a:solidFill>
                    <a:srgbClr val="ffffff"/>
                  </a:solidFill>
                </a:uFill>
                <a:latin typeface="Arial"/>
                <a:ea typeface="Arial"/>
              </a:rPr>
              <a:t>Third World UP</a:t>
            </a:r>
            <a:endParaRPr b="0" lang="en-US" sz="5200" spc="-1" strike="noStrike">
              <a:solidFill>
                <a:srgbClr val="000000"/>
              </a:solidFill>
              <a:uFill>
                <a:solidFill>
                  <a:srgbClr val="ffffff"/>
                </a:solidFill>
              </a:uFill>
              <a:latin typeface="Arial"/>
            </a:endParaRPr>
          </a:p>
        </p:txBody>
      </p:sp>
      <p:sp>
        <p:nvSpPr>
          <p:cNvPr id="77" name="CustomShape 2"/>
          <p:cNvSpPr/>
          <p:nvPr/>
        </p:nvSpPr>
        <p:spPr>
          <a:xfrm>
            <a:off x="311760" y="2834280"/>
            <a:ext cx="8519760" cy="7920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800" spc="-1" strike="noStrike">
                <a:solidFill>
                  <a:srgbClr val="595959"/>
                </a:solidFill>
                <a:uFill>
                  <a:solidFill>
                    <a:srgbClr val="ffffff"/>
                  </a:solidFill>
                </a:uFill>
                <a:latin typeface="Arial"/>
                <a:ea typeface="Arial"/>
              </a:rPr>
              <a:t>Alexandro Pyka</a:t>
            </a:r>
            <a:endParaRPr b="0" lang="en-US"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12120" y="155448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Motivation:</a:t>
            </a:r>
            <a:endParaRPr b="0" lang="en-US" sz="2800" spc="-1" strike="noStrike">
              <a:solidFill>
                <a:srgbClr val="000000"/>
              </a:solidFill>
              <a:uFill>
                <a:solidFill>
                  <a:srgbClr val="ffffff"/>
                </a:solidFill>
              </a:uFill>
              <a:latin typeface="Arial"/>
            </a:endParaRPr>
          </a:p>
        </p:txBody>
      </p:sp>
      <p:sp>
        <p:nvSpPr>
          <p:cNvPr id="79" name="CustomShape 2"/>
          <p:cNvSpPr/>
          <p:nvPr/>
        </p:nvSpPr>
        <p:spPr>
          <a:xfrm>
            <a:off x="274320" y="2103120"/>
            <a:ext cx="8519760" cy="118836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It is a common hearsay that some supposedly “third world” countries are improving their standard of living to western quality levels. It is my interest for this project to investigate what indicators could set apart a declining first world country (Italy, my homeland) and a rising third world one (my beloved Brazil)</a:t>
            </a:r>
            <a:endParaRPr b="0" lang="en-US" sz="1800" spc="-1" strike="noStrike">
              <a:solidFill>
                <a:srgbClr val="000000"/>
              </a:solidFill>
              <a:uFill>
                <a:solidFill>
                  <a:srgbClr val="ffffff"/>
                </a:solidFill>
              </a:uFill>
              <a:latin typeface="Arial"/>
            </a:endParaRPr>
          </a:p>
        </p:txBody>
      </p:sp>
      <p:sp>
        <p:nvSpPr>
          <p:cNvPr id="80" name="CustomShape 3"/>
          <p:cNvSpPr/>
          <p:nvPr/>
        </p:nvSpPr>
        <p:spPr>
          <a:xfrm>
            <a:off x="311760" y="317700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Research Question:</a:t>
            </a:r>
            <a:endParaRPr b="0" lang="en-US" sz="2800" spc="-1" strike="noStrike">
              <a:solidFill>
                <a:srgbClr val="000000"/>
              </a:solidFill>
              <a:uFill>
                <a:solidFill>
                  <a:srgbClr val="ffffff"/>
                </a:solidFill>
              </a:uFill>
              <a:latin typeface="Arial"/>
            </a:endParaRPr>
          </a:p>
        </p:txBody>
      </p:sp>
      <p:sp>
        <p:nvSpPr>
          <p:cNvPr id="81" name="CustomShape 4"/>
          <p:cNvSpPr/>
          <p:nvPr/>
        </p:nvSpPr>
        <p:spPr>
          <a:xfrm>
            <a:off x="366120" y="3749040"/>
            <a:ext cx="8519760" cy="764280"/>
          </a:xfrm>
          <a:prstGeom prst="rect">
            <a:avLst/>
          </a:prstGeom>
          <a:noFill/>
          <a:ln>
            <a:noFill/>
          </a:ln>
        </p:spPr>
        <p:style>
          <a:lnRef idx="0"/>
          <a:fillRef idx="0"/>
          <a:effectRef idx="0"/>
          <a:fontRef idx="minor"/>
        </p:style>
        <p:txBody>
          <a:bodyPr lIns="90000" rIns="90000" tIns="91440" bIns="91440"/>
          <a:p>
            <a:pPr marL="432000" indent="-323640">
              <a:lnSpc>
                <a:spcPct val="100000"/>
              </a:lnSpc>
              <a:spcBef>
                <a:spcPts val="1417"/>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This analysis will be driven by the data themselves, I’m not gonna use common knowledge about economic factors but the indicators under scrutiny will be chosen by statistical inquiries</a:t>
            </a:r>
            <a:endParaRPr b="0" lang="en-US" sz="1800" spc="-1" strike="noStrike">
              <a:solidFill>
                <a:srgbClr val="000000"/>
              </a:solidFill>
              <a:uFill>
                <a:solidFill>
                  <a:srgbClr val="ffffff"/>
                </a:solidFill>
              </a:uFill>
              <a:latin typeface="Arial"/>
            </a:endParaRPr>
          </a:p>
        </p:txBody>
      </p:sp>
      <p:sp>
        <p:nvSpPr>
          <p:cNvPr id="82" name="CustomShape 5"/>
          <p:cNvSpPr/>
          <p:nvPr/>
        </p:nvSpPr>
        <p:spPr>
          <a:xfrm>
            <a:off x="312120" y="1152720"/>
            <a:ext cx="8519760" cy="49320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World Development Indicators Dataset</a:t>
            </a:r>
            <a:endParaRPr b="0" lang="en-US" sz="1800" spc="-1" strike="noStrike">
              <a:solidFill>
                <a:srgbClr val="000000"/>
              </a:solidFill>
              <a:uFill>
                <a:solidFill>
                  <a:srgbClr val="ffffff"/>
                </a:solidFill>
              </a:uFill>
              <a:latin typeface="Arial"/>
            </a:endParaRPr>
          </a:p>
          <a:p>
            <a:pPr>
              <a:lnSpc>
                <a:spcPct val="100000"/>
              </a:lnSpc>
              <a:spcAft>
                <a:spcPts val="1599"/>
              </a:spcAft>
            </a:pPr>
            <a:endParaRPr b="0" lang="en-US" sz="1800" spc="-1" strike="noStrike">
              <a:solidFill>
                <a:srgbClr val="000000"/>
              </a:solidFill>
              <a:uFill>
                <a:solidFill>
                  <a:srgbClr val="ffffff"/>
                </a:solidFill>
              </a:uFill>
              <a:latin typeface="Arial"/>
            </a:endParaRPr>
          </a:p>
        </p:txBody>
      </p:sp>
      <p:sp>
        <p:nvSpPr>
          <p:cNvPr id="83" name="CustomShape 6"/>
          <p:cNvSpPr/>
          <p:nvPr/>
        </p:nvSpPr>
        <p:spPr>
          <a:xfrm>
            <a:off x="31212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Dataset:</a:t>
            </a:r>
            <a:endParaRPr b="0" lang="en-US" sz="2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11760" y="182880"/>
            <a:ext cx="8519760" cy="341568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First of all we looked for which indicator changed the most throughout the years for both countries: it was the GDP and we plotted it against the years. The different trend is easy to see.</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pic>
        <p:nvPicPr>
          <p:cNvPr id="85" name="" descr=""/>
          <p:cNvPicPr/>
          <p:nvPr/>
        </p:nvPicPr>
        <p:blipFill>
          <a:blip r:embed="rId1"/>
          <a:stretch/>
        </p:blipFill>
        <p:spPr>
          <a:xfrm>
            <a:off x="548640" y="1188720"/>
            <a:ext cx="8137800" cy="37954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274320" y="182880"/>
            <a:ext cx="8519760" cy="475452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As we are concerned with change, the indicators of growth might be telling us something. We first investigated Adjusted net national income.</a:t>
            </a:r>
            <a:endParaRPr b="0" lang="en-US" sz="1800" spc="-1" strike="noStrike">
              <a:solidFill>
                <a:srgbClr val="000000"/>
              </a:solidFill>
              <a:uFill>
                <a:solidFill>
                  <a:srgbClr val="ffffff"/>
                </a:solidFill>
              </a:uFill>
              <a:latin typeface="Arial"/>
            </a:endParaRPr>
          </a:p>
        </p:txBody>
      </p:sp>
      <p:pic>
        <p:nvPicPr>
          <p:cNvPr id="87" name="" descr=""/>
          <p:cNvPicPr/>
          <p:nvPr/>
        </p:nvPicPr>
        <p:blipFill>
          <a:blip r:embed="rId1"/>
          <a:stretch/>
        </p:blipFill>
        <p:spPr>
          <a:xfrm>
            <a:off x="548640" y="914400"/>
            <a:ext cx="7863480" cy="39315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11760" y="182880"/>
            <a:ext cx="8519760" cy="438516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And then Household final consumption expenditure. Both confirmed our initial assumption of a declining Italian trend and a more vigorous Brazilian one.</a:t>
            </a:r>
            <a:endParaRPr b="0" lang="en-US" sz="1800" spc="-1" strike="noStrike">
              <a:solidFill>
                <a:srgbClr val="000000"/>
              </a:solidFill>
              <a:uFill>
                <a:solidFill>
                  <a:srgbClr val="ffffff"/>
                </a:solidFill>
              </a:uFill>
              <a:latin typeface="Arial"/>
            </a:endParaRPr>
          </a:p>
        </p:txBody>
      </p:sp>
      <p:pic>
        <p:nvPicPr>
          <p:cNvPr id="89" name="" descr=""/>
          <p:cNvPicPr/>
          <p:nvPr/>
        </p:nvPicPr>
        <p:blipFill>
          <a:blip r:embed="rId1"/>
          <a:stretch/>
        </p:blipFill>
        <p:spPr>
          <a:xfrm>
            <a:off x="822960" y="822960"/>
            <a:ext cx="7650720" cy="41144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11760" y="182880"/>
            <a:ext cx="8519760" cy="438516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We went then to determine the strong (Gross National Expenditure) and weak (Cash surplus/deficit) points of each country, just by looking at the numbers.</a:t>
            </a:r>
            <a:endParaRPr b="0" lang="en-US" sz="1800" spc="-1" strike="noStrike">
              <a:solidFill>
                <a:srgbClr val="000000"/>
              </a:solidFill>
              <a:uFill>
                <a:solidFill>
                  <a:srgbClr val="ffffff"/>
                </a:solidFill>
              </a:uFill>
              <a:latin typeface="Arial"/>
            </a:endParaRPr>
          </a:p>
        </p:txBody>
      </p:sp>
      <p:pic>
        <p:nvPicPr>
          <p:cNvPr id="91" name="" descr=""/>
          <p:cNvPicPr/>
          <p:nvPr/>
        </p:nvPicPr>
        <p:blipFill>
          <a:blip r:embed="rId1"/>
          <a:stretch/>
        </p:blipFill>
        <p:spPr>
          <a:xfrm>
            <a:off x="457200" y="822960"/>
            <a:ext cx="8137800" cy="40230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49560" y="3840480"/>
            <a:ext cx="8519760" cy="91044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The second graph is the first that doesn’t support our initial thesis, as Brazil has both a wider range and a more decisive downward trend for the ratio between cash surplus and deficit.</a:t>
            </a:r>
            <a:endParaRPr b="0" lang="en-US" sz="1800" spc="-1" strike="noStrike">
              <a:solidFill>
                <a:srgbClr val="000000"/>
              </a:solidFill>
              <a:uFill>
                <a:solidFill>
                  <a:srgbClr val="ffffff"/>
                </a:solidFill>
              </a:uFill>
              <a:latin typeface="Arial"/>
            </a:endParaRPr>
          </a:p>
        </p:txBody>
      </p:sp>
      <p:pic>
        <p:nvPicPr>
          <p:cNvPr id="93" name="" descr=""/>
          <p:cNvPicPr/>
          <p:nvPr/>
        </p:nvPicPr>
        <p:blipFill>
          <a:blip r:embed="rId1"/>
          <a:stretch/>
        </p:blipFill>
        <p:spPr>
          <a:xfrm>
            <a:off x="365760" y="167400"/>
            <a:ext cx="8412120" cy="37641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74320" y="241560"/>
            <a:ext cx="8519760" cy="341568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The last indicators we want to analyze are the ones where there weren’t much variation during the years. The one plotted below is the Lifetime risk of maternal death (%), where Brazil shows its gap, despite the positive trend, with Italy.</a:t>
            </a:r>
            <a:endParaRPr b="0" lang="en-US" sz="1800" spc="-1" strike="noStrike">
              <a:solidFill>
                <a:srgbClr val="000000"/>
              </a:solidFill>
              <a:uFill>
                <a:solidFill>
                  <a:srgbClr val="ffffff"/>
                </a:solidFill>
              </a:uFill>
              <a:latin typeface="Arial"/>
            </a:endParaRPr>
          </a:p>
        </p:txBody>
      </p:sp>
      <p:pic>
        <p:nvPicPr>
          <p:cNvPr id="95" name="" descr=""/>
          <p:cNvPicPr/>
          <p:nvPr/>
        </p:nvPicPr>
        <p:blipFill>
          <a:blip r:embed="rId1"/>
          <a:stretch/>
        </p:blipFill>
        <p:spPr>
          <a:xfrm>
            <a:off x="365760" y="1280160"/>
            <a:ext cx="7954920" cy="37346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Conclusions:</a:t>
            </a:r>
            <a:endParaRPr b="0" lang="en-US" sz="2800" spc="-1" strike="noStrike">
              <a:solidFill>
                <a:srgbClr val="000000"/>
              </a:solidFill>
              <a:uFill>
                <a:solidFill>
                  <a:srgbClr val="ffffff"/>
                </a:solidFill>
              </a:uFill>
              <a:latin typeface="Arial"/>
            </a:endParaRPr>
          </a:p>
        </p:txBody>
      </p:sp>
      <p:sp>
        <p:nvSpPr>
          <p:cNvPr id="9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I deem the last part of this analysis the most interesting: by comparing the indicators that had a low variation over the years, we can investigate what truly sets apart the two countries the best, as what didn’t change despite the different cycle the two countries are in.</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The next step could be to compare indicators guided by general knowledge instead of just by the data. Like for example focus on indicators related to education, the health system or the environment to see if the economic growth has improved the life standard of Brazil or if the stagnation lowed Italy’s one.</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LibreOffice/5.3.4.2$Windows_X86_64 LibreOffice_project/f82d347ccc0be322489bf7da61d7e4ad13fe2ff3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2017-12-13T08:55:35Z</dcterms:modified>
  <cp:revision>5</cp:revision>
  <dc:subject/>
  <dc:title/>
</cp:coreProperties>
</file>