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4" r:id="rId13"/>
    <p:sldId id="283" r:id="rId14"/>
    <p:sldId id="270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677A4-6D78-4FAA-93AE-0A525492B609}" v="592" dt="2019-10-08T20:23:55.177"/>
    <p1510:client id="{462D8632-0E89-402C-8320-94F76BA4F6B0}" v="119" dt="2019-10-10T22:39:49.323"/>
    <p1510:client id="{6886F902-5CFD-403E-A1F5-B8A3D7F5174E}" v="9" dt="2019-10-11T19:14:47.104"/>
    <p1510:client id="{D8BA5FA8-7F8F-41E2-B7A4-71BA1AE3BBF9}" v="599" dt="2019-10-11T06:00:02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F0A8C5-E2F9-4D96-9326-65A22C9C5F51}" type="datetime1">
              <a:rPr lang="es-ES" smtClean="0"/>
              <a:t>12/10/2019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E3A584-CFFE-4456-9889-6ED301550C2E}" type="datetime1">
              <a:rPr lang="es-ES" noProof="0" smtClean="0"/>
              <a:t>12/10/2019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95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89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34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08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97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3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6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67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6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1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3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2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electron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pache_Cordova" TargetMode="External"/><Relationship Id="rId5" Type="http://schemas.openxmlformats.org/officeDocument/2006/relationships/hyperlink" Target="https://phonegap.com/" TargetMode="External"/><Relationship Id="rId4" Type="http://schemas.openxmlformats.org/officeDocument/2006/relationships/hyperlink" Target="https://ionicframewor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795" y="5237150"/>
            <a:ext cx="11295473" cy="842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dirty="0">
                <a:ea typeface="+mj-lt"/>
                <a:cs typeface="+mj-lt"/>
              </a:rPr>
              <a:t>El cambio tecnológico en el 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98" y="6151448"/>
            <a:ext cx="11094187" cy="460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/>
              <a:t>Yuliana </a:t>
            </a:r>
            <a:r>
              <a:rPr lang="es-ES" sz="2000" dirty="0"/>
              <a:t>M</a:t>
            </a:r>
            <a:r>
              <a:rPr lang="es-ES" sz="2000" dirty="0" smtClean="0"/>
              <a:t>adeleine</a:t>
            </a:r>
            <a:r>
              <a:rPr lang="es-ES" sz="2000" dirty="0"/>
              <a:t> Choque </a:t>
            </a:r>
            <a:r>
              <a:rPr lang="es-ES" sz="2000" dirty="0"/>
              <a:t>C</a:t>
            </a:r>
            <a:r>
              <a:rPr lang="es-ES" sz="2000" dirty="0" smtClean="0"/>
              <a:t>ondori</a:t>
            </a:r>
            <a:endParaRPr lang="es-ES" sz="2000" dirty="0">
              <a:cs typeface="Calibri"/>
            </a:endParaRPr>
          </a:p>
        </p:txBody>
      </p:sp>
      <p:pic>
        <p:nvPicPr>
          <p:cNvPr id="6" name="Imagen 7" descr="Imagen que contiene computadora, tabla&#10;&#10;Descripción generada con confianza muy alta">
            <a:extLst>
              <a:ext uri="{FF2B5EF4-FFF2-40B4-BE49-F238E27FC236}">
                <a16:creationId xmlns:a16="http://schemas.microsoft.com/office/drawing/2014/main" xmlns="" id="{1A2B3803-7BB5-49B7-8267-BC3CA02E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" t="20464" r="27" b="16456"/>
          <a:stretch/>
        </p:blipFill>
        <p:spPr>
          <a:xfrm>
            <a:off x="451368" y="625393"/>
            <a:ext cx="11297604" cy="4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000000"/>
                </a:solidFill>
                <a:ea typeface="+mj-lt"/>
                <a:cs typeface="+mj-lt"/>
              </a:rPr>
              <a:t>En </a:t>
            </a:r>
            <a:r>
              <a:rPr lang="en-US" sz="4400" b="1" dirty="0" err="1">
                <a:solidFill>
                  <a:srgbClr val="000000"/>
                </a:solidFill>
                <a:ea typeface="+mj-lt"/>
                <a:cs typeface="+mj-lt"/>
              </a:rPr>
              <a:t>conclusión</a:t>
            </a:r>
            <a:r>
              <a:rPr lang="en-US" sz="4400" b="1" dirty="0">
                <a:solidFill>
                  <a:srgbClr val="000000"/>
                </a:solidFill>
                <a:ea typeface="+mj-lt"/>
                <a:cs typeface="+mj-lt"/>
              </a:rPr>
              <a:t>...</a:t>
            </a:r>
            <a:endParaRPr lang="es-ES" b="1" dirty="0"/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xmlns="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4219" r="17709" b="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C6B77D7-1356-462E-B0CD-1C261E5D5631}"/>
              </a:ext>
            </a:extLst>
          </p:cNvPr>
          <p:cNvSpPr txBox="1"/>
          <p:nvPr/>
        </p:nvSpPr>
        <p:spPr>
          <a:xfrm>
            <a:off x="6090574" y="2091003"/>
            <a:ext cx="5135728" cy="3696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2800" b="1" dirty="0">
              <a:solidFill>
                <a:srgbClr val="000000"/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800" dirty="0">
                <a:solidFill>
                  <a:srgbClr val="000000"/>
                </a:solidFill>
              </a:rPr>
              <a:t>Si bien la </a:t>
            </a:r>
            <a:r>
              <a:rPr lang="en-US" sz="2800" err="1">
                <a:solidFill>
                  <a:srgbClr val="000000"/>
                </a:solidFill>
              </a:rPr>
              <a:t>cantidad</a:t>
            </a:r>
            <a:r>
              <a:rPr lang="en-US" sz="2800" dirty="0">
                <a:solidFill>
                  <a:srgbClr val="000000"/>
                </a:solidFill>
              </a:rPr>
              <a:t> de </a:t>
            </a:r>
            <a:r>
              <a:rPr lang="en-US" sz="2800" err="1">
                <a:solidFill>
                  <a:srgbClr val="000000"/>
                </a:solidFill>
              </a:rPr>
              <a:t>herramientas</a:t>
            </a:r>
            <a:r>
              <a:rPr lang="en-US" sz="2800" dirty="0">
                <a:solidFill>
                  <a:srgbClr val="000000"/>
                </a:solidFill>
              </a:rPr>
              <a:t> y </a:t>
            </a:r>
            <a:r>
              <a:rPr lang="en-US" sz="2800" err="1">
                <a:solidFill>
                  <a:srgbClr val="000000"/>
                </a:solidFill>
              </a:rPr>
              <a:t>tecnologías</a:t>
            </a:r>
            <a:r>
              <a:rPr lang="en-US" sz="2800" dirty="0">
                <a:solidFill>
                  <a:srgbClr val="000000"/>
                </a:solidFill>
              </a:rPr>
              <a:t> que un </a:t>
            </a:r>
            <a:r>
              <a:rPr lang="en-US" sz="2800" err="1">
                <a:solidFill>
                  <a:srgbClr val="000000"/>
                </a:solidFill>
              </a:rPr>
              <a:t>programador</a:t>
            </a:r>
            <a:r>
              <a:rPr lang="en-US" sz="2800" dirty="0">
                <a:solidFill>
                  <a:srgbClr val="000000"/>
                </a:solidFill>
              </a:rPr>
              <a:t> Web Front-end debe </a:t>
            </a:r>
            <a:r>
              <a:rPr lang="en-US" sz="2800" err="1">
                <a:solidFill>
                  <a:srgbClr val="000000"/>
                </a:solidFill>
              </a:rPr>
              <a:t>aprender</a:t>
            </a:r>
            <a:r>
              <a:rPr lang="en-US" sz="2800" dirty="0">
                <a:solidFill>
                  <a:srgbClr val="000000"/>
                </a:solidFill>
              </a:rPr>
              <a:t> hoy en </a:t>
            </a:r>
            <a:r>
              <a:rPr lang="en-US" sz="2800" err="1">
                <a:solidFill>
                  <a:srgbClr val="000000"/>
                </a:solidFill>
              </a:rPr>
              <a:t>día</a:t>
            </a:r>
            <a:r>
              <a:rPr lang="en-US" sz="2800" dirty="0">
                <a:solidFill>
                  <a:srgbClr val="000000"/>
                </a:solidFill>
              </a:rPr>
              <a:t> son </a:t>
            </a:r>
            <a:r>
              <a:rPr lang="en-US" sz="2800" err="1">
                <a:solidFill>
                  <a:srgbClr val="000000"/>
                </a:solidFill>
              </a:rPr>
              <a:t>mucho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mayores</a:t>
            </a:r>
            <a:r>
              <a:rPr lang="en-US" sz="2800" dirty="0">
                <a:solidFill>
                  <a:srgbClr val="000000"/>
                </a:solidFill>
              </a:rPr>
              <a:t> que antes, las </a:t>
            </a:r>
            <a:r>
              <a:rPr lang="en-US" sz="2800" err="1">
                <a:solidFill>
                  <a:srgbClr val="000000"/>
                </a:solidFill>
              </a:rPr>
              <a:t>oportunidades</a:t>
            </a:r>
            <a:r>
              <a:rPr lang="en-US" sz="2800" dirty="0">
                <a:solidFill>
                  <a:srgbClr val="000000"/>
                </a:solidFill>
              </a:rPr>
              <a:t> son </a:t>
            </a:r>
            <a:r>
              <a:rPr lang="en-US" sz="2800" err="1">
                <a:solidFill>
                  <a:srgbClr val="000000"/>
                </a:solidFill>
              </a:rPr>
              <a:t>aún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más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grandes</a:t>
            </a:r>
            <a:r>
              <a:rPr lang="en-US" sz="2800" dirty="0">
                <a:solidFill>
                  <a:srgbClr val="000000"/>
                </a:solidFill>
              </a:rPr>
              <a:t>. </a:t>
            </a:r>
            <a:endParaRPr lang="en-US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02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75F31417-8D4B-484C-B54A-A5049FC6D674}"/>
              </a:ext>
            </a:extLst>
          </p:cNvPr>
          <p:cNvSpPr txBox="1"/>
          <p:nvPr/>
        </p:nvSpPr>
        <p:spPr>
          <a:xfrm>
            <a:off x="8210681" y="1152939"/>
            <a:ext cx="3400126" cy="45391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>
                <a:solidFill>
                  <a:schemeClr val="tx2"/>
                </a:solidFill>
              </a:rPr>
              <a:t>“Un </a:t>
            </a:r>
            <a:r>
              <a:rPr lang="en-US" sz="2400" err="1">
                <a:solidFill>
                  <a:schemeClr val="tx2"/>
                </a:solidFill>
              </a:rPr>
              <a:t>lenguaje</a:t>
            </a:r>
            <a:r>
              <a:rPr lang="en-US" sz="2400" dirty="0">
                <a:solidFill>
                  <a:schemeClr val="tx2"/>
                </a:solidFill>
              </a:rPr>
              <a:t> nuevo, </a:t>
            </a:r>
            <a:r>
              <a:rPr lang="en-US" sz="2400" err="1">
                <a:solidFill>
                  <a:schemeClr val="tx2"/>
                </a:solidFill>
              </a:rPr>
              <a:t>vasto</a:t>
            </a:r>
            <a:r>
              <a:rPr lang="en-US" sz="2400" dirty="0">
                <a:solidFill>
                  <a:schemeClr val="tx2"/>
                </a:solidFill>
              </a:rPr>
              <a:t> y </a:t>
            </a:r>
            <a:r>
              <a:rPr lang="en-US" sz="2400" err="1">
                <a:solidFill>
                  <a:schemeClr val="tx2"/>
                </a:solidFill>
              </a:rPr>
              <a:t>poderoso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err="1">
                <a:solidFill>
                  <a:schemeClr val="tx2"/>
                </a:solidFill>
              </a:rPr>
              <a:t>está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desarrollando</a:t>
            </a:r>
            <a:r>
              <a:rPr lang="en-US" sz="2400" dirty="0">
                <a:solidFill>
                  <a:schemeClr val="tx2"/>
                </a:solidFill>
              </a:rPr>
              <a:t> para el </a:t>
            </a:r>
            <a:r>
              <a:rPr lang="en-US" sz="2400" err="1">
                <a:solidFill>
                  <a:schemeClr val="tx2"/>
                </a:solidFill>
              </a:rPr>
              <a:t>uso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futuro</a:t>
            </a:r>
            <a:r>
              <a:rPr lang="en-US" sz="2400" dirty="0">
                <a:solidFill>
                  <a:schemeClr val="tx2"/>
                </a:solidFill>
              </a:rPr>
              <a:t> del </a:t>
            </a:r>
            <a:r>
              <a:rPr lang="en-US" sz="2400" err="1">
                <a:solidFill>
                  <a:schemeClr val="tx2"/>
                </a:solidFill>
              </a:rPr>
              <a:t>análisis</a:t>
            </a:r>
            <a:r>
              <a:rPr lang="en-US" sz="2400" dirty="0">
                <a:solidFill>
                  <a:schemeClr val="tx2"/>
                </a:solidFill>
              </a:rPr>
              <a:t>, en el </a:t>
            </a:r>
            <a:r>
              <a:rPr lang="en-US" sz="2400" err="1">
                <a:solidFill>
                  <a:schemeClr val="tx2"/>
                </a:solidFill>
              </a:rPr>
              <a:t>cual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err="1">
                <a:solidFill>
                  <a:schemeClr val="tx2"/>
                </a:solidFill>
              </a:rPr>
              <a:t>pueden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introducir</a:t>
            </a:r>
            <a:r>
              <a:rPr lang="en-US" sz="2400" dirty="0">
                <a:solidFill>
                  <a:schemeClr val="tx2"/>
                </a:solidFill>
              </a:rPr>
              <a:t> sus </a:t>
            </a:r>
            <a:r>
              <a:rPr lang="en-US" sz="2400" err="1">
                <a:solidFill>
                  <a:schemeClr val="tx2"/>
                </a:solidFill>
              </a:rPr>
              <a:t>principios</a:t>
            </a:r>
            <a:r>
              <a:rPr lang="en-US" sz="2400" dirty="0">
                <a:solidFill>
                  <a:schemeClr val="tx2"/>
                </a:solidFill>
              </a:rPr>
              <a:t> con el fin de que </a:t>
            </a:r>
            <a:r>
              <a:rPr lang="en-US" sz="2400" err="1">
                <a:solidFill>
                  <a:schemeClr val="tx2"/>
                </a:solidFill>
              </a:rPr>
              <a:t>tengan</a:t>
            </a:r>
            <a:r>
              <a:rPr lang="en-US" sz="2400" dirty="0">
                <a:solidFill>
                  <a:schemeClr val="tx2"/>
                </a:solidFill>
              </a:rPr>
              <a:t> una </a:t>
            </a:r>
            <a:r>
              <a:rPr lang="en-US" sz="2400" err="1">
                <a:solidFill>
                  <a:schemeClr val="tx2"/>
                </a:solidFill>
              </a:rPr>
              <a:t>aplicación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práctica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más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veloz</a:t>
            </a:r>
            <a:r>
              <a:rPr lang="en-US" sz="2400" dirty="0">
                <a:solidFill>
                  <a:schemeClr val="tx2"/>
                </a:solidFill>
              </a:rPr>
              <a:t> y </a:t>
            </a:r>
            <a:r>
              <a:rPr lang="en-US" sz="2400" err="1">
                <a:solidFill>
                  <a:schemeClr val="tx2"/>
                </a:solidFill>
              </a:rPr>
              <a:t>precisa</a:t>
            </a:r>
            <a:r>
              <a:rPr lang="en-US" sz="2400" dirty="0">
                <a:solidFill>
                  <a:schemeClr val="tx2"/>
                </a:solidFill>
              </a:rPr>
              <a:t> al </a:t>
            </a:r>
            <a:r>
              <a:rPr lang="en-US" sz="2400" err="1">
                <a:solidFill>
                  <a:schemeClr val="tx2"/>
                </a:solidFill>
              </a:rPr>
              <a:t>servicio</a:t>
            </a:r>
            <a:r>
              <a:rPr lang="en-US" sz="2400" dirty="0">
                <a:solidFill>
                  <a:schemeClr val="tx2"/>
                </a:solidFill>
              </a:rPr>
              <a:t> de la </a:t>
            </a:r>
            <a:r>
              <a:rPr lang="en-US" sz="2400" err="1">
                <a:solidFill>
                  <a:schemeClr val="tx2"/>
                </a:solidFill>
              </a:rPr>
              <a:t>humanidad</a:t>
            </a:r>
            <a:r>
              <a:rPr lang="en-US" sz="2400" dirty="0">
                <a:solidFill>
                  <a:schemeClr val="tx2"/>
                </a:solidFill>
              </a:rPr>
              <a:t>.”</a:t>
            </a:r>
            <a:endParaRPr lang="es-ES" sz="240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>
                <a:solidFill>
                  <a:schemeClr val="tx2"/>
                </a:solidFill>
              </a:rPr>
              <a:t>Ada Lovelace</a:t>
            </a:r>
          </a:p>
        </p:txBody>
      </p:sp>
      <p:pic>
        <p:nvPicPr>
          <p:cNvPr id="3" name="Imagen 13" descr="Imagen que contiene mujer, vistiendo, negro, sostener&#10;&#10;Descripción generada con confianza muy alta">
            <a:extLst>
              <a:ext uri="{FF2B5EF4-FFF2-40B4-BE49-F238E27FC236}">
                <a16:creationId xmlns:a16="http://schemas.microsoft.com/office/drawing/2014/main" xmlns="" id="{0C5E5BF7-0C95-45AA-AACF-4BCCF699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206979"/>
            <a:ext cx="6078745" cy="45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8634"/>
          <a:stretch/>
        </p:blipFill>
        <p:spPr>
          <a:xfrm>
            <a:off x="4230826" y="1405719"/>
            <a:ext cx="7114296" cy="40017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774671"/>
            <a:ext cx="3412067" cy="9589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EE5C6BA-FE2A-4C38-8D88-E70C06E54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3E66F28-0926-4CFB-BDAB-646CAB184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Cambio</a:t>
            </a:r>
            <a:endParaRPr lang="en-US" sz="4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 60">
            <a:extLst>
              <a:ext uri="{FF2B5EF4-FFF2-40B4-BE49-F238E27FC236}">
                <a16:creationId xmlns:a16="http://schemas.microsoft.com/office/drawing/2014/main" xmlns="" id="{DE9FA85F-F0FB-4952-A05F-04CC67B18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45C7068-DED0-4697-9D59-75C49BD1F0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3882" r="1" b="19671"/>
          <a:stretch/>
        </p:blipFill>
        <p:spPr>
          <a:xfrm>
            <a:off x="6587320" y="3725"/>
            <a:ext cx="3804150" cy="2178819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CuadroTexto 1">
            <a:extLst>
              <a:ext uri="{FF2B5EF4-FFF2-40B4-BE49-F238E27FC236}">
                <a16:creationId xmlns:a16="http://schemas.microsoft.com/office/drawing/2014/main" xmlns="" id="{66ABA18A-A719-4821-9AA2-A2D7FDAB9BAF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 rtl="0"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err="1">
                <a:solidFill>
                  <a:srgbClr val="000000"/>
                </a:solidFill>
              </a:rPr>
              <a:t>Cualidad</a:t>
            </a:r>
            <a:r>
              <a:rPr lang="en-US" sz="2800" dirty="0">
                <a:solidFill>
                  <a:srgbClr val="000000"/>
                </a:solidFill>
              </a:rPr>
              <a:t> del </a:t>
            </a:r>
            <a:r>
              <a:rPr lang="en-US" sz="2800" err="1">
                <a:solidFill>
                  <a:srgbClr val="000000"/>
                </a:solidFill>
              </a:rPr>
              <a:t>flujo</a:t>
            </a:r>
            <a:r>
              <a:rPr lang="en-US" sz="2800" dirty="0">
                <a:solidFill>
                  <a:srgbClr val="000000"/>
                </a:solidFill>
              </a:rPr>
              <a:t> que </a:t>
            </a:r>
            <a:r>
              <a:rPr lang="en-US" sz="2800" err="1">
                <a:solidFill>
                  <a:srgbClr val="000000"/>
                </a:solidFill>
              </a:rPr>
              <a:t>hace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referencia</a:t>
            </a:r>
            <a:r>
              <a:rPr lang="en-US" sz="2800" dirty="0">
                <a:solidFill>
                  <a:srgbClr val="000000"/>
                </a:solidFill>
              </a:rPr>
              <a:t> a la </a:t>
            </a:r>
            <a:r>
              <a:rPr lang="en-US" sz="2800" err="1">
                <a:solidFill>
                  <a:srgbClr val="000000"/>
                </a:solidFill>
              </a:rPr>
              <a:t>transición</a:t>
            </a:r>
            <a:r>
              <a:rPr lang="en-US" sz="2800" dirty="0">
                <a:solidFill>
                  <a:srgbClr val="000000"/>
                </a:solidFill>
              </a:rPr>
              <a:t> que </a:t>
            </a:r>
            <a:r>
              <a:rPr lang="en-US" sz="2800" err="1">
                <a:solidFill>
                  <a:srgbClr val="000000"/>
                </a:solidFill>
              </a:rPr>
              <a:t>ocurre</a:t>
            </a:r>
            <a:r>
              <a:rPr lang="en-US" sz="2800" dirty="0">
                <a:solidFill>
                  <a:srgbClr val="000000"/>
                </a:solidFill>
              </a:rPr>
              <a:t> de un </a:t>
            </a:r>
            <a:r>
              <a:rPr lang="en-US" sz="2800" err="1">
                <a:solidFill>
                  <a:srgbClr val="000000"/>
                </a:solidFill>
              </a:rPr>
              <a:t>estado</a:t>
            </a:r>
            <a:r>
              <a:rPr lang="en-US" sz="2800" dirty="0">
                <a:solidFill>
                  <a:srgbClr val="000000"/>
                </a:solidFill>
              </a:rPr>
              <a:t> a </a:t>
            </a:r>
            <a:r>
              <a:rPr lang="en-US" sz="2800" err="1">
                <a:solidFill>
                  <a:srgbClr val="000000"/>
                </a:solidFill>
              </a:rPr>
              <a:t>otro</a:t>
            </a:r>
            <a:r>
              <a:rPr lang="en-US" sz="2800" dirty="0">
                <a:solidFill>
                  <a:srgbClr val="000000"/>
                </a:solidFill>
              </a:rPr>
              <a:t> y </a:t>
            </a:r>
            <a:r>
              <a:rPr lang="en-US" sz="2800" err="1">
                <a:solidFill>
                  <a:srgbClr val="000000"/>
                </a:solidFill>
              </a:rPr>
              <a:t>todo</a:t>
            </a:r>
            <a:r>
              <a:rPr lang="en-US" sz="2800" dirty="0">
                <a:solidFill>
                  <a:srgbClr val="000000"/>
                </a:solidFill>
              </a:rPr>
              <a:t> lo </a:t>
            </a:r>
            <a:r>
              <a:rPr lang="en-US" sz="2800" err="1">
                <a:solidFill>
                  <a:srgbClr val="000000"/>
                </a:solidFill>
              </a:rPr>
              <a:t>contrario</a:t>
            </a:r>
            <a:r>
              <a:rPr lang="en-US" sz="2800" dirty="0">
                <a:solidFill>
                  <a:srgbClr val="000000"/>
                </a:solidFill>
              </a:rPr>
              <a:t> a la </a:t>
            </a:r>
            <a:r>
              <a:rPr lang="en-US" sz="2800" err="1">
                <a:solidFill>
                  <a:srgbClr val="000000"/>
                </a:solidFill>
              </a:rPr>
              <a:t>permanencia</a:t>
            </a:r>
            <a:r>
              <a:rPr lang="en-US" sz="2800" dirty="0">
                <a:solidFill>
                  <a:srgbClr val="000000"/>
                </a:solidFill>
              </a:rPr>
              <a:t>; el </a:t>
            </a:r>
            <a:r>
              <a:rPr lang="en-US" sz="2800" err="1">
                <a:solidFill>
                  <a:srgbClr val="000000"/>
                </a:solidFill>
              </a:rPr>
              <a:t>cambio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está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presente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siempre</a:t>
            </a:r>
            <a:r>
              <a:rPr lang="en-US" sz="2800" dirty="0">
                <a:solidFill>
                  <a:srgbClr val="000000"/>
                </a:solidFill>
              </a:rPr>
              <a:t> y </a:t>
            </a:r>
            <a:r>
              <a:rPr lang="en-US" sz="2800" err="1">
                <a:solidFill>
                  <a:srgbClr val="000000"/>
                </a:solidFill>
              </a:rPr>
              <a:t>abarcándolo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err="1">
                <a:solidFill>
                  <a:srgbClr val="000000"/>
                </a:solidFill>
              </a:rPr>
              <a:t>todo</a:t>
            </a:r>
            <a:r>
              <a:rPr lang="en-US" sz="2800" dirty="0">
                <a:solidFill>
                  <a:srgbClr val="000000"/>
                </a:solidFill>
              </a:rPr>
              <a:t>. 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4" name="Freeform 68">
            <a:extLst>
              <a:ext uri="{FF2B5EF4-FFF2-40B4-BE49-F238E27FC236}">
                <a16:creationId xmlns:a16="http://schemas.microsoft.com/office/drawing/2014/main" xmlns="" id="{FEBD362A-CC27-47D9-8FC3-A5E91BA07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102" r="6593" b="3"/>
          <a:stretch/>
        </p:blipFill>
        <p:spPr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919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83" b="12669"/>
          <a:stretch/>
        </p:blipFill>
        <p:spPr>
          <a:xfrm>
            <a:off x="20" y="-4312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xmlns="" id="{D379086B-995D-42F4-8293-1BC3D3B52972}"/>
              </a:ext>
            </a:extLst>
          </p:cNvPr>
          <p:cNvSpPr txBox="1"/>
          <p:nvPr/>
        </p:nvSpPr>
        <p:spPr>
          <a:xfrm>
            <a:off x="626853" y="1158815"/>
            <a:ext cx="10751388" cy="40318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Desarrollo web</a:t>
            </a:r>
          </a:p>
          <a:p>
            <a:endParaRPr lang="es-ES" sz="3200" dirty="0">
              <a:ea typeface="+mn-lt"/>
              <a:cs typeface="+mn-lt"/>
            </a:endParaRPr>
          </a:p>
          <a:p>
            <a:r>
              <a:rPr lang="es-ES" sz="3200" dirty="0">
                <a:ea typeface="+mn-lt"/>
                <a:cs typeface="+mn-lt"/>
              </a:rPr>
              <a:t>Es un término que define la creación de sitios web para Internet o una intranet. Para conseguirlo se hace uso de tecnologías de software del lado del servidor y del cliente que involucran una combinación de procesos de base de datos con el uso de un navegador web a fin de realizar determinadas tareas o mostrar información.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8947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83" b="12669"/>
          <a:stretch/>
        </p:blipFill>
        <p:spPr>
          <a:xfrm>
            <a:off x="20" y="-4312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B0BFD47-C929-45D7-AE3F-6CA9EC3BEC76}"/>
              </a:ext>
            </a:extLst>
          </p:cNvPr>
          <p:cNvSpPr txBox="1"/>
          <p:nvPr/>
        </p:nvSpPr>
        <p:spPr>
          <a:xfrm>
            <a:off x="396815" y="583720"/>
            <a:ext cx="11542143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ea typeface="+mn-lt"/>
                <a:cs typeface="+mn-lt"/>
              </a:rPr>
              <a:t>El</a:t>
            </a:r>
            <a:r>
              <a:rPr lang="es-ES" sz="3200" dirty="0">
                <a:ea typeface="+mn-lt"/>
                <a:cs typeface="+mn-lt"/>
              </a:rPr>
              <a:t> </a:t>
            </a:r>
            <a:r>
              <a:rPr lang="es-ES" sz="3200" b="1" dirty="0">
                <a:ea typeface="+mn-lt"/>
                <a:cs typeface="+mn-lt"/>
              </a:rPr>
              <a:t>cambio </a:t>
            </a:r>
            <a:r>
              <a:rPr lang="es-ES" sz="3200" b="1" dirty="0" smtClean="0">
                <a:ea typeface="+mn-lt"/>
                <a:cs typeface="+mn-lt"/>
              </a:rPr>
              <a:t>tecnológico</a:t>
            </a:r>
            <a:endParaRPr lang="es-ES" sz="3200" dirty="0">
              <a:ea typeface="+mn-lt"/>
              <a:cs typeface="+mn-lt"/>
            </a:endParaRPr>
          </a:p>
          <a:p>
            <a:endParaRPr lang="es-ES" sz="3200" dirty="0">
              <a:ea typeface="+mn-lt"/>
              <a:cs typeface="+mn-lt"/>
            </a:endParaRPr>
          </a:p>
          <a:p>
            <a:r>
              <a:rPr lang="es-ES" sz="3200" dirty="0">
                <a:ea typeface="+mn-lt"/>
                <a:cs typeface="+mn-lt"/>
              </a:rPr>
              <a:t>Hace referencia a:</a:t>
            </a:r>
            <a:endParaRPr lang="es-ES" sz="3200" dirty="0"/>
          </a:p>
          <a:p>
            <a:r>
              <a:rPr lang="es-ES" sz="3200" dirty="0">
                <a:ea typeface="+mn-lt"/>
                <a:cs typeface="+mn-lt"/>
              </a:rPr>
              <a:t>la incorporación de nuevas tecnologías, </a:t>
            </a:r>
          </a:p>
          <a:p>
            <a:r>
              <a:rPr lang="es-ES" sz="3200" dirty="0">
                <a:ea typeface="+mn-lt"/>
                <a:cs typeface="+mn-lt"/>
              </a:rPr>
              <a:t>formas de uso, </a:t>
            </a:r>
          </a:p>
          <a:p>
            <a:r>
              <a:rPr lang="es-ES" sz="3200" dirty="0">
                <a:ea typeface="+mn-lt"/>
                <a:cs typeface="+mn-lt"/>
              </a:rPr>
              <a:t>nuevas reglamentaciones y </a:t>
            </a:r>
          </a:p>
          <a:p>
            <a:r>
              <a:rPr lang="es-ES" sz="3200" dirty="0">
                <a:ea typeface="+mn-lt"/>
                <a:cs typeface="+mn-lt"/>
              </a:rPr>
              <a:t>nuevos productos derivados de la tecnología.</a:t>
            </a:r>
          </a:p>
          <a:p>
            <a:endParaRPr lang="es-ES" sz="3200" dirty="0">
              <a:ea typeface="+mn-lt"/>
              <a:cs typeface="+mn-lt"/>
            </a:endParaRPr>
          </a:p>
          <a:p>
            <a:r>
              <a:rPr lang="es-ES" sz="3200" dirty="0">
                <a:ea typeface="+mn-lt"/>
                <a:cs typeface="+mn-lt"/>
              </a:rPr>
              <a:t>El cambio tecnológico es un proceso temporal y acumulativo, que incrementa la habilidad de los grupos sociales, económicos y cotidianos para resolver sus problemas.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4263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83" b="12669"/>
          <a:stretch/>
        </p:blipFill>
        <p:spPr>
          <a:xfrm>
            <a:off x="20" y="-4312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5" name="Imagen 4" descr="Imagen que contiene laptop, computadora&#10;&#10;Descripción generada con confianza muy alta">
            <a:extLst>
              <a:ext uri="{FF2B5EF4-FFF2-40B4-BE49-F238E27FC236}">
                <a16:creationId xmlns:a16="http://schemas.microsoft.com/office/drawing/2014/main" xmlns="" id="{8517516B-6290-4332-9706-BD78E5C49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31"/>
          <a:stretch/>
        </p:blipFill>
        <p:spPr>
          <a:xfrm>
            <a:off x="895002" y="1261083"/>
            <a:ext cx="10179543" cy="50139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30C3927-0CF9-4178-882F-3DB4DE541EFD}"/>
              </a:ext>
            </a:extLst>
          </p:cNvPr>
          <p:cNvSpPr txBox="1"/>
          <p:nvPr/>
        </p:nvSpPr>
        <p:spPr>
          <a:xfrm>
            <a:off x="4077419" y="353682"/>
            <a:ext cx="3591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/>
              <a:t>Desarrollo Web</a:t>
            </a:r>
          </a:p>
        </p:txBody>
      </p:sp>
    </p:spTree>
    <p:extLst>
      <p:ext uri="{BB962C8B-B14F-4D97-AF65-F5344CB8AC3E}">
        <p14:creationId xmlns:p14="http://schemas.microsoft.com/office/powerpoint/2010/main" val="36461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EE5C6BA-FE2A-4C38-8D88-E70C06E54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3E66F28-0926-4CFB-BDAB-646CAB184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Freeform 60">
            <a:extLst>
              <a:ext uri="{FF2B5EF4-FFF2-40B4-BE49-F238E27FC236}">
                <a16:creationId xmlns:a16="http://schemas.microsoft.com/office/drawing/2014/main" xmlns="" id="{DE9FA85F-F0FB-4952-A05F-04CC67B18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xmlns="" id="{FEBD362A-CC27-47D9-8FC3-A5E91BA07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102" r="6593" b="3"/>
          <a:stretch/>
        </p:blipFill>
        <p:spPr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Imagen 3" descr="Imagen que contiene tabla, interior, hecho de madera, comida&#10;&#10;Descripción generada con confianza muy alta">
            <a:extLst>
              <a:ext uri="{FF2B5EF4-FFF2-40B4-BE49-F238E27FC236}">
                <a16:creationId xmlns:a16="http://schemas.microsoft.com/office/drawing/2014/main" xmlns="" id="{D4EC8177-966F-43B3-AFBC-F3B6D014F2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r="5814" b="-3"/>
          <a:stretch/>
        </p:blipFill>
        <p:spPr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latin typeface="+mj-lt"/>
                <a:ea typeface="+mj-ea"/>
                <a:cs typeface="+mj-cs"/>
              </a:rPr>
              <a:t>¿Que es el </a:t>
            </a:r>
            <a:r>
              <a:rPr lang="en-US" sz="4400" b="1" kern="1200" dirty="0" err="1">
                <a:latin typeface="+mj-lt"/>
                <a:ea typeface="+mj-ea"/>
                <a:cs typeface="+mj-cs"/>
              </a:rPr>
              <a:t>desarrollo</a:t>
            </a:r>
            <a:r>
              <a:rPr lang="en-US" sz="4400" b="1" kern="1200" dirty="0">
                <a:latin typeface="+mj-lt"/>
                <a:ea typeface="+mj-ea"/>
                <a:cs typeface="+mj-cs"/>
              </a:rPr>
              <a:t> web?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A8F3E080-2C0A-4D03-BF59-F44179F9B584}"/>
              </a:ext>
            </a:extLst>
          </p:cNvPr>
          <p:cNvSpPr txBox="1"/>
          <p:nvPr/>
        </p:nvSpPr>
        <p:spPr>
          <a:xfrm>
            <a:off x="804672" y="2421682"/>
            <a:ext cx="5782710" cy="36392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desarrollo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web Front-end (o Front-end web development)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comúnmente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conocido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proceso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por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cual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programadores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construyen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interfaz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gráfica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utilizando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HTML, CSS y JavaScript, para que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usuario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interprete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información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interactúe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ella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través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navegador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web (Chrome, Firefox, IE,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486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83" b="12669"/>
          <a:stretch/>
        </p:blipFill>
        <p:spPr>
          <a:xfrm>
            <a:off x="20" y="-4312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04CB64B-6429-4DDD-9DE4-361C61FC4A4C}"/>
              </a:ext>
            </a:extLst>
          </p:cNvPr>
          <p:cNvSpPr txBox="1"/>
          <p:nvPr/>
        </p:nvSpPr>
        <p:spPr>
          <a:xfrm>
            <a:off x="986471" y="696821"/>
            <a:ext cx="10291990" cy="58464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/>
              <a:t>Desarrollo Web Front-End </a:t>
            </a:r>
            <a:r>
              <a:rPr lang="en-US" sz="2400" dirty="0" err="1"/>
              <a:t>significaba</a:t>
            </a:r>
            <a:r>
              <a:rPr lang="en-US" sz="2400" dirty="0"/>
              <a:t> </a:t>
            </a:r>
            <a:r>
              <a:rPr lang="en-US" sz="2400" dirty="0" err="1"/>
              <a:t>desarrollar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web (</a:t>
            </a:r>
            <a:r>
              <a:rPr lang="en-US" sz="2400" dirty="0" err="1"/>
              <a:t>ej</a:t>
            </a:r>
            <a:r>
              <a:rPr lang="en-US" sz="2400" dirty="0"/>
              <a:t>. </a:t>
            </a:r>
            <a:r>
              <a:rPr lang="en-US" sz="2400" dirty="0" err="1"/>
              <a:t>paginas</a:t>
            </a:r>
            <a:r>
              <a:rPr lang="en-US" sz="2400" dirty="0"/>
              <a:t> web) o sitios web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etiquetas</a:t>
            </a:r>
            <a:r>
              <a:rPr lang="en-US" sz="2400" dirty="0"/>
              <a:t> HTML, </a:t>
            </a:r>
            <a:r>
              <a:rPr lang="en-US" sz="2400" dirty="0" err="1"/>
              <a:t>estilos</a:t>
            </a:r>
            <a:r>
              <a:rPr lang="en-US" sz="2400" dirty="0"/>
              <a:t> CSS y </a:t>
            </a:r>
            <a:r>
              <a:rPr lang="en-US" sz="2400" dirty="0" err="1"/>
              <a:t>Javascript</a:t>
            </a:r>
            <a:r>
              <a:rPr lang="en-US" sz="2400" dirty="0"/>
              <a:t>.</a:t>
            </a:r>
            <a:endParaRPr lang="es-E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dirty="0"/>
              <a:t>Hoy en </a:t>
            </a:r>
            <a:r>
              <a:rPr lang="en-US" sz="2400" dirty="0" err="1"/>
              <a:t>día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Spotify, Slack o Discord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 tanto </a:t>
            </a:r>
            <a:r>
              <a:rPr lang="en-US" sz="2400" dirty="0" err="1"/>
              <a:t>como</a:t>
            </a:r>
            <a:r>
              <a:rPr lang="en-US" sz="2400" dirty="0"/>
              <a:t> sitio web o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multiplataforma</a:t>
            </a:r>
            <a:r>
              <a:rPr lang="en-US" sz="2400" dirty="0"/>
              <a:t> de </a:t>
            </a:r>
            <a:r>
              <a:rPr lang="en-US" sz="2400" dirty="0" err="1"/>
              <a:t>escritorio</a:t>
            </a:r>
            <a:r>
              <a:rPr lang="en-US" sz="2400" dirty="0"/>
              <a:t>, lo </a:t>
            </a:r>
            <a:r>
              <a:rPr lang="en-US" sz="2400" dirty="0" err="1"/>
              <a:t>cual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r>
              <a:rPr lang="en-US" sz="2400" dirty="0"/>
              <a:t> se </a:t>
            </a:r>
            <a:r>
              <a:rPr lang="en-US" sz="2400" dirty="0" err="1"/>
              <a:t>realiza</a:t>
            </a:r>
            <a:r>
              <a:rPr lang="en-US" sz="2400" dirty="0"/>
              <a:t> con HTML, CSS y JavaScript. 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</a:pPr>
            <a:r>
              <a:rPr lang="en-US" sz="2400" dirty="0"/>
              <a:t>A </a:t>
            </a:r>
            <a:r>
              <a:rPr lang="en-US" sz="2400" dirty="0" err="1"/>
              <a:t>eso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r>
              <a:rPr lang="en-US" sz="2400" dirty="0"/>
              <a:t> le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la </a:t>
            </a:r>
            <a:r>
              <a:rPr lang="en-US" sz="2400" dirty="0" err="1"/>
              <a:t>moda</a:t>
            </a:r>
            <a:r>
              <a:rPr lang="en-US" sz="2400" dirty="0"/>
              <a:t> de “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</a:t>
            </a:r>
            <a:r>
              <a:rPr lang="en-US" sz="2400" dirty="0" err="1"/>
              <a:t>híbridas</a:t>
            </a:r>
            <a:r>
              <a:rPr lang="en-US" sz="2400" dirty="0"/>
              <a:t>”, en </a:t>
            </a:r>
            <a:r>
              <a:rPr lang="en-US" sz="2400" dirty="0" err="1"/>
              <a:t>donde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Instagram, Uber o Gmail son </a:t>
            </a:r>
            <a:r>
              <a:rPr lang="en-US" sz="2400" dirty="0" err="1"/>
              <a:t>también</a:t>
            </a:r>
            <a:r>
              <a:rPr lang="en-US" sz="2400" dirty="0"/>
              <a:t> </a:t>
            </a:r>
            <a:r>
              <a:rPr lang="en-US" sz="2400" dirty="0" err="1"/>
              <a:t>hechas</a:t>
            </a:r>
            <a:r>
              <a:rPr lang="en-US" sz="2400" dirty="0"/>
              <a:t> con HTML, CSS y </a:t>
            </a:r>
            <a:r>
              <a:rPr lang="en-US" sz="2400" dirty="0" err="1"/>
              <a:t>Javascript</a:t>
            </a:r>
            <a:r>
              <a:rPr lang="en-US" sz="2400" dirty="0"/>
              <a:t>.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9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83" b="12669"/>
          <a:stretch/>
        </p:blipFill>
        <p:spPr>
          <a:xfrm>
            <a:off x="20" y="-43122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E1B9DEB-BB63-41C8-A705-6C037E76367B}"/>
              </a:ext>
            </a:extLst>
          </p:cNvPr>
          <p:cNvSpPr txBox="1"/>
          <p:nvPr/>
        </p:nvSpPr>
        <p:spPr>
          <a:xfrm>
            <a:off x="439947" y="684362"/>
            <a:ext cx="1144150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Hay </a:t>
            </a:r>
            <a:r>
              <a:rPr lang="en-US" sz="2400" dirty="0" err="1"/>
              <a:t>herramientas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Ionic</a:t>
            </a:r>
            <a:r>
              <a:rPr lang="en-US" sz="2400" dirty="0"/>
              <a:t> y </a:t>
            </a:r>
            <a:r>
              <a:rPr lang="en-US" sz="2400" dirty="0">
                <a:hlinkClick r:id="rId5"/>
              </a:rPr>
              <a:t>Phonegap</a:t>
            </a:r>
            <a:r>
              <a:rPr lang="en-US" sz="2400" dirty="0"/>
              <a:t>/</a:t>
            </a:r>
            <a:r>
              <a:rPr lang="en-US" sz="2400" dirty="0">
                <a:hlinkClick r:id="rId6"/>
              </a:rPr>
              <a:t>Apache Cordova</a:t>
            </a:r>
            <a:r>
              <a:rPr lang="en-US" sz="2400" dirty="0"/>
              <a:t> que </a:t>
            </a:r>
            <a:r>
              <a:rPr lang="en-US" sz="2400" dirty="0" err="1"/>
              <a:t>sirven</a:t>
            </a:r>
            <a:r>
              <a:rPr lang="en-US" sz="2400" dirty="0"/>
              <a:t> para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híbridas</a:t>
            </a:r>
            <a:r>
              <a:rPr lang="en-US" sz="2400" dirty="0"/>
              <a:t> para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(</a:t>
            </a:r>
            <a:r>
              <a:rPr lang="en-US" sz="2400" dirty="0" err="1"/>
              <a:t>celulares</a:t>
            </a:r>
            <a:r>
              <a:rPr lang="en-US" sz="2400" dirty="0"/>
              <a:t> o tablets), para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sistemas</a:t>
            </a:r>
            <a:r>
              <a:rPr lang="en-US" sz="2400" dirty="0"/>
              <a:t> </a:t>
            </a:r>
            <a:r>
              <a:rPr lang="en-US" sz="2400" dirty="0" err="1"/>
              <a:t>operativos</a:t>
            </a:r>
            <a:r>
              <a:rPr lang="en-US" sz="2400" dirty="0"/>
              <a:t> (iOS, Android, Windows Mobile). </a:t>
            </a:r>
            <a:endParaRPr lang="es-ES" sz="1600" dirty="0"/>
          </a:p>
          <a:p>
            <a:endParaRPr lang="en-US" sz="2400" dirty="0"/>
          </a:p>
          <a:p>
            <a:r>
              <a:rPr lang="en-US" sz="2400" dirty="0" err="1"/>
              <a:t>También</a:t>
            </a:r>
            <a:r>
              <a:rPr lang="en-US" sz="2400" dirty="0"/>
              <a:t> hay </a:t>
            </a:r>
            <a:r>
              <a:rPr lang="en-US" sz="2400" dirty="0" err="1"/>
              <a:t>herramientas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Electron</a:t>
            </a:r>
            <a:r>
              <a:rPr lang="en-US" sz="2400" dirty="0"/>
              <a:t> que </a:t>
            </a:r>
            <a:r>
              <a:rPr lang="en-US" sz="2400" dirty="0" err="1"/>
              <a:t>sirven</a:t>
            </a:r>
            <a:r>
              <a:rPr lang="en-US" sz="2400" dirty="0"/>
              <a:t> para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multiplataforma</a:t>
            </a:r>
            <a:r>
              <a:rPr lang="en-US" sz="2400" dirty="0"/>
              <a:t> de </a:t>
            </a:r>
            <a:r>
              <a:rPr lang="en-US" sz="2400" dirty="0" err="1"/>
              <a:t>escritorio</a:t>
            </a:r>
            <a:r>
              <a:rPr lang="en-US" sz="2400" dirty="0"/>
              <a:t> (para Mac, Windows o Linux).</a:t>
            </a:r>
          </a:p>
          <a:p>
            <a:endParaRPr lang="en-US" sz="2400" dirty="0"/>
          </a:p>
          <a:p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herramientas</a:t>
            </a:r>
            <a:r>
              <a:rPr lang="en-US" sz="2400" dirty="0"/>
              <a:t> se </a:t>
            </a:r>
            <a:r>
              <a:rPr lang="en-US" sz="2400" dirty="0" err="1"/>
              <a:t>especializan</a:t>
            </a:r>
            <a:r>
              <a:rPr lang="en-US" sz="2400" dirty="0"/>
              <a:t> en </a:t>
            </a:r>
            <a:r>
              <a:rPr lang="en-US" sz="2400" b="1" dirty="0" err="1"/>
              <a:t>enmarcar</a:t>
            </a:r>
            <a:r>
              <a:rPr lang="en-US" sz="2400" b="1" dirty="0"/>
              <a:t> </a:t>
            </a:r>
            <a:r>
              <a:rPr lang="en-US" sz="2400" b="1" dirty="0" err="1"/>
              <a:t>aplicaciones</a:t>
            </a:r>
            <a:r>
              <a:rPr lang="en-US" sz="2400" b="1" dirty="0"/>
              <a:t> web dentro de </a:t>
            </a:r>
            <a:r>
              <a:rPr lang="en-US" sz="2400" b="1" dirty="0" err="1"/>
              <a:t>navegadores</a:t>
            </a:r>
            <a:r>
              <a:rPr lang="en-US" sz="2400" b="1" dirty="0"/>
              <a:t> web </a:t>
            </a:r>
            <a:r>
              <a:rPr lang="en-US" sz="2400" dirty="0" err="1"/>
              <a:t>específicos</a:t>
            </a:r>
            <a:r>
              <a:rPr lang="en-US" sz="2400" dirty="0"/>
              <a:t> para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</a:t>
            </a:r>
            <a:r>
              <a:rPr lang="en-US" sz="2400" dirty="0" err="1"/>
              <a:t>dispositivos</a:t>
            </a:r>
            <a:r>
              <a:rPr lang="en-US" sz="2400" dirty="0"/>
              <a:t>, sin </a:t>
            </a:r>
            <a:r>
              <a:rPr lang="en-US" sz="2400" dirty="0" err="1"/>
              <a:t>pestañas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marcos</a:t>
            </a:r>
            <a:r>
              <a:rPr lang="en-US" sz="2400" dirty="0"/>
              <a:t> de </a:t>
            </a:r>
            <a:r>
              <a:rPr lang="en-US" sz="2400" dirty="0" err="1"/>
              <a:t>ningún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. Por </a:t>
            </a:r>
            <a:r>
              <a:rPr lang="en-US" sz="2400" dirty="0" err="1"/>
              <a:t>ejemplo</a:t>
            </a:r>
            <a:r>
              <a:rPr lang="en-US" sz="2400" dirty="0"/>
              <a:t>, al </a:t>
            </a:r>
            <a:r>
              <a:rPr lang="en-US" sz="2400" dirty="0" err="1"/>
              <a:t>abrir</a:t>
            </a:r>
            <a:r>
              <a:rPr lang="en-US" sz="2400" dirty="0"/>
              <a:t> una </a:t>
            </a:r>
            <a:r>
              <a:rPr lang="en-US" sz="2400" dirty="0" err="1"/>
              <a:t>aplicación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Uber da la </a:t>
            </a:r>
            <a:r>
              <a:rPr lang="en-US" sz="2400" dirty="0" err="1"/>
              <a:t>sensación</a:t>
            </a:r>
            <a:r>
              <a:rPr lang="en-US" sz="2400" dirty="0"/>
              <a:t> de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frente</a:t>
            </a:r>
            <a:r>
              <a:rPr lang="en-US" sz="2400" dirty="0"/>
              <a:t> a una </a:t>
            </a:r>
            <a:r>
              <a:rPr lang="en-US" sz="2400" dirty="0" err="1"/>
              <a:t>aplicación</a:t>
            </a:r>
            <a:r>
              <a:rPr lang="en-US" sz="2400" dirty="0"/>
              <a:t> </a:t>
            </a:r>
            <a:r>
              <a:rPr lang="en-US" sz="2400" dirty="0" err="1"/>
              <a:t>nativa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en </a:t>
            </a:r>
            <a:r>
              <a:rPr lang="en-US" sz="2400" dirty="0" err="1"/>
              <a:t>realidad</a:t>
            </a:r>
            <a:r>
              <a:rPr lang="en-US" sz="2400" dirty="0"/>
              <a:t> se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frente</a:t>
            </a:r>
            <a:r>
              <a:rPr lang="en-US" sz="2400" dirty="0"/>
              <a:t> a un </a:t>
            </a:r>
            <a:r>
              <a:rPr lang="en-US" sz="2400" dirty="0" err="1"/>
              <a:t>navegador</a:t>
            </a:r>
            <a:r>
              <a:rPr lang="en-US" sz="2400" dirty="0"/>
              <a:t> web </a:t>
            </a:r>
            <a:r>
              <a:rPr lang="en-US" sz="2400" dirty="0" err="1"/>
              <a:t>enmarcando</a:t>
            </a:r>
            <a:r>
              <a:rPr lang="en-US" sz="2400" dirty="0"/>
              <a:t> </a:t>
            </a:r>
            <a:r>
              <a:rPr lang="en-US" sz="2400" dirty="0" err="1"/>
              <a:t>dicha</a:t>
            </a:r>
            <a:r>
              <a:rPr lang="en-US" sz="2400" dirty="0"/>
              <a:t> </a:t>
            </a:r>
            <a:r>
              <a:rPr lang="en-US" sz="2400" dirty="0" err="1"/>
              <a:t>aplicación</a:t>
            </a:r>
            <a:r>
              <a:rPr lang="en-US" sz="2400" dirty="0"/>
              <a:t>. </a:t>
            </a:r>
            <a:r>
              <a:rPr lang="en-US" sz="2400" dirty="0" err="1"/>
              <a:t>Adicionalmente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acceso</a:t>
            </a:r>
            <a:r>
              <a:rPr lang="en-US" sz="2400" dirty="0"/>
              <a:t> al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operativo</a:t>
            </a:r>
            <a:r>
              <a:rPr lang="en-US" sz="2400" dirty="0"/>
              <a:t> tanto para </a:t>
            </a:r>
            <a:r>
              <a:rPr lang="en-US" sz="2400" dirty="0" err="1"/>
              <a:t>ejecutar</a:t>
            </a:r>
            <a:r>
              <a:rPr lang="en-US" sz="2400" dirty="0"/>
              <a:t>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programas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para acceder a </a:t>
            </a:r>
            <a:r>
              <a:rPr lang="en-US" sz="2400" dirty="0" err="1"/>
              <a:t>archivos</a:t>
            </a:r>
            <a:r>
              <a:rPr lang="en-US" sz="2400" dirty="0"/>
              <a:t> de forma que un simple </a:t>
            </a:r>
            <a:r>
              <a:rPr lang="en-US" sz="2400" dirty="0" err="1"/>
              <a:t>navegador</a:t>
            </a:r>
            <a:r>
              <a:rPr lang="en-US" sz="2400" dirty="0"/>
              <a:t> no </a:t>
            </a:r>
            <a:r>
              <a:rPr lang="en-US" sz="2400" dirty="0" err="1"/>
              <a:t>podría</a:t>
            </a:r>
            <a:r>
              <a:rPr lang="en-US" sz="2400" dirty="0"/>
              <a:t> acceder.</a:t>
            </a:r>
          </a:p>
        </p:txBody>
      </p:sp>
    </p:spTree>
    <p:extLst>
      <p:ext uri="{BB962C8B-B14F-4D97-AF65-F5344CB8AC3E}">
        <p14:creationId xmlns:p14="http://schemas.microsoft.com/office/powerpoint/2010/main" val="280084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xmlns="" id="{22901FED-4FC9-4ED5-8123-C98BCD1616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8950FC51-37C4-4BAD-ABD0-84304964C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" r="-1" b="4915"/>
          <a:stretch/>
        </p:blipFill>
        <p:spPr>
          <a:xfrm>
            <a:off x="6003640" y="2789092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Imagen 3">
            <a:extLst>
              <a:ext uri="{FF2B5EF4-FFF2-40B4-BE49-F238E27FC236}">
                <a16:creationId xmlns:a16="http://schemas.microsoft.com/office/drawing/2014/main" xmlns="" id="{D7D5C105-74BB-447B-8C8B-A9D2621EF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3785" r="-2" b="8069"/>
          <a:stretch/>
        </p:blipFill>
        <p:spPr>
          <a:xfrm>
            <a:off x="5925636" y="-11080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E25D134-5297-48BD-8509-F5845F4BB48B}"/>
              </a:ext>
            </a:extLst>
          </p:cNvPr>
          <p:cNvSpPr txBox="1"/>
          <p:nvPr/>
        </p:nvSpPr>
        <p:spPr>
          <a:xfrm>
            <a:off x="804997" y="1107576"/>
            <a:ext cx="4990542" cy="51978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El </a:t>
            </a:r>
            <a:r>
              <a:rPr lang="en-US" sz="2800" dirty="0" err="1">
                <a:solidFill>
                  <a:srgbClr val="000000"/>
                </a:solidFill>
              </a:rPr>
              <a:t>espectro</a:t>
            </a:r>
            <a:r>
              <a:rPr lang="en-US" sz="2800" dirty="0">
                <a:solidFill>
                  <a:srgbClr val="000000"/>
                </a:solidFill>
              </a:rPr>
              <a:t> de </a:t>
            </a:r>
            <a:r>
              <a:rPr lang="en-US" sz="2800" dirty="0" err="1">
                <a:solidFill>
                  <a:srgbClr val="000000"/>
                </a:solidFill>
              </a:rPr>
              <a:t>tipos</a:t>
            </a:r>
            <a:r>
              <a:rPr lang="en-US" sz="2800" dirty="0">
                <a:solidFill>
                  <a:srgbClr val="000000"/>
                </a:solidFill>
              </a:rPr>
              <a:t> de </a:t>
            </a:r>
            <a:r>
              <a:rPr lang="en-US" sz="2800" dirty="0" err="1">
                <a:solidFill>
                  <a:srgbClr val="000000"/>
                </a:solidFill>
              </a:rPr>
              <a:t>aplicaciones</a:t>
            </a:r>
            <a:r>
              <a:rPr lang="en-US" sz="2800" dirty="0">
                <a:solidFill>
                  <a:srgbClr val="000000"/>
                </a:solidFill>
              </a:rPr>
              <a:t> y </a:t>
            </a:r>
            <a:r>
              <a:rPr lang="en-US" sz="2800" dirty="0" err="1">
                <a:solidFill>
                  <a:srgbClr val="000000"/>
                </a:solidFill>
              </a:rPr>
              <a:t>dispositivos</a:t>
            </a:r>
            <a:r>
              <a:rPr lang="en-US" sz="2800" dirty="0">
                <a:solidFill>
                  <a:srgbClr val="000000"/>
                </a:solidFill>
              </a:rPr>
              <a:t> que se </a:t>
            </a:r>
            <a:r>
              <a:rPr lang="en-US" sz="2800" dirty="0" err="1">
                <a:solidFill>
                  <a:srgbClr val="000000"/>
                </a:solidFill>
              </a:rPr>
              <a:t>puede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abarcar</a:t>
            </a:r>
            <a:r>
              <a:rPr lang="en-US" sz="2800" dirty="0">
                <a:solidFill>
                  <a:srgbClr val="000000"/>
                </a:solidFill>
              </a:rPr>
              <a:t> con </a:t>
            </a:r>
            <a:r>
              <a:rPr lang="en-US" sz="2800" dirty="0" err="1">
                <a:solidFill>
                  <a:srgbClr val="000000"/>
                </a:solidFill>
              </a:rPr>
              <a:t>dichas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tecnologías</a:t>
            </a:r>
            <a:r>
              <a:rPr lang="en-US" sz="2800" dirty="0">
                <a:solidFill>
                  <a:srgbClr val="000000"/>
                </a:solidFill>
              </a:rPr>
              <a:t> es </a:t>
            </a:r>
            <a:r>
              <a:rPr lang="en-US" sz="2800" dirty="0" err="1">
                <a:solidFill>
                  <a:srgbClr val="000000"/>
                </a:solidFill>
              </a:rPr>
              <a:t>mucho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más</a:t>
            </a:r>
            <a:r>
              <a:rPr lang="en-US" sz="2800" dirty="0">
                <a:solidFill>
                  <a:srgbClr val="000000"/>
                </a:solidFill>
              </a:rPr>
              <a:t> que solo </a:t>
            </a:r>
            <a:r>
              <a:rPr lang="en-US" sz="2800" dirty="0" err="1">
                <a:solidFill>
                  <a:srgbClr val="000000"/>
                </a:solidFill>
              </a:rPr>
              <a:t>desarrollo</a:t>
            </a:r>
            <a:r>
              <a:rPr lang="en-US" sz="2800" dirty="0">
                <a:solidFill>
                  <a:srgbClr val="000000"/>
                </a:solidFill>
              </a:rPr>
              <a:t> “Web”. 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000000"/>
                </a:solidFill>
              </a:rPr>
              <a:t>Incluso</a:t>
            </a:r>
            <a:r>
              <a:rPr lang="en-US" sz="2800" dirty="0">
                <a:solidFill>
                  <a:srgbClr val="000000"/>
                </a:solidFill>
              </a:rPr>
              <a:t> se </a:t>
            </a:r>
            <a:r>
              <a:rPr lang="en-US" sz="2800" dirty="0" err="1">
                <a:solidFill>
                  <a:srgbClr val="000000"/>
                </a:solidFill>
              </a:rPr>
              <a:t>puede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más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allá</a:t>
            </a:r>
            <a:r>
              <a:rPr lang="en-US" sz="2800" dirty="0">
                <a:solidFill>
                  <a:srgbClr val="000000"/>
                </a:solidFill>
              </a:rPr>
              <a:t> del Front-end y </a:t>
            </a:r>
            <a:r>
              <a:rPr lang="en-US" sz="2800" dirty="0" err="1">
                <a:solidFill>
                  <a:srgbClr val="000000"/>
                </a:solidFill>
              </a:rPr>
              <a:t>desarrollar</a:t>
            </a:r>
            <a:r>
              <a:rPr lang="en-US" sz="2800" dirty="0">
                <a:solidFill>
                  <a:srgbClr val="000000"/>
                </a:solidFill>
              </a:rPr>
              <a:t> Back-end con NodeJS, con </a:t>
            </a:r>
            <a:r>
              <a:rPr lang="en-US" sz="2800" dirty="0" err="1">
                <a:solidFill>
                  <a:srgbClr val="000000"/>
                </a:solidFill>
              </a:rPr>
              <a:t>herramientas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como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ExpressJS</a:t>
            </a:r>
            <a:r>
              <a:rPr lang="en-US" sz="2800" dirty="0">
                <a:solidFill>
                  <a:srgbClr val="000000"/>
                </a:solidFill>
              </a:rPr>
              <a:t> y bases de </a:t>
            </a:r>
            <a:r>
              <a:rPr lang="en-US" sz="2800" dirty="0" err="1">
                <a:solidFill>
                  <a:srgbClr val="000000"/>
                </a:solidFill>
              </a:rPr>
              <a:t>datos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como</a:t>
            </a:r>
            <a:r>
              <a:rPr lang="en-US" sz="2800" dirty="0">
                <a:solidFill>
                  <a:srgbClr val="000000"/>
                </a:solidFill>
              </a:rPr>
              <a:t> MongoDB en </a:t>
            </a:r>
            <a:r>
              <a:rPr lang="en-US" sz="2800" dirty="0" err="1">
                <a:solidFill>
                  <a:srgbClr val="000000"/>
                </a:solidFill>
              </a:rPr>
              <a:t>donde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todo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sigue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utilizando</a:t>
            </a:r>
            <a:r>
              <a:rPr lang="en-US" sz="2800" dirty="0">
                <a:solidFill>
                  <a:srgbClr val="000000"/>
                </a:solidFill>
              </a:rPr>
              <a:t> el </a:t>
            </a:r>
            <a:r>
              <a:rPr lang="en-US" sz="2800" dirty="0" err="1">
                <a:solidFill>
                  <a:srgbClr val="000000"/>
                </a:solidFill>
              </a:rPr>
              <a:t>mismo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lenguaje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Javascript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19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Panorámica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Office Theme</vt:lpstr>
      <vt:lpstr>El cambio tecnológico en el desarrollo web</vt:lpstr>
      <vt:lpstr>Cambio</vt:lpstr>
      <vt:lpstr>Gracias</vt:lpstr>
      <vt:lpstr>Gracias</vt:lpstr>
      <vt:lpstr>Gracias</vt:lpstr>
      <vt:lpstr>¿Que es el desarrollo web?</vt:lpstr>
      <vt:lpstr>Gracias</vt:lpstr>
      <vt:lpstr>Gracias</vt:lpstr>
      <vt:lpstr>Presentación de PowerPoint</vt:lpstr>
      <vt:lpstr>En conclusión...</vt:lpstr>
      <vt:lpstr>Presentación de PowerPoint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cambi</dc:title>
  <dc:creator/>
  <cp:lastModifiedBy/>
  <cp:revision>625</cp:revision>
  <dcterms:created xsi:type="dcterms:W3CDTF">2019-05-14T19:26:29Z</dcterms:created>
  <dcterms:modified xsi:type="dcterms:W3CDTF">2019-10-12T10:12:26Z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