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761" r:id="rId2"/>
    <p:sldMasterId id="2147483773" r:id="rId3"/>
  </p:sldMasterIdLst>
  <p:notesMasterIdLst>
    <p:notesMasterId r:id="rId25"/>
  </p:notesMasterIdLst>
  <p:sldIdLst>
    <p:sldId id="256" r:id="rId4"/>
    <p:sldId id="317" r:id="rId5"/>
    <p:sldId id="291" r:id="rId6"/>
    <p:sldId id="258" r:id="rId7"/>
    <p:sldId id="265" r:id="rId8"/>
    <p:sldId id="319" r:id="rId9"/>
    <p:sldId id="318" r:id="rId10"/>
    <p:sldId id="311" r:id="rId11"/>
    <p:sldId id="312" r:id="rId12"/>
    <p:sldId id="313" r:id="rId13"/>
    <p:sldId id="314" r:id="rId14"/>
    <p:sldId id="315" r:id="rId15"/>
    <p:sldId id="316" r:id="rId16"/>
    <p:sldId id="303" r:id="rId17"/>
    <p:sldId id="304" r:id="rId18"/>
    <p:sldId id="269" r:id="rId19"/>
    <p:sldId id="295" r:id="rId20"/>
    <p:sldId id="299" r:id="rId21"/>
    <p:sldId id="306" r:id="rId22"/>
    <p:sldId id="310" r:id="rId23"/>
    <p:sldId id="292" r:id="rId24"/>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CC"/>
    <a:srgbClr val="0B52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78" d="100"/>
          <a:sy n="78" d="100"/>
        </p:scale>
        <p:origin x="82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2C87A-4867-4E78-8AAC-11308E168BB4}" type="doc">
      <dgm:prSet loTypeId="urn:microsoft.com/office/officeart/2005/8/layout/default" loCatId="list" qsTypeId="urn:microsoft.com/office/officeart/2005/8/quickstyle/3d1" qsCatId="3D" csTypeId="urn:microsoft.com/office/officeart/2005/8/colors/colorful4" csCatId="colorful" phldr="1"/>
      <dgm:spPr/>
      <dgm:t>
        <a:bodyPr/>
        <a:lstStyle/>
        <a:p>
          <a:endParaRPr lang="es-PE"/>
        </a:p>
      </dgm:t>
    </dgm:pt>
    <dgm:pt modelId="{F1A0DB9B-3EE2-48C5-A5E8-241B1C78FBDF}">
      <dgm:prSet phldrT="[Texto]" custT="1"/>
      <dgm:spPr/>
      <dgm:t>
        <a:bodyPr/>
        <a:lstStyle/>
        <a:p>
          <a:r>
            <a:rPr lang="es-PE" sz="1600" b="1" dirty="0" smtClean="0">
              <a:solidFill>
                <a:schemeClr val="tx1"/>
              </a:solidFill>
              <a:latin typeface="Montserrat" panose="00000500000000000000" pitchFamily="50" charset="0"/>
            </a:rPr>
            <a:t>Reconozca el cambio</a:t>
          </a:r>
          <a:endParaRPr lang="es-PE" sz="1600" b="1" dirty="0">
            <a:solidFill>
              <a:schemeClr val="tx1"/>
            </a:solidFill>
          </a:endParaRPr>
        </a:p>
      </dgm:t>
    </dgm:pt>
    <dgm:pt modelId="{E166ECD9-BFD1-4E22-BC19-E4DF316DCD88}" type="parTrans" cxnId="{EDD2C557-2AC9-440B-BEDE-31FA2BEBCE66}">
      <dgm:prSet/>
      <dgm:spPr/>
      <dgm:t>
        <a:bodyPr/>
        <a:lstStyle/>
        <a:p>
          <a:endParaRPr lang="es-PE"/>
        </a:p>
      </dgm:t>
    </dgm:pt>
    <dgm:pt modelId="{FFA2CBAC-C79F-4698-8A2B-9D81CEEE9BB8}" type="sibTrans" cxnId="{EDD2C557-2AC9-440B-BEDE-31FA2BEBCE66}">
      <dgm:prSet/>
      <dgm:spPr/>
      <dgm:t>
        <a:bodyPr/>
        <a:lstStyle/>
        <a:p>
          <a:endParaRPr lang="es-PE"/>
        </a:p>
      </dgm:t>
    </dgm:pt>
    <dgm:pt modelId="{9FDE6347-786C-4C04-9240-62CF2F4A6F38}">
      <dgm:prSet custT="1"/>
      <dgm:spPr/>
      <dgm:t>
        <a:bodyPr/>
        <a:lstStyle/>
        <a:p>
          <a:r>
            <a:rPr lang="es-PE" sz="1600" b="1" dirty="0" smtClean="0">
              <a:solidFill>
                <a:schemeClr val="tx1"/>
              </a:solidFill>
              <a:latin typeface="Montserrat" panose="00000500000000000000" pitchFamily="50" charset="0"/>
            </a:rPr>
            <a:t>Reconozca sus temores</a:t>
          </a:r>
          <a:endParaRPr lang="es-PE" sz="1600" b="1" dirty="0">
            <a:solidFill>
              <a:schemeClr val="tx1"/>
            </a:solidFill>
            <a:latin typeface="Montserrat" panose="00000500000000000000" pitchFamily="50" charset="0"/>
          </a:endParaRPr>
        </a:p>
      </dgm:t>
    </dgm:pt>
    <dgm:pt modelId="{0C76B2CC-93A2-4700-9AEE-EABF7068BD44}" type="parTrans" cxnId="{8BE23437-EA0E-4830-9CA6-C05C8CBAA2E9}">
      <dgm:prSet/>
      <dgm:spPr/>
      <dgm:t>
        <a:bodyPr/>
        <a:lstStyle/>
        <a:p>
          <a:endParaRPr lang="es-PE"/>
        </a:p>
      </dgm:t>
    </dgm:pt>
    <dgm:pt modelId="{A1C75CE8-2DE3-4CBA-8C33-FCFDA931A6AF}" type="sibTrans" cxnId="{8BE23437-EA0E-4830-9CA6-C05C8CBAA2E9}">
      <dgm:prSet/>
      <dgm:spPr/>
      <dgm:t>
        <a:bodyPr/>
        <a:lstStyle/>
        <a:p>
          <a:endParaRPr lang="es-PE"/>
        </a:p>
      </dgm:t>
    </dgm:pt>
    <dgm:pt modelId="{C2373967-214F-45C6-911F-E7A80CB33386}">
      <dgm:prSet custT="1"/>
      <dgm:spPr/>
      <dgm:t>
        <a:bodyPr/>
        <a:lstStyle/>
        <a:p>
          <a:r>
            <a:rPr lang="es-PE" sz="1600" b="1" dirty="0" smtClean="0">
              <a:solidFill>
                <a:schemeClr val="tx1"/>
              </a:solidFill>
              <a:latin typeface="Montserrat" panose="00000500000000000000" pitchFamily="50" charset="0"/>
            </a:rPr>
            <a:t>Acepte sus sentimientos y busque apoyo</a:t>
          </a:r>
          <a:endParaRPr lang="es-PE" sz="1600" b="1" dirty="0">
            <a:solidFill>
              <a:schemeClr val="tx1"/>
            </a:solidFill>
            <a:latin typeface="Montserrat" panose="00000500000000000000" pitchFamily="50" charset="0"/>
          </a:endParaRPr>
        </a:p>
      </dgm:t>
    </dgm:pt>
    <dgm:pt modelId="{54794F3F-6CCD-45DD-9F7D-048B08FC7BB2}" type="parTrans" cxnId="{70A205EB-F95E-4648-953C-99390F746430}">
      <dgm:prSet/>
      <dgm:spPr/>
      <dgm:t>
        <a:bodyPr/>
        <a:lstStyle/>
        <a:p>
          <a:endParaRPr lang="es-PE"/>
        </a:p>
      </dgm:t>
    </dgm:pt>
    <dgm:pt modelId="{65412B75-55FA-4EC0-B96F-9566D61CF0EB}" type="sibTrans" cxnId="{70A205EB-F95E-4648-953C-99390F746430}">
      <dgm:prSet/>
      <dgm:spPr/>
      <dgm:t>
        <a:bodyPr/>
        <a:lstStyle/>
        <a:p>
          <a:endParaRPr lang="es-PE"/>
        </a:p>
      </dgm:t>
    </dgm:pt>
    <dgm:pt modelId="{E46974D2-BE7B-45B8-9D6D-7F7B4138F5D5}">
      <dgm:prSet custT="1"/>
      <dgm:spPr/>
      <dgm:t>
        <a:bodyPr/>
        <a:lstStyle/>
        <a:p>
          <a:r>
            <a:rPr lang="es-PE" sz="1600" b="1" smtClean="0">
              <a:solidFill>
                <a:schemeClr val="tx1"/>
              </a:solidFill>
              <a:latin typeface="Montserrat" panose="00000500000000000000" pitchFamily="50" charset="0"/>
            </a:rPr>
            <a:t>Sepa administrar su tiempo</a:t>
          </a:r>
          <a:endParaRPr lang="es-PE" sz="1600" b="1" dirty="0">
            <a:solidFill>
              <a:schemeClr val="tx1"/>
            </a:solidFill>
            <a:latin typeface="Montserrat" panose="00000500000000000000" pitchFamily="50" charset="0"/>
          </a:endParaRPr>
        </a:p>
      </dgm:t>
    </dgm:pt>
    <dgm:pt modelId="{748AE979-03AE-46FC-86DA-7C93A0892CB6}" type="parTrans" cxnId="{5AC83445-1548-4245-BB77-7E5640829C1B}">
      <dgm:prSet/>
      <dgm:spPr/>
      <dgm:t>
        <a:bodyPr/>
        <a:lstStyle/>
        <a:p>
          <a:endParaRPr lang="es-PE"/>
        </a:p>
      </dgm:t>
    </dgm:pt>
    <dgm:pt modelId="{140FC2DF-1C54-4BEA-996D-8E097C35C3BF}" type="sibTrans" cxnId="{5AC83445-1548-4245-BB77-7E5640829C1B}">
      <dgm:prSet/>
      <dgm:spPr/>
      <dgm:t>
        <a:bodyPr/>
        <a:lstStyle/>
        <a:p>
          <a:endParaRPr lang="es-PE"/>
        </a:p>
      </dgm:t>
    </dgm:pt>
    <dgm:pt modelId="{03F0EB55-B282-49F8-8DAB-0D0D7DA1F94C}">
      <dgm:prSet custT="1"/>
      <dgm:spPr/>
      <dgm:t>
        <a:bodyPr/>
        <a:lstStyle/>
        <a:p>
          <a:r>
            <a:rPr lang="es-PE" sz="1600" b="1" smtClean="0">
              <a:solidFill>
                <a:schemeClr val="tx1"/>
              </a:solidFill>
              <a:latin typeface="Montserrat" panose="00000500000000000000" pitchFamily="50" charset="0"/>
            </a:rPr>
            <a:t>Comunique</a:t>
          </a:r>
          <a:endParaRPr lang="es-PE" sz="1600" b="1" dirty="0">
            <a:solidFill>
              <a:schemeClr val="tx1"/>
            </a:solidFill>
            <a:latin typeface="Montserrat" panose="00000500000000000000" pitchFamily="50" charset="0"/>
          </a:endParaRPr>
        </a:p>
      </dgm:t>
    </dgm:pt>
    <dgm:pt modelId="{3586E03B-E32B-4F15-B23F-CF28FDD59004}" type="parTrans" cxnId="{ABB8797F-3E59-40AD-AABE-28A82EEDB18B}">
      <dgm:prSet/>
      <dgm:spPr/>
      <dgm:t>
        <a:bodyPr/>
        <a:lstStyle/>
        <a:p>
          <a:endParaRPr lang="es-PE"/>
        </a:p>
      </dgm:t>
    </dgm:pt>
    <dgm:pt modelId="{9BA12824-D1CF-4726-907C-70F4CFEE0F5E}" type="sibTrans" cxnId="{ABB8797F-3E59-40AD-AABE-28A82EEDB18B}">
      <dgm:prSet/>
      <dgm:spPr/>
      <dgm:t>
        <a:bodyPr/>
        <a:lstStyle/>
        <a:p>
          <a:endParaRPr lang="es-PE"/>
        </a:p>
      </dgm:t>
    </dgm:pt>
    <dgm:pt modelId="{75A4E555-6C79-444E-A1CF-A642D9C5DD75}">
      <dgm:prSet custT="1"/>
      <dgm:spPr/>
      <dgm:t>
        <a:bodyPr/>
        <a:lstStyle/>
        <a:p>
          <a:r>
            <a:rPr lang="es-PE" sz="1600" b="1" dirty="0" smtClean="0">
              <a:solidFill>
                <a:schemeClr val="tx1"/>
              </a:solidFill>
              <a:latin typeface="Montserrat" panose="00000500000000000000" pitchFamily="50" charset="0"/>
            </a:rPr>
            <a:t>Mantenga una actitud positiva</a:t>
          </a:r>
          <a:endParaRPr lang="es-PE" sz="1600" b="1" dirty="0">
            <a:solidFill>
              <a:schemeClr val="tx1"/>
            </a:solidFill>
            <a:latin typeface="Montserrat" panose="00000500000000000000" pitchFamily="50" charset="0"/>
          </a:endParaRPr>
        </a:p>
      </dgm:t>
    </dgm:pt>
    <dgm:pt modelId="{BF98F01D-06BE-433A-877E-0B446F3729F8}" type="parTrans" cxnId="{054C5CE2-D1BC-4BDE-B8B2-4591DB5193E4}">
      <dgm:prSet/>
      <dgm:spPr/>
      <dgm:t>
        <a:bodyPr/>
        <a:lstStyle/>
        <a:p>
          <a:endParaRPr lang="es-PE"/>
        </a:p>
      </dgm:t>
    </dgm:pt>
    <dgm:pt modelId="{151326C2-DB20-4BFE-8CF1-032315EE08DD}" type="sibTrans" cxnId="{054C5CE2-D1BC-4BDE-B8B2-4591DB5193E4}">
      <dgm:prSet/>
      <dgm:spPr/>
      <dgm:t>
        <a:bodyPr/>
        <a:lstStyle/>
        <a:p>
          <a:endParaRPr lang="es-PE"/>
        </a:p>
      </dgm:t>
    </dgm:pt>
    <dgm:pt modelId="{219271F7-175C-4C6A-8084-082F69F7954E}">
      <dgm:prSet custT="1"/>
      <dgm:spPr/>
      <dgm:t>
        <a:bodyPr/>
        <a:lstStyle/>
        <a:p>
          <a:r>
            <a:rPr lang="es-PE" sz="1600" b="1" smtClean="0">
              <a:solidFill>
                <a:schemeClr val="tx1"/>
              </a:solidFill>
              <a:latin typeface="Montserrat" panose="00000500000000000000" pitchFamily="50" charset="0"/>
            </a:rPr>
            <a:t>Capacidad de adaptación</a:t>
          </a:r>
          <a:endParaRPr lang="es-PE" sz="1600" b="1" dirty="0">
            <a:solidFill>
              <a:schemeClr val="tx1"/>
            </a:solidFill>
            <a:latin typeface="Montserrat" panose="00000500000000000000" pitchFamily="50" charset="0"/>
          </a:endParaRPr>
        </a:p>
      </dgm:t>
    </dgm:pt>
    <dgm:pt modelId="{CA4AC15C-4D02-45A9-BCCE-4CA45B05B8F0}" type="parTrans" cxnId="{273E7104-9F28-404A-A191-AE2A573ACC56}">
      <dgm:prSet/>
      <dgm:spPr/>
      <dgm:t>
        <a:bodyPr/>
        <a:lstStyle/>
        <a:p>
          <a:endParaRPr lang="es-PE"/>
        </a:p>
      </dgm:t>
    </dgm:pt>
    <dgm:pt modelId="{B7FB8EDC-331C-4161-AB1E-861974B959EB}" type="sibTrans" cxnId="{273E7104-9F28-404A-A191-AE2A573ACC56}">
      <dgm:prSet/>
      <dgm:spPr/>
      <dgm:t>
        <a:bodyPr/>
        <a:lstStyle/>
        <a:p>
          <a:endParaRPr lang="es-PE"/>
        </a:p>
      </dgm:t>
    </dgm:pt>
    <dgm:pt modelId="{AB7241B2-C0E3-4FFA-B7F3-3641AC88C591}">
      <dgm:prSet custT="1"/>
      <dgm:spPr/>
      <dgm:t>
        <a:bodyPr/>
        <a:lstStyle/>
        <a:p>
          <a:r>
            <a:rPr lang="es-PE" sz="1600" b="1" dirty="0" smtClean="0">
              <a:solidFill>
                <a:schemeClr val="tx1"/>
              </a:solidFill>
              <a:latin typeface="Montserrat" panose="00000500000000000000" pitchFamily="50" charset="0"/>
            </a:rPr>
            <a:t>Sea flexible</a:t>
          </a:r>
          <a:endParaRPr lang="es-PE" sz="1600" b="1" dirty="0">
            <a:solidFill>
              <a:schemeClr val="tx1"/>
            </a:solidFill>
            <a:latin typeface="Montserrat" panose="00000500000000000000" pitchFamily="50" charset="0"/>
          </a:endParaRPr>
        </a:p>
      </dgm:t>
    </dgm:pt>
    <dgm:pt modelId="{7542ECD9-613E-4FF7-9CA5-E00C1E5B7BBF}" type="parTrans" cxnId="{8957D6F7-A012-4E57-98AA-2938CAB8392D}">
      <dgm:prSet/>
      <dgm:spPr/>
      <dgm:t>
        <a:bodyPr/>
        <a:lstStyle/>
        <a:p>
          <a:endParaRPr lang="es-PE"/>
        </a:p>
      </dgm:t>
    </dgm:pt>
    <dgm:pt modelId="{5613B91B-129A-4C61-AFCA-2802D806FFED}" type="sibTrans" cxnId="{8957D6F7-A012-4E57-98AA-2938CAB8392D}">
      <dgm:prSet/>
      <dgm:spPr/>
      <dgm:t>
        <a:bodyPr/>
        <a:lstStyle/>
        <a:p>
          <a:endParaRPr lang="es-PE"/>
        </a:p>
      </dgm:t>
    </dgm:pt>
    <dgm:pt modelId="{38313FEF-D683-414B-8FD7-6B3C9D073AAC}">
      <dgm:prSet custT="1"/>
      <dgm:spPr/>
      <dgm:t>
        <a:bodyPr/>
        <a:lstStyle/>
        <a:p>
          <a:r>
            <a:rPr lang="es-PE" sz="1600" b="1" dirty="0" smtClean="0">
              <a:solidFill>
                <a:schemeClr val="tx1"/>
              </a:solidFill>
              <a:latin typeface="Montserrat" panose="00000500000000000000" pitchFamily="50" charset="0"/>
            </a:rPr>
            <a:t>Participe en el cambio</a:t>
          </a:r>
          <a:endParaRPr lang="es-PE" sz="1600" b="1" dirty="0">
            <a:solidFill>
              <a:schemeClr val="tx1"/>
            </a:solidFill>
            <a:latin typeface="Montserrat" panose="00000500000000000000" pitchFamily="50" charset="0"/>
          </a:endParaRPr>
        </a:p>
      </dgm:t>
    </dgm:pt>
    <dgm:pt modelId="{10C24CE0-0632-444A-AFEF-044E1B8B835C}" type="parTrans" cxnId="{B7648AC8-9DCA-4326-AC44-86E9AFC19184}">
      <dgm:prSet/>
      <dgm:spPr/>
      <dgm:t>
        <a:bodyPr/>
        <a:lstStyle/>
        <a:p>
          <a:endParaRPr lang="es-PE"/>
        </a:p>
      </dgm:t>
    </dgm:pt>
    <dgm:pt modelId="{A0D84CAC-F52D-4E0F-A46F-9177C9EDB2DD}" type="sibTrans" cxnId="{B7648AC8-9DCA-4326-AC44-86E9AFC19184}">
      <dgm:prSet/>
      <dgm:spPr/>
      <dgm:t>
        <a:bodyPr/>
        <a:lstStyle/>
        <a:p>
          <a:endParaRPr lang="es-PE"/>
        </a:p>
      </dgm:t>
    </dgm:pt>
    <dgm:pt modelId="{F02A0767-A850-4878-BE59-04EB9635FB2C}">
      <dgm:prSet custT="1"/>
      <dgm:spPr/>
      <dgm:t>
        <a:bodyPr/>
        <a:lstStyle/>
        <a:p>
          <a:r>
            <a:rPr lang="es-PE" sz="1600" b="1" dirty="0" smtClean="0">
              <a:solidFill>
                <a:schemeClr val="tx1"/>
              </a:solidFill>
              <a:latin typeface="Montserrat" panose="00000500000000000000" pitchFamily="50" charset="0"/>
            </a:rPr>
            <a:t>Aumente su valor</a:t>
          </a:r>
          <a:endParaRPr lang="es-PE" sz="1600" b="1" dirty="0">
            <a:solidFill>
              <a:schemeClr val="tx1"/>
            </a:solidFill>
            <a:latin typeface="Montserrat" panose="00000500000000000000" pitchFamily="50" charset="0"/>
          </a:endParaRPr>
        </a:p>
      </dgm:t>
    </dgm:pt>
    <dgm:pt modelId="{105EACDD-49EB-40DB-A577-B17FF4CF8471}" type="parTrans" cxnId="{9EE21B7F-4E36-4392-9F75-AFCFEEE5593B}">
      <dgm:prSet/>
      <dgm:spPr/>
      <dgm:t>
        <a:bodyPr/>
        <a:lstStyle/>
        <a:p>
          <a:endParaRPr lang="es-PE"/>
        </a:p>
      </dgm:t>
    </dgm:pt>
    <dgm:pt modelId="{B9105F56-BE1D-41A7-8298-508D032B29C7}" type="sibTrans" cxnId="{9EE21B7F-4E36-4392-9F75-AFCFEEE5593B}">
      <dgm:prSet/>
      <dgm:spPr/>
      <dgm:t>
        <a:bodyPr/>
        <a:lstStyle/>
        <a:p>
          <a:endParaRPr lang="es-PE"/>
        </a:p>
      </dgm:t>
    </dgm:pt>
    <dgm:pt modelId="{6E36A0A9-A3F2-44C3-9E10-8505B451B267}" type="pres">
      <dgm:prSet presAssocID="{F762C87A-4867-4E78-8AAC-11308E168BB4}" presName="diagram" presStyleCnt="0">
        <dgm:presLayoutVars>
          <dgm:dir/>
          <dgm:resizeHandles val="exact"/>
        </dgm:presLayoutVars>
      </dgm:prSet>
      <dgm:spPr/>
      <dgm:t>
        <a:bodyPr/>
        <a:lstStyle/>
        <a:p>
          <a:endParaRPr lang="es-ES"/>
        </a:p>
      </dgm:t>
    </dgm:pt>
    <dgm:pt modelId="{AFD9A547-D9F4-4186-A022-3604CE25FA2B}" type="pres">
      <dgm:prSet presAssocID="{F1A0DB9B-3EE2-48C5-A5E8-241B1C78FBDF}" presName="node" presStyleLbl="node1" presStyleIdx="0" presStyleCnt="10" custScaleX="128274" custLinFactNeighborX="-36494" custLinFactNeighborY="9798">
        <dgm:presLayoutVars>
          <dgm:bulletEnabled val="1"/>
        </dgm:presLayoutVars>
      </dgm:prSet>
      <dgm:spPr/>
      <dgm:t>
        <a:bodyPr/>
        <a:lstStyle/>
        <a:p>
          <a:endParaRPr lang="es-ES"/>
        </a:p>
      </dgm:t>
    </dgm:pt>
    <dgm:pt modelId="{FC01539E-A8A2-482F-B857-61418105FA7D}" type="pres">
      <dgm:prSet presAssocID="{FFA2CBAC-C79F-4698-8A2B-9D81CEEE9BB8}" presName="sibTrans" presStyleCnt="0"/>
      <dgm:spPr/>
    </dgm:pt>
    <dgm:pt modelId="{75694CF1-395C-4280-80FF-0D10BFA8374E}" type="pres">
      <dgm:prSet presAssocID="{9FDE6347-786C-4C04-9240-62CF2F4A6F38}" presName="node" presStyleLbl="node1" presStyleIdx="1" presStyleCnt="10" custScaleX="128274" custLinFactNeighborX="-1085" custLinFactNeighborY="9798">
        <dgm:presLayoutVars>
          <dgm:bulletEnabled val="1"/>
        </dgm:presLayoutVars>
      </dgm:prSet>
      <dgm:spPr/>
      <dgm:t>
        <a:bodyPr/>
        <a:lstStyle/>
        <a:p>
          <a:endParaRPr lang="es-ES"/>
        </a:p>
      </dgm:t>
    </dgm:pt>
    <dgm:pt modelId="{EBA1EF34-5DCE-44C5-B4C7-36E7DF2040AA}" type="pres">
      <dgm:prSet presAssocID="{A1C75CE8-2DE3-4CBA-8C33-FCFDA931A6AF}" presName="sibTrans" presStyleCnt="0"/>
      <dgm:spPr/>
    </dgm:pt>
    <dgm:pt modelId="{8F37C91D-5BC1-4EC0-9ABC-6C61E86448D0}" type="pres">
      <dgm:prSet presAssocID="{C2373967-214F-45C6-911F-E7A80CB33386}" presName="node" presStyleLbl="node1" presStyleIdx="2" presStyleCnt="10" custScaleX="128274" custLinFactNeighborX="8564" custLinFactNeighborY="9798">
        <dgm:presLayoutVars>
          <dgm:bulletEnabled val="1"/>
        </dgm:presLayoutVars>
      </dgm:prSet>
      <dgm:spPr/>
      <dgm:t>
        <a:bodyPr/>
        <a:lstStyle/>
        <a:p>
          <a:endParaRPr lang="es-ES"/>
        </a:p>
      </dgm:t>
    </dgm:pt>
    <dgm:pt modelId="{C8C6921D-5034-4F60-9005-2469C728E269}" type="pres">
      <dgm:prSet presAssocID="{65412B75-55FA-4EC0-B96F-9566D61CF0EB}" presName="sibTrans" presStyleCnt="0"/>
      <dgm:spPr/>
    </dgm:pt>
    <dgm:pt modelId="{0F79F3A6-55C9-4565-A4E7-05C59867E9D6}" type="pres">
      <dgm:prSet presAssocID="{E46974D2-BE7B-45B8-9D6D-7F7B4138F5D5}" presName="node" presStyleLbl="node1" presStyleIdx="3" presStyleCnt="10" custScaleX="128274" custLinFactNeighborX="-36494" custLinFactNeighborY="4867">
        <dgm:presLayoutVars>
          <dgm:bulletEnabled val="1"/>
        </dgm:presLayoutVars>
      </dgm:prSet>
      <dgm:spPr/>
      <dgm:t>
        <a:bodyPr/>
        <a:lstStyle/>
        <a:p>
          <a:endParaRPr lang="es-ES"/>
        </a:p>
      </dgm:t>
    </dgm:pt>
    <dgm:pt modelId="{003F94D1-CBB8-4268-B99B-6516620DDFBE}" type="pres">
      <dgm:prSet presAssocID="{140FC2DF-1C54-4BEA-996D-8E097C35C3BF}" presName="sibTrans" presStyleCnt="0"/>
      <dgm:spPr/>
    </dgm:pt>
    <dgm:pt modelId="{F59E781F-FC06-4157-9BC4-64E23A5C9865}" type="pres">
      <dgm:prSet presAssocID="{03F0EB55-B282-49F8-8DAB-0D0D7DA1F94C}" presName="node" presStyleLbl="node1" presStyleIdx="4" presStyleCnt="10" custScaleX="128274" custLinFactNeighborX="-1085" custLinFactNeighborY="4867">
        <dgm:presLayoutVars>
          <dgm:bulletEnabled val="1"/>
        </dgm:presLayoutVars>
      </dgm:prSet>
      <dgm:spPr/>
      <dgm:t>
        <a:bodyPr/>
        <a:lstStyle/>
        <a:p>
          <a:endParaRPr lang="es-ES"/>
        </a:p>
      </dgm:t>
    </dgm:pt>
    <dgm:pt modelId="{73F1CC32-D043-4420-8FAF-BC2F364196D1}" type="pres">
      <dgm:prSet presAssocID="{9BA12824-D1CF-4726-907C-70F4CFEE0F5E}" presName="sibTrans" presStyleCnt="0"/>
      <dgm:spPr/>
    </dgm:pt>
    <dgm:pt modelId="{9C42B3DA-143D-4385-BF23-AD575E48013A}" type="pres">
      <dgm:prSet presAssocID="{75A4E555-6C79-444E-A1CF-A642D9C5DD75}" presName="node" presStyleLbl="node1" presStyleIdx="5" presStyleCnt="10" custScaleX="128274" custLinFactNeighborX="8564" custLinFactNeighborY="4867">
        <dgm:presLayoutVars>
          <dgm:bulletEnabled val="1"/>
        </dgm:presLayoutVars>
      </dgm:prSet>
      <dgm:spPr/>
      <dgm:t>
        <a:bodyPr/>
        <a:lstStyle/>
        <a:p>
          <a:endParaRPr lang="es-ES"/>
        </a:p>
      </dgm:t>
    </dgm:pt>
    <dgm:pt modelId="{D7A99940-460E-4E17-A204-809039F19B0D}" type="pres">
      <dgm:prSet presAssocID="{151326C2-DB20-4BFE-8CF1-032315EE08DD}" presName="sibTrans" presStyleCnt="0"/>
      <dgm:spPr/>
    </dgm:pt>
    <dgm:pt modelId="{B432702A-EFEB-464B-8DFF-C97065EC2EE4}" type="pres">
      <dgm:prSet presAssocID="{219271F7-175C-4C6A-8084-082F69F7954E}" presName="node" presStyleLbl="node1" presStyleIdx="6" presStyleCnt="10" custScaleX="128274" custLinFactNeighborX="-36494" custLinFactNeighborY="4867">
        <dgm:presLayoutVars>
          <dgm:bulletEnabled val="1"/>
        </dgm:presLayoutVars>
      </dgm:prSet>
      <dgm:spPr/>
      <dgm:t>
        <a:bodyPr/>
        <a:lstStyle/>
        <a:p>
          <a:endParaRPr lang="es-ES"/>
        </a:p>
      </dgm:t>
    </dgm:pt>
    <dgm:pt modelId="{4D878561-D028-4D35-A70A-4B3126D7FF27}" type="pres">
      <dgm:prSet presAssocID="{B7FB8EDC-331C-4161-AB1E-861974B959EB}" presName="sibTrans" presStyleCnt="0"/>
      <dgm:spPr/>
    </dgm:pt>
    <dgm:pt modelId="{F495A646-8AAC-4B31-88A2-98F3F3813A62}" type="pres">
      <dgm:prSet presAssocID="{AB7241B2-C0E3-4FFA-B7F3-3641AC88C591}" presName="node" presStyleLbl="node1" presStyleIdx="7" presStyleCnt="10" custScaleX="128274" custLinFactNeighborX="-1085" custLinFactNeighborY="4867">
        <dgm:presLayoutVars>
          <dgm:bulletEnabled val="1"/>
        </dgm:presLayoutVars>
      </dgm:prSet>
      <dgm:spPr/>
      <dgm:t>
        <a:bodyPr/>
        <a:lstStyle/>
        <a:p>
          <a:endParaRPr lang="es-ES"/>
        </a:p>
      </dgm:t>
    </dgm:pt>
    <dgm:pt modelId="{CA5E2C58-0978-4747-8AC7-FB8B1F7417AE}" type="pres">
      <dgm:prSet presAssocID="{5613B91B-129A-4C61-AFCA-2802D806FFED}" presName="sibTrans" presStyleCnt="0"/>
      <dgm:spPr/>
    </dgm:pt>
    <dgm:pt modelId="{0915B202-7908-4F54-90AB-258F0866AF6A}" type="pres">
      <dgm:prSet presAssocID="{38313FEF-D683-414B-8FD7-6B3C9D073AAC}" presName="node" presStyleLbl="node1" presStyleIdx="8" presStyleCnt="10" custScaleX="128274" custLinFactNeighborX="8564" custLinFactNeighborY="4867">
        <dgm:presLayoutVars>
          <dgm:bulletEnabled val="1"/>
        </dgm:presLayoutVars>
      </dgm:prSet>
      <dgm:spPr/>
      <dgm:t>
        <a:bodyPr/>
        <a:lstStyle/>
        <a:p>
          <a:endParaRPr lang="es-ES"/>
        </a:p>
      </dgm:t>
    </dgm:pt>
    <dgm:pt modelId="{32D9D63F-9B60-429D-A629-CE25AD6E62DE}" type="pres">
      <dgm:prSet presAssocID="{A0D84CAC-F52D-4E0F-A46F-9177C9EDB2DD}" presName="sibTrans" presStyleCnt="0"/>
      <dgm:spPr/>
    </dgm:pt>
    <dgm:pt modelId="{177A6EB7-BDC9-45AC-90CF-549C8EA828FA}" type="pres">
      <dgm:prSet presAssocID="{F02A0767-A850-4878-BE59-04EB9635FB2C}" presName="node" presStyleLbl="node1" presStyleIdx="9" presStyleCnt="10" custScaleX="128274" custLinFactNeighborX="-1085" custLinFactNeighborY="80">
        <dgm:presLayoutVars>
          <dgm:bulletEnabled val="1"/>
        </dgm:presLayoutVars>
      </dgm:prSet>
      <dgm:spPr/>
      <dgm:t>
        <a:bodyPr/>
        <a:lstStyle/>
        <a:p>
          <a:endParaRPr lang="es-PE"/>
        </a:p>
      </dgm:t>
    </dgm:pt>
  </dgm:ptLst>
  <dgm:cxnLst>
    <dgm:cxn modelId="{EDD2C557-2AC9-440B-BEDE-31FA2BEBCE66}" srcId="{F762C87A-4867-4E78-8AAC-11308E168BB4}" destId="{F1A0DB9B-3EE2-48C5-A5E8-241B1C78FBDF}" srcOrd="0" destOrd="0" parTransId="{E166ECD9-BFD1-4E22-BC19-E4DF316DCD88}" sibTransId="{FFA2CBAC-C79F-4698-8A2B-9D81CEEE9BB8}"/>
    <dgm:cxn modelId="{A9A60744-1221-433E-8AE1-4D245E011338}" type="presOf" srcId="{F1A0DB9B-3EE2-48C5-A5E8-241B1C78FBDF}" destId="{AFD9A547-D9F4-4186-A022-3604CE25FA2B}" srcOrd="0" destOrd="0" presId="urn:microsoft.com/office/officeart/2005/8/layout/default"/>
    <dgm:cxn modelId="{A4B4F401-707D-4725-97C3-7B513994CBAF}" type="presOf" srcId="{E46974D2-BE7B-45B8-9D6D-7F7B4138F5D5}" destId="{0F79F3A6-55C9-4565-A4E7-05C59867E9D6}" srcOrd="0" destOrd="0" presId="urn:microsoft.com/office/officeart/2005/8/layout/default"/>
    <dgm:cxn modelId="{ABB8797F-3E59-40AD-AABE-28A82EEDB18B}" srcId="{F762C87A-4867-4E78-8AAC-11308E168BB4}" destId="{03F0EB55-B282-49F8-8DAB-0D0D7DA1F94C}" srcOrd="4" destOrd="0" parTransId="{3586E03B-E32B-4F15-B23F-CF28FDD59004}" sibTransId="{9BA12824-D1CF-4726-907C-70F4CFEE0F5E}"/>
    <dgm:cxn modelId="{B7648AC8-9DCA-4326-AC44-86E9AFC19184}" srcId="{F762C87A-4867-4E78-8AAC-11308E168BB4}" destId="{38313FEF-D683-414B-8FD7-6B3C9D073AAC}" srcOrd="8" destOrd="0" parTransId="{10C24CE0-0632-444A-AFEF-044E1B8B835C}" sibTransId="{A0D84CAC-F52D-4E0F-A46F-9177C9EDB2DD}"/>
    <dgm:cxn modelId="{8BE23437-EA0E-4830-9CA6-C05C8CBAA2E9}" srcId="{F762C87A-4867-4E78-8AAC-11308E168BB4}" destId="{9FDE6347-786C-4C04-9240-62CF2F4A6F38}" srcOrd="1" destOrd="0" parTransId="{0C76B2CC-93A2-4700-9AEE-EABF7068BD44}" sibTransId="{A1C75CE8-2DE3-4CBA-8C33-FCFDA931A6AF}"/>
    <dgm:cxn modelId="{5AC83445-1548-4245-BB77-7E5640829C1B}" srcId="{F762C87A-4867-4E78-8AAC-11308E168BB4}" destId="{E46974D2-BE7B-45B8-9D6D-7F7B4138F5D5}" srcOrd="3" destOrd="0" parTransId="{748AE979-03AE-46FC-86DA-7C93A0892CB6}" sibTransId="{140FC2DF-1C54-4BEA-996D-8E097C35C3BF}"/>
    <dgm:cxn modelId="{5633DAF6-1EDF-41F6-AB16-C9744EAEA042}" type="presOf" srcId="{38313FEF-D683-414B-8FD7-6B3C9D073AAC}" destId="{0915B202-7908-4F54-90AB-258F0866AF6A}" srcOrd="0" destOrd="0" presId="urn:microsoft.com/office/officeart/2005/8/layout/default"/>
    <dgm:cxn modelId="{054C5CE2-D1BC-4BDE-B8B2-4591DB5193E4}" srcId="{F762C87A-4867-4E78-8AAC-11308E168BB4}" destId="{75A4E555-6C79-444E-A1CF-A642D9C5DD75}" srcOrd="5" destOrd="0" parTransId="{BF98F01D-06BE-433A-877E-0B446F3729F8}" sibTransId="{151326C2-DB20-4BFE-8CF1-032315EE08DD}"/>
    <dgm:cxn modelId="{196A3B69-E7F7-4E44-83DA-7F5C915CB589}" type="presOf" srcId="{C2373967-214F-45C6-911F-E7A80CB33386}" destId="{8F37C91D-5BC1-4EC0-9ABC-6C61E86448D0}" srcOrd="0" destOrd="0" presId="urn:microsoft.com/office/officeart/2005/8/layout/default"/>
    <dgm:cxn modelId="{4354774C-9FA4-4CDC-9A76-26E4FC3A0C20}" type="presOf" srcId="{219271F7-175C-4C6A-8084-082F69F7954E}" destId="{B432702A-EFEB-464B-8DFF-C97065EC2EE4}" srcOrd="0" destOrd="0" presId="urn:microsoft.com/office/officeart/2005/8/layout/default"/>
    <dgm:cxn modelId="{410BA0B8-5B95-47B9-B33E-9090B65F9BDE}" type="presOf" srcId="{F762C87A-4867-4E78-8AAC-11308E168BB4}" destId="{6E36A0A9-A3F2-44C3-9E10-8505B451B267}" srcOrd="0" destOrd="0" presId="urn:microsoft.com/office/officeart/2005/8/layout/default"/>
    <dgm:cxn modelId="{70A205EB-F95E-4648-953C-99390F746430}" srcId="{F762C87A-4867-4E78-8AAC-11308E168BB4}" destId="{C2373967-214F-45C6-911F-E7A80CB33386}" srcOrd="2" destOrd="0" parTransId="{54794F3F-6CCD-45DD-9F7D-048B08FC7BB2}" sibTransId="{65412B75-55FA-4EC0-B96F-9566D61CF0EB}"/>
    <dgm:cxn modelId="{273E7104-9F28-404A-A191-AE2A573ACC56}" srcId="{F762C87A-4867-4E78-8AAC-11308E168BB4}" destId="{219271F7-175C-4C6A-8084-082F69F7954E}" srcOrd="6" destOrd="0" parTransId="{CA4AC15C-4D02-45A9-BCCE-4CA45B05B8F0}" sibTransId="{B7FB8EDC-331C-4161-AB1E-861974B959EB}"/>
    <dgm:cxn modelId="{9EE21B7F-4E36-4392-9F75-AFCFEEE5593B}" srcId="{F762C87A-4867-4E78-8AAC-11308E168BB4}" destId="{F02A0767-A850-4878-BE59-04EB9635FB2C}" srcOrd="9" destOrd="0" parTransId="{105EACDD-49EB-40DB-A577-B17FF4CF8471}" sibTransId="{B9105F56-BE1D-41A7-8298-508D032B29C7}"/>
    <dgm:cxn modelId="{5D82F920-D776-4A45-95A0-C123472D6F7B}" type="presOf" srcId="{F02A0767-A850-4878-BE59-04EB9635FB2C}" destId="{177A6EB7-BDC9-45AC-90CF-549C8EA828FA}" srcOrd="0" destOrd="0" presId="urn:microsoft.com/office/officeart/2005/8/layout/default"/>
    <dgm:cxn modelId="{8957D6F7-A012-4E57-98AA-2938CAB8392D}" srcId="{F762C87A-4867-4E78-8AAC-11308E168BB4}" destId="{AB7241B2-C0E3-4FFA-B7F3-3641AC88C591}" srcOrd="7" destOrd="0" parTransId="{7542ECD9-613E-4FF7-9CA5-E00C1E5B7BBF}" sibTransId="{5613B91B-129A-4C61-AFCA-2802D806FFED}"/>
    <dgm:cxn modelId="{60FDF0A4-5A45-469D-8ADE-69EACEA4C7BB}" type="presOf" srcId="{75A4E555-6C79-444E-A1CF-A642D9C5DD75}" destId="{9C42B3DA-143D-4385-BF23-AD575E48013A}" srcOrd="0" destOrd="0" presId="urn:microsoft.com/office/officeart/2005/8/layout/default"/>
    <dgm:cxn modelId="{E7D94A25-B44A-4CC3-A09B-665CD24154B7}" type="presOf" srcId="{03F0EB55-B282-49F8-8DAB-0D0D7DA1F94C}" destId="{F59E781F-FC06-4157-9BC4-64E23A5C9865}" srcOrd="0" destOrd="0" presId="urn:microsoft.com/office/officeart/2005/8/layout/default"/>
    <dgm:cxn modelId="{6860743F-14A8-4515-BF6A-D84E94117EA7}" type="presOf" srcId="{9FDE6347-786C-4C04-9240-62CF2F4A6F38}" destId="{75694CF1-395C-4280-80FF-0D10BFA8374E}" srcOrd="0" destOrd="0" presId="urn:microsoft.com/office/officeart/2005/8/layout/default"/>
    <dgm:cxn modelId="{F5105A33-2357-46FB-8707-F1C4C3A3D41D}" type="presOf" srcId="{AB7241B2-C0E3-4FFA-B7F3-3641AC88C591}" destId="{F495A646-8AAC-4B31-88A2-98F3F3813A62}" srcOrd="0" destOrd="0" presId="urn:microsoft.com/office/officeart/2005/8/layout/default"/>
    <dgm:cxn modelId="{9291724A-0B33-4D4D-A469-CE5E019C0868}" type="presParOf" srcId="{6E36A0A9-A3F2-44C3-9E10-8505B451B267}" destId="{AFD9A547-D9F4-4186-A022-3604CE25FA2B}" srcOrd="0" destOrd="0" presId="urn:microsoft.com/office/officeart/2005/8/layout/default"/>
    <dgm:cxn modelId="{D878836A-4941-44E5-943B-E246894A2FD5}" type="presParOf" srcId="{6E36A0A9-A3F2-44C3-9E10-8505B451B267}" destId="{FC01539E-A8A2-482F-B857-61418105FA7D}" srcOrd="1" destOrd="0" presId="urn:microsoft.com/office/officeart/2005/8/layout/default"/>
    <dgm:cxn modelId="{C79F5615-0B22-40DC-A36F-2089113FC6DA}" type="presParOf" srcId="{6E36A0A9-A3F2-44C3-9E10-8505B451B267}" destId="{75694CF1-395C-4280-80FF-0D10BFA8374E}" srcOrd="2" destOrd="0" presId="urn:microsoft.com/office/officeart/2005/8/layout/default"/>
    <dgm:cxn modelId="{E8948C26-07BE-4C0A-92F1-2BE1E650C884}" type="presParOf" srcId="{6E36A0A9-A3F2-44C3-9E10-8505B451B267}" destId="{EBA1EF34-5DCE-44C5-B4C7-36E7DF2040AA}" srcOrd="3" destOrd="0" presId="urn:microsoft.com/office/officeart/2005/8/layout/default"/>
    <dgm:cxn modelId="{73B597B5-B63F-4EF8-B9C8-40AFB6D87AD8}" type="presParOf" srcId="{6E36A0A9-A3F2-44C3-9E10-8505B451B267}" destId="{8F37C91D-5BC1-4EC0-9ABC-6C61E86448D0}" srcOrd="4" destOrd="0" presId="urn:microsoft.com/office/officeart/2005/8/layout/default"/>
    <dgm:cxn modelId="{77E2DA96-A602-42A2-B521-175CBB053F68}" type="presParOf" srcId="{6E36A0A9-A3F2-44C3-9E10-8505B451B267}" destId="{C8C6921D-5034-4F60-9005-2469C728E269}" srcOrd="5" destOrd="0" presId="urn:microsoft.com/office/officeart/2005/8/layout/default"/>
    <dgm:cxn modelId="{EC20EC73-B87D-431E-A025-B1FB00254075}" type="presParOf" srcId="{6E36A0A9-A3F2-44C3-9E10-8505B451B267}" destId="{0F79F3A6-55C9-4565-A4E7-05C59867E9D6}" srcOrd="6" destOrd="0" presId="urn:microsoft.com/office/officeart/2005/8/layout/default"/>
    <dgm:cxn modelId="{CCCF4D67-531A-4DA4-AC2D-F61683F6D6B3}" type="presParOf" srcId="{6E36A0A9-A3F2-44C3-9E10-8505B451B267}" destId="{003F94D1-CBB8-4268-B99B-6516620DDFBE}" srcOrd="7" destOrd="0" presId="urn:microsoft.com/office/officeart/2005/8/layout/default"/>
    <dgm:cxn modelId="{75C5EFDF-C9B9-43DD-8DB7-D4A8E86025FC}" type="presParOf" srcId="{6E36A0A9-A3F2-44C3-9E10-8505B451B267}" destId="{F59E781F-FC06-4157-9BC4-64E23A5C9865}" srcOrd="8" destOrd="0" presId="urn:microsoft.com/office/officeart/2005/8/layout/default"/>
    <dgm:cxn modelId="{415486A6-C75E-4DFC-B479-46E61158AA6F}" type="presParOf" srcId="{6E36A0A9-A3F2-44C3-9E10-8505B451B267}" destId="{73F1CC32-D043-4420-8FAF-BC2F364196D1}" srcOrd="9" destOrd="0" presId="urn:microsoft.com/office/officeart/2005/8/layout/default"/>
    <dgm:cxn modelId="{05D8D6EE-408A-47E4-B126-FC2A3AF54636}" type="presParOf" srcId="{6E36A0A9-A3F2-44C3-9E10-8505B451B267}" destId="{9C42B3DA-143D-4385-BF23-AD575E48013A}" srcOrd="10" destOrd="0" presId="urn:microsoft.com/office/officeart/2005/8/layout/default"/>
    <dgm:cxn modelId="{3954D9C5-EB19-4AD4-8ABC-96A97CD54854}" type="presParOf" srcId="{6E36A0A9-A3F2-44C3-9E10-8505B451B267}" destId="{D7A99940-460E-4E17-A204-809039F19B0D}" srcOrd="11" destOrd="0" presId="urn:microsoft.com/office/officeart/2005/8/layout/default"/>
    <dgm:cxn modelId="{0193AE8E-1A07-4E29-A0E7-D6EA1CAA0340}" type="presParOf" srcId="{6E36A0A9-A3F2-44C3-9E10-8505B451B267}" destId="{B432702A-EFEB-464B-8DFF-C97065EC2EE4}" srcOrd="12" destOrd="0" presId="urn:microsoft.com/office/officeart/2005/8/layout/default"/>
    <dgm:cxn modelId="{7B1AE7B3-A873-4A67-A2D1-A6E6A4716469}" type="presParOf" srcId="{6E36A0A9-A3F2-44C3-9E10-8505B451B267}" destId="{4D878561-D028-4D35-A70A-4B3126D7FF27}" srcOrd="13" destOrd="0" presId="urn:microsoft.com/office/officeart/2005/8/layout/default"/>
    <dgm:cxn modelId="{6E3EEC62-5E91-460B-8155-AF92D23878EE}" type="presParOf" srcId="{6E36A0A9-A3F2-44C3-9E10-8505B451B267}" destId="{F495A646-8AAC-4B31-88A2-98F3F3813A62}" srcOrd="14" destOrd="0" presId="urn:microsoft.com/office/officeart/2005/8/layout/default"/>
    <dgm:cxn modelId="{07D04AF5-E200-4B96-AFF5-D1654E805FB4}" type="presParOf" srcId="{6E36A0A9-A3F2-44C3-9E10-8505B451B267}" destId="{CA5E2C58-0978-4747-8AC7-FB8B1F7417AE}" srcOrd="15" destOrd="0" presId="urn:microsoft.com/office/officeart/2005/8/layout/default"/>
    <dgm:cxn modelId="{4D208241-F17E-4BBD-8DBE-8432517682B3}" type="presParOf" srcId="{6E36A0A9-A3F2-44C3-9E10-8505B451B267}" destId="{0915B202-7908-4F54-90AB-258F0866AF6A}" srcOrd="16" destOrd="0" presId="urn:microsoft.com/office/officeart/2005/8/layout/default"/>
    <dgm:cxn modelId="{185FA564-9B85-4B37-B695-BC0973F86978}" type="presParOf" srcId="{6E36A0A9-A3F2-44C3-9E10-8505B451B267}" destId="{32D9D63F-9B60-429D-A629-CE25AD6E62DE}" srcOrd="17" destOrd="0" presId="urn:microsoft.com/office/officeart/2005/8/layout/default"/>
    <dgm:cxn modelId="{79EA6C1A-BEF0-45AE-9119-4ADED3FC0ED6}" type="presParOf" srcId="{6E36A0A9-A3F2-44C3-9E10-8505B451B267}" destId="{177A6EB7-BDC9-45AC-90CF-549C8EA828FA}"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9A547-D9F4-4186-A022-3604CE25FA2B}">
      <dsp:nvSpPr>
        <dsp:cNvPr id="0" name=""/>
        <dsp:cNvSpPr/>
      </dsp:nvSpPr>
      <dsp:spPr>
        <a:xfrm>
          <a:off x="0" y="104423"/>
          <a:ext cx="2216266" cy="103665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b="1" kern="1200" dirty="0" smtClean="0">
              <a:solidFill>
                <a:schemeClr val="tx1"/>
              </a:solidFill>
              <a:latin typeface="Montserrat" panose="00000500000000000000" pitchFamily="50" charset="0"/>
            </a:rPr>
            <a:t>Reconozca el cambio</a:t>
          </a:r>
          <a:endParaRPr lang="es-PE" sz="1600" b="1" kern="1200" dirty="0">
            <a:solidFill>
              <a:schemeClr val="tx1"/>
            </a:solidFill>
          </a:endParaRPr>
        </a:p>
      </dsp:txBody>
      <dsp:txXfrm>
        <a:off x="0" y="104423"/>
        <a:ext cx="2216266" cy="1036655"/>
      </dsp:txXfrm>
    </dsp:sp>
    <dsp:sp modelId="{75694CF1-395C-4280-80FF-0D10BFA8374E}">
      <dsp:nvSpPr>
        <dsp:cNvPr id="0" name=""/>
        <dsp:cNvSpPr/>
      </dsp:nvSpPr>
      <dsp:spPr>
        <a:xfrm>
          <a:off x="2373073" y="104423"/>
          <a:ext cx="2216266" cy="1036655"/>
        </a:xfrm>
        <a:prstGeom prst="rect">
          <a:avLst/>
        </a:prstGeom>
        <a:gradFill rotWithShape="0">
          <a:gsLst>
            <a:gs pos="0">
              <a:schemeClr val="accent4">
                <a:hueOff val="1155077"/>
                <a:satOff val="-5330"/>
                <a:lumOff val="196"/>
                <a:alphaOff val="0"/>
                <a:satMod val="103000"/>
                <a:lumMod val="102000"/>
                <a:tint val="94000"/>
              </a:schemeClr>
            </a:gs>
            <a:gs pos="50000">
              <a:schemeClr val="accent4">
                <a:hueOff val="1155077"/>
                <a:satOff val="-5330"/>
                <a:lumOff val="196"/>
                <a:alphaOff val="0"/>
                <a:satMod val="110000"/>
                <a:lumMod val="100000"/>
                <a:shade val="100000"/>
              </a:schemeClr>
            </a:gs>
            <a:gs pos="100000">
              <a:schemeClr val="accent4">
                <a:hueOff val="1155077"/>
                <a:satOff val="-5330"/>
                <a:lumOff val="19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b="1" kern="1200" dirty="0" smtClean="0">
              <a:solidFill>
                <a:schemeClr val="tx1"/>
              </a:solidFill>
              <a:latin typeface="Montserrat" panose="00000500000000000000" pitchFamily="50" charset="0"/>
            </a:rPr>
            <a:t>Reconozca sus temores</a:t>
          </a:r>
          <a:endParaRPr lang="es-PE" sz="1600" b="1" kern="1200" dirty="0">
            <a:solidFill>
              <a:schemeClr val="tx1"/>
            </a:solidFill>
            <a:latin typeface="Montserrat" panose="00000500000000000000" pitchFamily="50" charset="0"/>
          </a:endParaRPr>
        </a:p>
      </dsp:txBody>
      <dsp:txXfrm>
        <a:off x="2373073" y="104423"/>
        <a:ext cx="2216266" cy="1036655"/>
      </dsp:txXfrm>
    </dsp:sp>
    <dsp:sp modelId="{8F37C91D-5BC1-4EC0-9ABC-6C61E86448D0}">
      <dsp:nvSpPr>
        <dsp:cNvPr id="0" name=""/>
        <dsp:cNvSpPr/>
      </dsp:nvSpPr>
      <dsp:spPr>
        <a:xfrm>
          <a:off x="4783638" y="104423"/>
          <a:ext cx="2216266" cy="1036655"/>
        </a:xfrm>
        <a:prstGeom prst="rect">
          <a:avLst/>
        </a:prstGeom>
        <a:gradFill rotWithShape="0">
          <a:gsLst>
            <a:gs pos="0">
              <a:schemeClr val="accent4">
                <a:hueOff val="2310154"/>
                <a:satOff val="-10660"/>
                <a:lumOff val="392"/>
                <a:alphaOff val="0"/>
                <a:satMod val="103000"/>
                <a:lumMod val="102000"/>
                <a:tint val="94000"/>
              </a:schemeClr>
            </a:gs>
            <a:gs pos="50000">
              <a:schemeClr val="accent4">
                <a:hueOff val="2310154"/>
                <a:satOff val="-10660"/>
                <a:lumOff val="392"/>
                <a:alphaOff val="0"/>
                <a:satMod val="110000"/>
                <a:lumMod val="100000"/>
                <a:shade val="100000"/>
              </a:schemeClr>
            </a:gs>
            <a:gs pos="100000">
              <a:schemeClr val="accent4">
                <a:hueOff val="2310154"/>
                <a:satOff val="-10660"/>
                <a:lumOff val="39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b="1" kern="1200" dirty="0" smtClean="0">
              <a:solidFill>
                <a:schemeClr val="tx1"/>
              </a:solidFill>
              <a:latin typeface="Montserrat" panose="00000500000000000000" pitchFamily="50" charset="0"/>
            </a:rPr>
            <a:t>Acepte sus sentimientos y busque apoyo</a:t>
          </a:r>
          <a:endParaRPr lang="es-PE" sz="1600" b="1" kern="1200" dirty="0">
            <a:solidFill>
              <a:schemeClr val="tx1"/>
            </a:solidFill>
            <a:latin typeface="Montserrat" panose="00000500000000000000" pitchFamily="50" charset="0"/>
          </a:endParaRPr>
        </a:p>
      </dsp:txBody>
      <dsp:txXfrm>
        <a:off x="4783638" y="104423"/>
        <a:ext cx="2216266" cy="1036655"/>
      </dsp:txXfrm>
    </dsp:sp>
    <dsp:sp modelId="{0F79F3A6-55C9-4565-A4E7-05C59867E9D6}">
      <dsp:nvSpPr>
        <dsp:cNvPr id="0" name=""/>
        <dsp:cNvSpPr/>
      </dsp:nvSpPr>
      <dsp:spPr>
        <a:xfrm>
          <a:off x="0" y="1262737"/>
          <a:ext cx="2216266" cy="1036655"/>
        </a:xfrm>
        <a:prstGeom prst="rect">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b="1" kern="1200" smtClean="0">
              <a:solidFill>
                <a:schemeClr val="tx1"/>
              </a:solidFill>
              <a:latin typeface="Montserrat" panose="00000500000000000000" pitchFamily="50" charset="0"/>
            </a:rPr>
            <a:t>Sepa administrar su tiempo</a:t>
          </a:r>
          <a:endParaRPr lang="es-PE" sz="1600" b="1" kern="1200" dirty="0">
            <a:solidFill>
              <a:schemeClr val="tx1"/>
            </a:solidFill>
            <a:latin typeface="Montserrat" panose="00000500000000000000" pitchFamily="50" charset="0"/>
          </a:endParaRPr>
        </a:p>
      </dsp:txBody>
      <dsp:txXfrm>
        <a:off x="0" y="1262737"/>
        <a:ext cx="2216266" cy="1036655"/>
      </dsp:txXfrm>
    </dsp:sp>
    <dsp:sp modelId="{F59E781F-FC06-4157-9BC4-64E23A5C9865}">
      <dsp:nvSpPr>
        <dsp:cNvPr id="0" name=""/>
        <dsp:cNvSpPr/>
      </dsp:nvSpPr>
      <dsp:spPr>
        <a:xfrm>
          <a:off x="2373073" y="1262737"/>
          <a:ext cx="2216266" cy="1036655"/>
        </a:xfrm>
        <a:prstGeom prst="rect">
          <a:avLst/>
        </a:prstGeom>
        <a:gradFill rotWithShape="0">
          <a:gsLst>
            <a:gs pos="0">
              <a:schemeClr val="accent4">
                <a:hueOff val="4620308"/>
                <a:satOff val="-21319"/>
                <a:lumOff val="784"/>
                <a:alphaOff val="0"/>
                <a:satMod val="103000"/>
                <a:lumMod val="102000"/>
                <a:tint val="94000"/>
              </a:schemeClr>
            </a:gs>
            <a:gs pos="50000">
              <a:schemeClr val="accent4">
                <a:hueOff val="4620308"/>
                <a:satOff val="-21319"/>
                <a:lumOff val="784"/>
                <a:alphaOff val="0"/>
                <a:satMod val="110000"/>
                <a:lumMod val="100000"/>
                <a:shade val="100000"/>
              </a:schemeClr>
            </a:gs>
            <a:gs pos="100000">
              <a:schemeClr val="accent4">
                <a:hueOff val="4620308"/>
                <a:satOff val="-21319"/>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b="1" kern="1200" smtClean="0">
              <a:solidFill>
                <a:schemeClr val="tx1"/>
              </a:solidFill>
              <a:latin typeface="Montserrat" panose="00000500000000000000" pitchFamily="50" charset="0"/>
            </a:rPr>
            <a:t>Comunique</a:t>
          </a:r>
          <a:endParaRPr lang="es-PE" sz="1600" b="1" kern="1200" dirty="0">
            <a:solidFill>
              <a:schemeClr val="tx1"/>
            </a:solidFill>
            <a:latin typeface="Montserrat" panose="00000500000000000000" pitchFamily="50" charset="0"/>
          </a:endParaRPr>
        </a:p>
      </dsp:txBody>
      <dsp:txXfrm>
        <a:off x="2373073" y="1262737"/>
        <a:ext cx="2216266" cy="1036655"/>
      </dsp:txXfrm>
    </dsp:sp>
    <dsp:sp modelId="{9C42B3DA-143D-4385-BF23-AD575E48013A}">
      <dsp:nvSpPr>
        <dsp:cNvPr id="0" name=""/>
        <dsp:cNvSpPr/>
      </dsp:nvSpPr>
      <dsp:spPr>
        <a:xfrm>
          <a:off x="4783638" y="1262737"/>
          <a:ext cx="2216266" cy="1036655"/>
        </a:xfrm>
        <a:prstGeom prst="rect">
          <a:avLst/>
        </a:prstGeom>
        <a:gradFill rotWithShape="0">
          <a:gsLst>
            <a:gs pos="0">
              <a:schemeClr val="accent4">
                <a:hueOff val="5775385"/>
                <a:satOff val="-26649"/>
                <a:lumOff val="981"/>
                <a:alphaOff val="0"/>
                <a:satMod val="103000"/>
                <a:lumMod val="102000"/>
                <a:tint val="94000"/>
              </a:schemeClr>
            </a:gs>
            <a:gs pos="50000">
              <a:schemeClr val="accent4">
                <a:hueOff val="5775385"/>
                <a:satOff val="-26649"/>
                <a:lumOff val="981"/>
                <a:alphaOff val="0"/>
                <a:satMod val="110000"/>
                <a:lumMod val="100000"/>
                <a:shade val="100000"/>
              </a:schemeClr>
            </a:gs>
            <a:gs pos="100000">
              <a:schemeClr val="accent4">
                <a:hueOff val="5775385"/>
                <a:satOff val="-26649"/>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b="1" kern="1200" dirty="0" smtClean="0">
              <a:solidFill>
                <a:schemeClr val="tx1"/>
              </a:solidFill>
              <a:latin typeface="Montserrat" panose="00000500000000000000" pitchFamily="50" charset="0"/>
            </a:rPr>
            <a:t>Mantenga una actitud positiva</a:t>
          </a:r>
          <a:endParaRPr lang="es-PE" sz="1600" b="1" kern="1200" dirty="0">
            <a:solidFill>
              <a:schemeClr val="tx1"/>
            </a:solidFill>
            <a:latin typeface="Montserrat" panose="00000500000000000000" pitchFamily="50" charset="0"/>
          </a:endParaRPr>
        </a:p>
      </dsp:txBody>
      <dsp:txXfrm>
        <a:off x="4783638" y="1262737"/>
        <a:ext cx="2216266" cy="1036655"/>
      </dsp:txXfrm>
    </dsp:sp>
    <dsp:sp modelId="{B432702A-EFEB-464B-8DFF-C97065EC2EE4}">
      <dsp:nvSpPr>
        <dsp:cNvPr id="0" name=""/>
        <dsp:cNvSpPr/>
      </dsp:nvSpPr>
      <dsp:spPr>
        <a:xfrm>
          <a:off x="0" y="2472169"/>
          <a:ext cx="2216266" cy="1036655"/>
        </a:xfrm>
        <a:prstGeom prst="rect">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b="1" kern="1200" smtClean="0">
              <a:solidFill>
                <a:schemeClr val="tx1"/>
              </a:solidFill>
              <a:latin typeface="Montserrat" panose="00000500000000000000" pitchFamily="50" charset="0"/>
            </a:rPr>
            <a:t>Capacidad de adaptación</a:t>
          </a:r>
          <a:endParaRPr lang="es-PE" sz="1600" b="1" kern="1200" dirty="0">
            <a:solidFill>
              <a:schemeClr val="tx1"/>
            </a:solidFill>
            <a:latin typeface="Montserrat" panose="00000500000000000000" pitchFamily="50" charset="0"/>
          </a:endParaRPr>
        </a:p>
      </dsp:txBody>
      <dsp:txXfrm>
        <a:off x="0" y="2472169"/>
        <a:ext cx="2216266" cy="1036655"/>
      </dsp:txXfrm>
    </dsp:sp>
    <dsp:sp modelId="{F495A646-8AAC-4B31-88A2-98F3F3813A62}">
      <dsp:nvSpPr>
        <dsp:cNvPr id="0" name=""/>
        <dsp:cNvSpPr/>
      </dsp:nvSpPr>
      <dsp:spPr>
        <a:xfrm>
          <a:off x="2373073" y="2472169"/>
          <a:ext cx="2216266" cy="1036655"/>
        </a:xfrm>
        <a:prstGeom prst="rect">
          <a:avLst/>
        </a:prstGeom>
        <a:gradFill rotWithShape="0">
          <a:gsLst>
            <a:gs pos="0">
              <a:schemeClr val="accent4">
                <a:hueOff val="8085538"/>
                <a:satOff val="-37308"/>
                <a:lumOff val="1373"/>
                <a:alphaOff val="0"/>
                <a:satMod val="103000"/>
                <a:lumMod val="102000"/>
                <a:tint val="94000"/>
              </a:schemeClr>
            </a:gs>
            <a:gs pos="50000">
              <a:schemeClr val="accent4">
                <a:hueOff val="8085538"/>
                <a:satOff val="-37308"/>
                <a:lumOff val="1373"/>
                <a:alphaOff val="0"/>
                <a:satMod val="110000"/>
                <a:lumMod val="100000"/>
                <a:shade val="100000"/>
              </a:schemeClr>
            </a:gs>
            <a:gs pos="100000">
              <a:schemeClr val="accent4">
                <a:hueOff val="8085538"/>
                <a:satOff val="-37308"/>
                <a:lumOff val="137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b="1" kern="1200" dirty="0" smtClean="0">
              <a:solidFill>
                <a:schemeClr val="tx1"/>
              </a:solidFill>
              <a:latin typeface="Montserrat" panose="00000500000000000000" pitchFamily="50" charset="0"/>
            </a:rPr>
            <a:t>Sea flexible</a:t>
          </a:r>
          <a:endParaRPr lang="es-PE" sz="1600" b="1" kern="1200" dirty="0">
            <a:solidFill>
              <a:schemeClr val="tx1"/>
            </a:solidFill>
            <a:latin typeface="Montserrat" panose="00000500000000000000" pitchFamily="50" charset="0"/>
          </a:endParaRPr>
        </a:p>
      </dsp:txBody>
      <dsp:txXfrm>
        <a:off x="2373073" y="2472169"/>
        <a:ext cx="2216266" cy="1036655"/>
      </dsp:txXfrm>
    </dsp:sp>
    <dsp:sp modelId="{0915B202-7908-4F54-90AB-258F0866AF6A}">
      <dsp:nvSpPr>
        <dsp:cNvPr id="0" name=""/>
        <dsp:cNvSpPr/>
      </dsp:nvSpPr>
      <dsp:spPr>
        <a:xfrm>
          <a:off x="4783638" y="2472169"/>
          <a:ext cx="2216266" cy="1036655"/>
        </a:xfrm>
        <a:prstGeom prst="rect">
          <a:avLst/>
        </a:prstGeom>
        <a:gradFill rotWithShape="0">
          <a:gsLst>
            <a:gs pos="0">
              <a:schemeClr val="accent4">
                <a:hueOff val="9240615"/>
                <a:satOff val="-42638"/>
                <a:lumOff val="1569"/>
                <a:alphaOff val="0"/>
                <a:satMod val="103000"/>
                <a:lumMod val="102000"/>
                <a:tint val="94000"/>
              </a:schemeClr>
            </a:gs>
            <a:gs pos="50000">
              <a:schemeClr val="accent4">
                <a:hueOff val="9240615"/>
                <a:satOff val="-42638"/>
                <a:lumOff val="1569"/>
                <a:alphaOff val="0"/>
                <a:satMod val="110000"/>
                <a:lumMod val="100000"/>
                <a:shade val="100000"/>
              </a:schemeClr>
            </a:gs>
            <a:gs pos="100000">
              <a:schemeClr val="accent4">
                <a:hueOff val="9240615"/>
                <a:satOff val="-42638"/>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b="1" kern="1200" dirty="0" smtClean="0">
              <a:solidFill>
                <a:schemeClr val="tx1"/>
              </a:solidFill>
              <a:latin typeface="Montserrat" panose="00000500000000000000" pitchFamily="50" charset="0"/>
            </a:rPr>
            <a:t>Participe en el cambio</a:t>
          </a:r>
          <a:endParaRPr lang="es-PE" sz="1600" b="1" kern="1200" dirty="0">
            <a:solidFill>
              <a:schemeClr val="tx1"/>
            </a:solidFill>
            <a:latin typeface="Montserrat" panose="00000500000000000000" pitchFamily="50" charset="0"/>
          </a:endParaRPr>
        </a:p>
      </dsp:txBody>
      <dsp:txXfrm>
        <a:off x="4783638" y="2472169"/>
        <a:ext cx="2216266" cy="1036655"/>
      </dsp:txXfrm>
    </dsp:sp>
    <dsp:sp modelId="{177A6EB7-BDC9-45AC-90CF-549C8EA828FA}">
      <dsp:nvSpPr>
        <dsp:cNvPr id="0" name=""/>
        <dsp:cNvSpPr/>
      </dsp:nvSpPr>
      <dsp:spPr>
        <a:xfrm>
          <a:off x="2373073" y="3631976"/>
          <a:ext cx="2216266" cy="1036655"/>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b="1" kern="1200" dirty="0" smtClean="0">
              <a:solidFill>
                <a:schemeClr val="tx1"/>
              </a:solidFill>
              <a:latin typeface="Montserrat" panose="00000500000000000000" pitchFamily="50" charset="0"/>
            </a:rPr>
            <a:t>Aumente su valor</a:t>
          </a:r>
          <a:endParaRPr lang="es-PE" sz="1600" b="1" kern="1200" dirty="0">
            <a:solidFill>
              <a:schemeClr val="tx1"/>
            </a:solidFill>
            <a:latin typeface="Montserrat" panose="00000500000000000000" pitchFamily="50" charset="0"/>
          </a:endParaRPr>
        </a:p>
      </dsp:txBody>
      <dsp:txXfrm>
        <a:off x="2373073" y="3631976"/>
        <a:ext cx="2216266" cy="10366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82106-08E4-4BD6-AAFF-9B6E9FF55F24}" type="datetimeFigureOut">
              <a:rPr lang="es-PE" smtClean="0"/>
              <a:t>12/10/2019</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F38B2-EEB1-4656-B263-E808A25996BC}" type="slidenum">
              <a:rPr lang="es-PE" smtClean="0"/>
              <a:t>‹Nº›</a:t>
            </a:fld>
            <a:endParaRPr lang="es-PE"/>
          </a:p>
        </p:txBody>
      </p:sp>
    </p:spTree>
    <p:extLst>
      <p:ext uri="{BB962C8B-B14F-4D97-AF65-F5344CB8AC3E}">
        <p14:creationId xmlns:p14="http://schemas.microsoft.com/office/powerpoint/2010/main" val="17714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Marcador de imagen de diapositiva 1">
            <a:extLst>
              <a:ext uri="{FF2B5EF4-FFF2-40B4-BE49-F238E27FC236}">
                <a16:creationId xmlns:a16="http://schemas.microsoft.com/office/drawing/2014/main" id="{CD345F55-E5B8-40DD-BF31-A180F9D783E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Marcador de notas 2">
            <a:extLst>
              <a:ext uri="{FF2B5EF4-FFF2-40B4-BE49-F238E27FC236}">
                <a16:creationId xmlns:a16="http://schemas.microsoft.com/office/drawing/2014/main" id="{BDECC1AB-F8C9-4CA8-9235-FE68BC5F18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a:p>
        </p:txBody>
      </p:sp>
      <p:sp>
        <p:nvSpPr>
          <p:cNvPr id="43012" name="Marcador de número de diapositiva 3">
            <a:extLst>
              <a:ext uri="{FF2B5EF4-FFF2-40B4-BE49-F238E27FC236}">
                <a16:creationId xmlns:a16="http://schemas.microsoft.com/office/drawing/2014/main" id="{335C16C2-3388-4EFA-9118-9D0E50ED21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1E9AA8E-E9E1-4306-9831-1DB7A49FF891}" type="slidenum">
              <a:rPr lang="es-PE" altLang="es-PE" smtClean="0"/>
              <a:pPr/>
              <a:t>14</a:t>
            </a:fld>
            <a:endParaRPr lang="es-PE" altLang="es-PE"/>
          </a:p>
        </p:txBody>
      </p:sp>
    </p:spTree>
    <p:extLst>
      <p:ext uri="{BB962C8B-B14F-4D97-AF65-F5344CB8AC3E}">
        <p14:creationId xmlns:p14="http://schemas.microsoft.com/office/powerpoint/2010/main" val="249716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Marcador de imagen de diapositiva 1">
            <a:extLst>
              <a:ext uri="{FF2B5EF4-FFF2-40B4-BE49-F238E27FC236}">
                <a16:creationId xmlns:a16="http://schemas.microsoft.com/office/drawing/2014/main" id="{0A1B5F95-2489-4885-8FB2-3A381773BB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Marcador de notas 2">
            <a:extLst>
              <a:ext uri="{FF2B5EF4-FFF2-40B4-BE49-F238E27FC236}">
                <a16:creationId xmlns:a16="http://schemas.microsoft.com/office/drawing/2014/main" id="{49FA8978-F303-45EE-8E2A-916B4DE1F16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a:p>
        </p:txBody>
      </p:sp>
      <p:sp>
        <p:nvSpPr>
          <p:cNvPr id="45060" name="Marcador de número de diapositiva 3">
            <a:extLst>
              <a:ext uri="{FF2B5EF4-FFF2-40B4-BE49-F238E27FC236}">
                <a16:creationId xmlns:a16="http://schemas.microsoft.com/office/drawing/2014/main" id="{FD0463D7-40FB-4A56-98C8-5E5C2433B8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16412CA-0A92-45F8-AAD0-203234E7D1DE}" type="slidenum">
              <a:rPr lang="es-PE" altLang="es-PE" smtClean="0"/>
              <a:pPr/>
              <a:t>15</a:t>
            </a:fld>
            <a:endParaRPr lang="es-PE" altLang="es-PE"/>
          </a:p>
        </p:txBody>
      </p:sp>
    </p:spTree>
    <p:extLst>
      <p:ext uri="{BB962C8B-B14F-4D97-AF65-F5344CB8AC3E}">
        <p14:creationId xmlns:p14="http://schemas.microsoft.com/office/powerpoint/2010/main" val="150218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Marcador de imagen de diapositiva 1">
            <a:extLst>
              <a:ext uri="{FF2B5EF4-FFF2-40B4-BE49-F238E27FC236}">
                <a16:creationId xmlns:a16="http://schemas.microsoft.com/office/drawing/2014/main" id="{7036D725-B512-40DB-9B12-4358B62389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Marcador de notas 2">
            <a:extLst>
              <a:ext uri="{FF2B5EF4-FFF2-40B4-BE49-F238E27FC236}">
                <a16:creationId xmlns:a16="http://schemas.microsoft.com/office/drawing/2014/main" id="{AF41F82F-3230-4720-A1FC-3D17842BCA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a:p>
        </p:txBody>
      </p:sp>
      <p:sp>
        <p:nvSpPr>
          <p:cNvPr id="14340" name="Marcador de número de diapositiva 3">
            <a:extLst>
              <a:ext uri="{FF2B5EF4-FFF2-40B4-BE49-F238E27FC236}">
                <a16:creationId xmlns:a16="http://schemas.microsoft.com/office/drawing/2014/main" id="{C4371348-E2EA-40C6-B087-09330BA7E1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D6996A3-798F-40E4-9F94-62268ED8C0CD}" type="slidenum">
              <a:rPr lang="es-PE" altLang="es-PE" smtClean="0"/>
              <a:pPr/>
              <a:t>17</a:t>
            </a:fld>
            <a:endParaRPr lang="es-PE" altLang="es-PE"/>
          </a:p>
        </p:txBody>
      </p:sp>
    </p:spTree>
    <p:extLst>
      <p:ext uri="{BB962C8B-B14F-4D97-AF65-F5344CB8AC3E}">
        <p14:creationId xmlns:p14="http://schemas.microsoft.com/office/powerpoint/2010/main" val="153065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a:extLst>
              <a:ext uri="{FF2B5EF4-FFF2-40B4-BE49-F238E27FC236}">
                <a16:creationId xmlns:a16="http://schemas.microsoft.com/office/drawing/2014/main" id="{907B98D6-00FC-4C51-AB68-08F4B63548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a:extLst>
              <a:ext uri="{FF2B5EF4-FFF2-40B4-BE49-F238E27FC236}">
                <a16:creationId xmlns:a16="http://schemas.microsoft.com/office/drawing/2014/main" id="{31945224-5FF8-4906-A8BC-FB9F7830C0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a:p>
        </p:txBody>
      </p:sp>
      <p:sp>
        <p:nvSpPr>
          <p:cNvPr id="16388" name="Marcador de número de diapositiva 3">
            <a:extLst>
              <a:ext uri="{FF2B5EF4-FFF2-40B4-BE49-F238E27FC236}">
                <a16:creationId xmlns:a16="http://schemas.microsoft.com/office/drawing/2014/main" id="{18E30479-7575-49D0-BD80-E3DE6574D0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01B5CF4-4CC0-41D9-89B2-CD58905CBEDA}" type="slidenum">
              <a:rPr lang="es-PE" altLang="es-PE" smtClean="0"/>
              <a:pPr/>
              <a:t>18</a:t>
            </a:fld>
            <a:endParaRPr lang="es-PE" altLang="es-PE"/>
          </a:p>
        </p:txBody>
      </p:sp>
    </p:spTree>
    <p:extLst>
      <p:ext uri="{BB962C8B-B14F-4D97-AF65-F5344CB8AC3E}">
        <p14:creationId xmlns:p14="http://schemas.microsoft.com/office/powerpoint/2010/main" val="345162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5E7884D3-1A58-45C1-BF20-475EE8A358C2}" type="slidenum">
              <a:rPr lang="es-PE" smtClean="0"/>
              <a:t>19</a:t>
            </a:fld>
            <a:endParaRPr lang="es-PE"/>
          </a:p>
        </p:txBody>
      </p:sp>
    </p:spTree>
    <p:extLst>
      <p:ext uri="{BB962C8B-B14F-4D97-AF65-F5344CB8AC3E}">
        <p14:creationId xmlns:p14="http://schemas.microsoft.com/office/powerpoint/2010/main" val="143655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2C718873-DA22-4F36-AEFA-98CC2ADE5F2E}" type="datetimeFigureOut">
              <a:rPr lang="es-PE" smtClean="0"/>
              <a:t>12/10/2019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351493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C718873-DA22-4F36-AEFA-98CC2ADE5F2E}" type="datetimeFigureOut">
              <a:rPr lang="es-PE" smtClean="0"/>
              <a:t>12/10/2019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288203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C718873-DA22-4F36-AEFA-98CC2ADE5F2E}" type="datetimeFigureOut">
              <a:rPr lang="es-PE" smtClean="0"/>
              <a:t>12/10/2019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747100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E3F36B79-165D-4159-8738-D790FB6F56CE}"/>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AE000638-3171-4BB3-8350-57F9365CAC59}"/>
              </a:ext>
            </a:extLst>
          </p:cNvPr>
          <p:cNvSpPr>
            <a:spLocks noGrp="1"/>
          </p:cNvSpPr>
          <p:nvPr>
            <p:ph type="dt" sz="half" idx="11"/>
          </p:nvPr>
        </p:nvSpPr>
        <p:spPr/>
        <p:txBody>
          <a:bodyPr/>
          <a:lstStyle>
            <a:lvl1pPr>
              <a:defRPr/>
            </a:lvl1pPr>
          </a:lstStyle>
          <a:p>
            <a:pPr>
              <a:defRPr/>
            </a:pPr>
            <a:fld id="{84E82806-7247-41AD-83C4-318E977CB2B2}" type="datetimeFigureOut">
              <a:rPr lang="en-US"/>
              <a:pPr>
                <a:defRPr/>
              </a:pPr>
              <a:t>10/12/2019</a:t>
            </a:fld>
            <a:endParaRPr lang="en-US"/>
          </a:p>
        </p:txBody>
      </p:sp>
      <p:sp>
        <p:nvSpPr>
          <p:cNvPr id="4" name="Holder 6">
            <a:extLst>
              <a:ext uri="{FF2B5EF4-FFF2-40B4-BE49-F238E27FC236}">
                <a16:creationId xmlns:a16="http://schemas.microsoft.com/office/drawing/2014/main" id="{1D9D7E01-B4FC-4A72-922E-53AC36C18176}"/>
              </a:ext>
            </a:extLst>
          </p:cNvPr>
          <p:cNvSpPr>
            <a:spLocks noGrp="1"/>
          </p:cNvSpPr>
          <p:nvPr>
            <p:ph type="sldNum" sz="quarter" idx="12"/>
          </p:nvPr>
        </p:nvSpPr>
        <p:spPr/>
        <p:txBody>
          <a:bodyPr/>
          <a:lstStyle>
            <a:lvl1pPr>
              <a:defRPr/>
            </a:lvl1pPr>
          </a:lstStyle>
          <a:p>
            <a:pPr>
              <a:defRPr/>
            </a:pPr>
            <a:fld id="{F63BCFE2-4169-4B3A-97D3-FE4D68419851}" type="slidenum">
              <a:rPr lang="es-NI" altLang="es-PE"/>
              <a:pPr>
                <a:defRPr/>
              </a:pPr>
              <a:t>‹Nº›</a:t>
            </a:fld>
            <a:endParaRPr lang="es-NI" altLang="es-PE"/>
          </a:p>
        </p:txBody>
      </p:sp>
    </p:spTree>
    <p:extLst>
      <p:ext uri="{BB962C8B-B14F-4D97-AF65-F5344CB8AC3E}">
        <p14:creationId xmlns:p14="http://schemas.microsoft.com/office/powerpoint/2010/main" val="418274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46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178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7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12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458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791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6356351"/>
            <a:ext cx="2133600" cy="365125"/>
          </a:xfrm>
          <a:prstGeom prst="rect">
            <a:avLst/>
          </a:prstGeom>
        </p:spPr>
        <p:txBody>
          <a:bodyPr/>
          <a:lstStyle/>
          <a:p>
            <a:fld id="{2165BADD-CFAB-4B19-8F51-D1DF24533499}" type="datetimeFigureOut">
              <a:rPr lang="es-ES" smtClean="0">
                <a:solidFill>
                  <a:srgbClr val="000000"/>
                </a:solidFill>
              </a:rPr>
              <a:pPr/>
              <a:t>12/10/2019</a:t>
            </a:fld>
            <a:endParaRPr lang="es-ES">
              <a:solidFill>
                <a:srgbClr val="000000"/>
              </a:solidFill>
            </a:endParaRPr>
          </a:p>
        </p:txBody>
      </p:sp>
      <p:sp>
        <p:nvSpPr>
          <p:cNvPr id="3" name="2 Marcador de pie de página"/>
          <p:cNvSpPr>
            <a:spLocks noGrp="1"/>
          </p:cNvSpPr>
          <p:nvPr>
            <p:ph type="ftr" sz="quarter" idx="11"/>
          </p:nvPr>
        </p:nvSpPr>
        <p:spPr>
          <a:xfrm>
            <a:off x="3124200" y="6356351"/>
            <a:ext cx="2895600" cy="365125"/>
          </a:xfrm>
          <a:prstGeom prst="rect">
            <a:avLst/>
          </a:prstGeom>
        </p:spPr>
        <p:txBody>
          <a:bodyPr/>
          <a:lstStyle/>
          <a:p>
            <a:endParaRPr lang="es-ES">
              <a:solidFill>
                <a:srgbClr val="000000"/>
              </a:solidFill>
            </a:endParaRPr>
          </a:p>
        </p:txBody>
      </p:sp>
      <p:sp>
        <p:nvSpPr>
          <p:cNvPr id="4" name="3 Marcador de número de diapositiva"/>
          <p:cNvSpPr>
            <a:spLocks noGrp="1"/>
          </p:cNvSpPr>
          <p:nvPr>
            <p:ph type="sldNum" sz="quarter" idx="12"/>
          </p:nvPr>
        </p:nvSpPr>
        <p:spPr>
          <a:xfrm>
            <a:off x="6553200" y="6356351"/>
            <a:ext cx="2133600" cy="365125"/>
          </a:xfrm>
          <a:prstGeom prst="rect">
            <a:avLst/>
          </a:prstGeom>
        </p:spPr>
        <p:txBody>
          <a:bodyPr/>
          <a:lstStyle/>
          <a:p>
            <a:fld id="{6AEBEA57-EA8F-4C0F-9B15-B20D75B68147}" type="slidenum">
              <a:rPr lang="es-ES" smtClean="0">
                <a:solidFill>
                  <a:srgbClr val="000000"/>
                </a:solidFill>
              </a:rPr>
              <a:pPr/>
              <a:t>‹Nº›</a:t>
            </a:fld>
            <a:endParaRPr lang="es-ES">
              <a:solidFill>
                <a:srgbClr val="000000"/>
              </a:solidFill>
            </a:endParaRPr>
          </a:p>
        </p:txBody>
      </p:sp>
    </p:spTree>
    <p:extLst>
      <p:ext uri="{BB962C8B-B14F-4D97-AF65-F5344CB8AC3E}">
        <p14:creationId xmlns:p14="http://schemas.microsoft.com/office/powerpoint/2010/main" val="261684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C718873-DA22-4F36-AEFA-98CC2ADE5F2E}" type="datetimeFigureOut">
              <a:rPr lang="es-PE" smtClean="0"/>
              <a:t>12/10/2019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3234623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543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720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653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8483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5303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65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7872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4352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866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709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C718873-DA22-4F36-AEFA-98CC2ADE5F2E}" type="datetimeFigureOut">
              <a:rPr lang="es-PE" smtClean="0"/>
              <a:t>12/10/2019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27169518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6356351"/>
            <a:ext cx="2133600" cy="365125"/>
          </a:xfrm>
          <a:prstGeom prst="rect">
            <a:avLst/>
          </a:prstGeom>
        </p:spPr>
        <p:txBody>
          <a:bodyPr/>
          <a:lstStyle/>
          <a:p>
            <a:fld id="{2165BADD-CFAB-4B19-8F51-D1DF24533499}" type="datetimeFigureOut">
              <a:rPr lang="es-ES" smtClean="0">
                <a:solidFill>
                  <a:srgbClr val="000000"/>
                </a:solidFill>
              </a:rPr>
              <a:pPr/>
              <a:t>12/10/2019</a:t>
            </a:fld>
            <a:endParaRPr lang="es-ES">
              <a:solidFill>
                <a:srgbClr val="000000"/>
              </a:solidFill>
            </a:endParaRPr>
          </a:p>
        </p:txBody>
      </p:sp>
      <p:sp>
        <p:nvSpPr>
          <p:cNvPr id="3" name="2 Marcador de pie de página"/>
          <p:cNvSpPr>
            <a:spLocks noGrp="1"/>
          </p:cNvSpPr>
          <p:nvPr>
            <p:ph type="ftr" sz="quarter" idx="11"/>
          </p:nvPr>
        </p:nvSpPr>
        <p:spPr>
          <a:xfrm>
            <a:off x="3124200" y="6356351"/>
            <a:ext cx="2895600" cy="365125"/>
          </a:xfrm>
          <a:prstGeom prst="rect">
            <a:avLst/>
          </a:prstGeom>
        </p:spPr>
        <p:txBody>
          <a:bodyPr/>
          <a:lstStyle/>
          <a:p>
            <a:endParaRPr lang="es-ES">
              <a:solidFill>
                <a:srgbClr val="000000"/>
              </a:solidFill>
            </a:endParaRPr>
          </a:p>
        </p:txBody>
      </p:sp>
      <p:sp>
        <p:nvSpPr>
          <p:cNvPr id="4" name="3 Marcador de número de diapositiva"/>
          <p:cNvSpPr>
            <a:spLocks noGrp="1"/>
          </p:cNvSpPr>
          <p:nvPr>
            <p:ph type="sldNum" sz="quarter" idx="12"/>
          </p:nvPr>
        </p:nvSpPr>
        <p:spPr>
          <a:xfrm>
            <a:off x="6553200" y="6356351"/>
            <a:ext cx="2133600" cy="365125"/>
          </a:xfrm>
          <a:prstGeom prst="rect">
            <a:avLst/>
          </a:prstGeom>
        </p:spPr>
        <p:txBody>
          <a:bodyPr/>
          <a:lstStyle/>
          <a:p>
            <a:fld id="{6AEBEA57-EA8F-4C0F-9B15-B20D75B68147}" type="slidenum">
              <a:rPr lang="es-ES" smtClean="0">
                <a:solidFill>
                  <a:srgbClr val="000000"/>
                </a:solidFill>
              </a:rPr>
              <a:pPr/>
              <a:t>‹Nº›</a:t>
            </a:fld>
            <a:endParaRPr lang="es-ES">
              <a:solidFill>
                <a:srgbClr val="000000"/>
              </a:solidFill>
            </a:endParaRPr>
          </a:p>
        </p:txBody>
      </p:sp>
    </p:spTree>
    <p:extLst>
      <p:ext uri="{BB962C8B-B14F-4D97-AF65-F5344CB8AC3E}">
        <p14:creationId xmlns:p14="http://schemas.microsoft.com/office/powerpoint/2010/main" val="4752020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249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5910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2318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98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2C718873-DA22-4F36-AEFA-98CC2ADE5F2E}" type="datetimeFigureOut">
              <a:rPr lang="es-PE" smtClean="0"/>
              <a:t>12/10/2019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194924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2C718873-DA22-4F36-AEFA-98CC2ADE5F2E}" type="datetimeFigureOut">
              <a:rPr lang="es-PE" smtClean="0"/>
              <a:t>12/10/2019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394818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2C718873-DA22-4F36-AEFA-98CC2ADE5F2E}" type="datetimeFigureOut">
              <a:rPr lang="es-PE" smtClean="0"/>
              <a:t>12/10/2019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223176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C718873-DA22-4F36-AEFA-98CC2ADE5F2E}" type="datetimeFigureOut">
              <a:rPr lang="es-PE" smtClean="0"/>
              <a:t>12/10/2019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191341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C718873-DA22-4F36-AEFA-98CC2ADE5F2E}" type="datetimeFigureOut">
              <a:rPr lang="es-PE" smtClean="0"/>
              <a:t>12/10/2019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259862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C718873-DA22-4F36-AEFA-98CC2ADE5F2E}" type="datetimeFigureOut">
              <a:rPr lang="es-PE" smtClean="0"/>
              <a:t>12/10/2019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DDD04709-B780-4281-A3D5-61ADEA6267E6}" type="slidenum">
              <a:rPr lang="es-PE" smtClean="0"/>
              <a:t>‹Nº›</a:t>
            </a:fld>
            <a:endParaRPr lang="es-PE"/>
          </a:p>
        </p:txBody>
      </p:sp>
    </p:spTree>
    <p:extLst>
      <p:ext uri="{BB962C8B-B14F-4D97-AF65-F5344CB8AC3E}">
        <p14:creationId xmlns:p14="http://schemas.microsoft.com/office/powerpoint/2010/main" val="157712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718873-DA22-4F36-AEFA-98CC2ADE5F2E}" type="datetimeFigureOut">
              <a:rPr lang="es-PE" smtClean="0"/>
              <a:t>12/10/2019</a:t>
            </a:fld>
            <a:endParaRPr lang="es-PE"/>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D04709-B780-4281-A3D5-61ADEA6267E6}" type="slidenum">
              <a:rPr lang="es-PE" smtClean="0"/>
              <a:t>‹Nº›</a:t>
            </a:fld>
            <a:endParaRPr lang="es-PE"/>
          </a:p>
        </p:txBody>
      </p:sp>
    </p:spTree>
    <p:extLst>
      <p:ext uri="{BB962C8B-B14F-4D97-AF65-F5344CB8AC3E}">
        <p14:creationId xmlns:p14="http://schemas.microsoft.com/office/powerpoint/2010/main" val="181351930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6 Rectángulo"/>
          <p:cNvSpPr/>
          <p:nvPr userDrawn="1"/>
        </p:nvSpPr>
        <p:spPr>
          <a:xfrm>
            <a:off x="8767270" y="6446283"/>
            <a:ext cx="376730" cy="439103"/>
          </a:xfrm>
          <a:prstGeom prst="rect">
            <a:avLst/>
          </a:prstGeom>
          <a:solidFill>
            <a:srgbClr val="007D4E"/>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7 Imagen"/>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6981003" y="6534760"/>
            <a:ext cx="1695455" cy="262144"/>
          </a:xfrm>
          <a:prstGeom prst="rect">
            <a:avLst/>
          </a:prstGeom>
        </p:spPr>
      </p:pic>
    </p:spTree>
    <p:extLst>
      <p:ext uri="{BB962C8B-B14F-4D97-AF65-F5344CB8AC3E}">
        <p14:creationId xmlns:p14="http://schemas.microsoft.com/office/powerpoint/2010/main" val="37084848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6 Rectángulo"/>
          <p:cNvSpPr/>
          <p:nvPr userDrawn="1"/>
        </p:nvSpPr>
        <p:spPr>
          <a:xfrm>
            <a:off x="8767270" y="6446283"/>
            <a:ext cx="376730" cy="439103"/>
          </a:xfrm>
          <a:prstGeom prst="rect">
            <a:avLst/>
          </a:prstGeom>
          <a:solidFill>
            <a:srgbClr val="007D4E"/>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7 Imagen"/>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6981003" y="6534760"/>
            <a:ext cx="1695455" cy="262144"/>
          </a:xfrm>
          <a:prstGeom prst="rect">
            <a:avLst/>
          </a:prstGeom>
        </p:spPr>
      </p:pic>
    </p:spTree>
    <p:extLst>
      <p:ext uri="{BB962C8B-B14F-4D97-AF65-F5344CB8AC3E}">
        <p14:creationId xmlns:p14="http://schemas.microsoft.com/office/powerpoint/2010/main" val="291169886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fujitsu.com/global/microsite/digital-cocreation/insight/pac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techrepublic.com/article/fastest-growing-programming-language-pythons-popularity-is-still-climbing/" TargetMode="External"/><Relationship Id="rId2" Type="http://schemas.openxmlformats.org/officeDocument/2006/relationships/hyperlink" Target="https://www.techrepublic.com/article/why-python-is-so-popular-with-developers-3-reasons-the-language-has-explode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30.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jpeg"/><Relationship Id="rId9" Type="http://schemas.openxmlformats.org/officeDocument/2006/relationships/image" Target="../media/image10.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98301" y="802930"/>
            <a:ext cx="7772400" cy="2387600"/>
          </a:xfrm>
        </p:spPr>
        <p:txBody>
          <a:bodyPr>
            <a:normAutofit/>
          </a:bodyPr>
          <a:lstStyle/>
          <a:p>
            <a:r>
              <a:rPr lang="es-PE" b="1" dirty="0" smtClean="0">
                <a:solidFill>
                  <a:schemeClr val="accent1">
                    <a:lumMod val="50000"/>
                  </a:schemeClr>
                </a:solidFill>
                <a:latin typeface="Montserrat" panose="00000500000000000000" pitchFamily="50" charset="0"/>
              </a:rPr>
              <a:t>TRANSFORMACIÓN </a:t>
            </a:r>
            <a:br>
              <a:rPr lang="es-PE" b="1" dirty="0" smtClean="0">
                <a:solidFill>
                  <a:schemeClr val="accent1">
                    <a:lumMod val="50000"/>
                  </a:schemeClr>
                </a:solidFill>
                <a:latin typeface="Montserrat" panose="00000500000000000000" pitchFamily="50" charset="0"/>
              </a:rPr>
            </a:br>
            <a:r>
              <a:rPr lang="es-PE" b="1" dirty="0" smtClean="0">
                <a:solidFill>
                  <a:schemeClr val="accent1">
                    <a:lumMod val="50000"/>
                  </a:schemeClr>
                </a:solidFill>
                <a:latin typeface="Montserrat" panose="00000500000000000000" pitchFamily="50" charset="0"/>
              </a:rPr>
              <a:t>DIGITAL EN EL PERÚ </a:t>
            </a:r>
            <a:endParaRPr lang="es-PE" b="1" dirty="0">
              <a:solidFill>
                <a:schemeClr val="accent1">
                  <a:lumMod val="50000"/>
                </a:schemeClr>
              </a:solidFill>
              <a:latin typeface="Montserrat" panose="00000500000000000000" pitchFamily="50" charset="0"/>
            </a:endParaRPr>
          </a:p>
        </p:txBody>
      </p:sp>
      <p:sp>
        <p:nvSpPr>
          <p:cNvPr id="6" name="Subtítulo 5"/>
          <p:cNvSpPr>
            <a:spLocks noGrp="1"/>
          </p:cNvSpPr>
          <p:nvPr>
            <p:ph type="subTitle" idx="1"/>
          </p:nvPr>
        </p:nvSpPr>
        <p:spPr>
          <a:xfrm>
            <a:off x="1143000" y="3602038"/>
            <a:ext cx="6858000" cy="2007930"/>
          </a:xfrm>
        </p:spPr>
        <p:txBody>
          <a:bodyPr>
            <a:normAutofit/>
          </a:bodyPr>
          <a:lstStyle/>
          <a:p>
            <a:endParaRPr lang="es-ES" dirty="0" smtClean="0">
              <a:solidFill>
                <a:srgbClr val="FF0066"/>
              </a:solidFill>
              <a:latin typeface="Lucida Calligraphy" panose="03010101010101010101" pitchFamily="66" charset="0"/>
            </a:endParaRPr>
          </a:p>
          <a:p>
            <a:endParaRPr lang="es-ES" dirty="0">
              <a:solidFill>
                <a:srgbClr val="FF0066"/>
              </a:solidFill>
              <a:latin typeface="Lucida Calligraphy" panose="03010101010101010101" pitchFamily="66" charset="0"/>
            </a:endParaRPr>
          </a:p>
          <a:p>
            <a:r>
              <a:rPr lang="es-ES" sz="2400" dirty="0" smtClean="0">
                <a:solidFill>
                  <a:srgbClr val="0000CC"/>
                </a:solidFill>
                <a:latin typeface="Lucida Calligraphy" panose="03010101010101010101" pitchFamily="66" charset="0"/>
              </a:rPr>
              <a:t>LEONOR JESSICA  PAREDES   PINTO</a:t>
            </a:r>
          </a:p>
        </p:txBody>
      </p:sp>
    </p:spTree>
    <p:extLst>
      <p:ext uri="{BB962C8B-B14F-4D97-AF65-F5344CB8AC3E}">
        <p14:creationId xmlns:p14="http://schemas.microsoft.com/office/powerpoint/2010/main" val="263919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15546" y="1977081"/>
            <a:ext cx="7747686" cy="3416320"/>
          </a:xfrm>
          <a:prstGeom prst="rect">
            <a:avLst/>
          </a:prstGeom>
        </p:spPr>
        <p:txBody>
          <a:bodyPr wrap="square">
            <a:spAutoFit/>
          </a:bodyPr>
          <a:lstStyle/>
          <a:p>
            <a:pPr algn="just"/>
            <a:r>
              <a:rPr lang="es-ES" dirty="0">
                <a:solidFill>
                  <a:srgbClr val="333333"/>
                </a:solidFill>
                <a:latin typeface="Helvetica Neue"/>
              </a:rPr>
              <a:t>Hace dos años, el Banco Interamericano de Desarrollo (BID) consideró al Perú como el segundo país latinoamericano donde los ciudadanos tardan 8.6 horas para realizar un trámite, mientras que en Chile este tiempo se reduce a 2.2 horas. Ello evidencia que todavía queda un largo camino para resolver las deficiencias en infraestructura digital del Gobierno. </a:t>
            </a:r>
            <a:endParaRPr lang="es-ES" dirty="0" smtClean="0">
              <a:solidFill>
                <a:srgbClr val="333333"/>
              </a:solidFill>
              <a:latin typeface="Helvetica Neue"/>
            </a:endParaRPr>
          </a:p>
          <a:p>
            <a:pPr algn="just"/>
            <a:endParaRPr lang="es-ES" dirty="0">
              <a:solidFill>
                <a:srgbClr val="333333"/>
              </a:solidFill>
              <a:latin typeface="Helvetica Neue"/>
            </a:endParaRPr>
          </a:p>
          <a:p>
            <a:pPr algn="just"/>
            <a:r>
              <a:rPr lang="es-ES" dirty="0">
                <a:solidFill>
                  <a:srgbClr val="333333"/>
                </a:solidFill>
                <a:latin typeface="Helvetica Neue"/>
              </a:rPr>
              <a:t>En el contexto actual, el 51.7 % de los peruanos emplea el internet con frecuencia. En el caso de las empresas, el 76 % lo utiliza para enviar correos electrónicos y solo el 24 % vende bienes y servicios en línea. Sin embargo, el 92 % de empresas nacionales son pequeñas y medianas empresas (pymes) y, a pesar de aportar el 46 % del producto bruto interno (PBI), muchas ni siquiera tienen página web. </a:t>
            </a:r>
            <a:endParaRPr lang="es-ES" b="0" i="0" dirty="0">
              <a:solidFill>
                <a:srgbClr val="333333"/>
              </a:solidFill>
              <a:effectLst/>
              <a:latin typeface="Helvetica Neue"/>
            </a:endParaRPr>
          </a:p>
        </p:txBody>
      </p:sp>
      <p:sp>
        <p:nvSpPr>
          <p:cNvPr id="4" name="Rectángulo redondeado 3"/>
          <p:cNvSpPr/>
          <p:nvPr/>
        </p:nvSpPr>
        <p:spPr>
          <a:xfrm>
            <a:off x="815546" y="444843"/>
            <a:ext cx="7339913" cy="118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bg1"/>
                </a:solidFill>
              </a:rPr>
              <a:t>POR  QUE ES MUY  IMPORTANTE PARA  NUESTRO  PAIS  SENTAR  BASES SOLIDAS PARA EL PROCESO DE </a:t>
            </a:r>
            <a:r>
              <a:rPr lang="es-ES" dirty="0" smtClean="0">
                <a:solidFill>
                  <a:schemeClr val="bg1"/>
                </a:solidFill>
              </a:rPr>
              <a:t>TRANSFORMACIÓN </a:t>
            </a:r>
            <a:r>
              <a:rPr lang="es-ES" dirty="0">
                <a:solidFill>
                  <a:schemeClr val="bg1"/>
                </a:solidFill>
              </a:rPr>
              <a:t>DIGITAL</a:t>
            </a:r>
          </a:p>
        </p:txBody>
      </p:sp>
    </p:spTree>
    <p:extLst>
      <p:ext uri="{BB962C8B-B14F-4D97-AF65-F5344CB8AC3E}">
        <p14:creationId xmlns:p14="http://schemas.microsoft.com/office/powerpoint/2010/main" val="1909468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3697" y="2372497"/>
            <a:ext cx="8044249" cy="4247317"/>
          </a:xfrm>
          <a:prstGeom prst="rect">
            <a:avLst/>
          </a:prstGeom>
        </p:spPr>
        <p:txBody>
          <a:bodyPr wrap="square">
            <a:spAutoFit/>
          </a:bodyPr>
          <a:lstStyle/>
          <a:p>
            <a:r>
              <a:rPr lang="es-ES" dirty="0" smtClean="0">
                <a:solidFill>
                  <a:srgbClr val="333333"/>
                </a:solidFill>
                <a:latin typeface="Helvetica Neue"/>
              </a:rPr>
              <a:t>El </a:t>
            </a:r>
            <a:r>
              <a:rPr lang="es-ES" dirty="0">
                <a:solidFill>
                  <a:srgbClr val="333333"/>
                </a:solidFill>
                <a:latin typeface="Helvetica Neue"/>
              </a:rPr>
              <a:t>Perú </a:t>
            </a:r>
            <a:r>
              <a:rPr lang="es-ES" dirty="0" smtClean="0">
                <a:solidFill>
                  <a:srgbClr val="333333"/>
                </a:solidFill>
                <a:latin typeface="Helvetica Neue"/>
              </a:rPr>
              <a:t>actual </a:t>
            </a:r>
            <a:r>
              <a:rPr lang="es-ES" dirty="0">
                <a:solidFill>
                  <a:srgbClr val="333333"/>
                </a:solidFill>
                <a:latin typeface="Helvetica Neue"/>
              </a:rPr>
              <a:t>presenta factores que nos hacen ver el futuro con optimismo en este proceso de transformación digital. Entre ellos, destacan</a:t>
            </a:r>
            <a:r>
              <a:rPr lang="es-ES" dirty="0" smtClean="0">
                <a:solidFill>
                  <a:srgbClr val="333333"/>
                </a:solidFill>
                <a:latin typeface="Helvetica Neue"/>
              </a:rPr>
              <a:t>:</a:t>
            </a:r>
          </a:p>
          <a:p>
            <a:endParaRPr lang="es-ES" dirty="0">
              <a:solidFill>
                <a:srgbClr val="333333"/>
              </a:solidFill>
              <a:latin typeface="Helvetica Neue"/>
            </a:endParaRPr>
          </a:p>
          <a:p>
            <a:pPr>
              <a:buFont typeface="+mj-lt"/>
              <a:buAutoNum type="arabicPeriod"/>
            </a:pPr>
            <a:r>
              <a:rPr lang="es-ES" dirty="0">
                <a:solidFill>
                  <a:srgbClr val="333333"/>
                </a:solidFill>
                <a:latin typeface="Helvetica Neue"/>
              </a:rPr>
              <a:t>La estructura demográfica, ya que el 40 % de la población tiene menos de 25 años, característica que los convierte en potenciales clientes de servicios digitales</a:t>
            </a:r>
            <a:r>
              <a:rPr lang="es-ES" dirty="0" smtClean="0">
                <a:solidFill>
                  <a:srgbClr val="333333"/>
                </a:solidFill>
                <a:latin typeface="Helvetica Neue"/>
              </a:rPr>
              <a:t>.</a:t>
            </a:r>
          </a:p>
          <a:p>
            <a:pPr>
              <a:buFont typeface="+mj-lt"/>
              <a:buAutoNum type="arabicPeriod"/>
            </a:pPr>
            <a:endParaRPr lang="es-ES" dirty="0">
              <a:solidFill>
                <a:srgbClr val="333333"/>
              </a:solidFill>
              <a:latin typeface="Helvetica Neue"/>
            </a:endParaRPr>
          </a:p>
          <a:p>
            <a:pPr>
              <a:buFont typeface="+mj-lt"/>
              <a:buAutoNum type="arabicPeriod"/>
            </a:pPr>
            <a:r>
              <a:rPr lang="es-ES" dirty="0">
                <a:solidFill>
                  <a:srgbClr val="333333"/>
                </a:solidFill>
                <a:latin typeface="Helvetica Neue"/>
              </a:rPr>
              <a:t>La clase media crece y se estima que llegará al 52 % para el 2021</a:t>
            </a:r>
            <a:r>
              <a:rPr lang="es-ES" dirty="0" smtClean="0">
                <a:solidFill>
                  <a:srgbClr val="333333"/>
                </a:solidFill>
                <a:latin typeface="Helvetica Neue"/>
              </a:rPr>
              <a:t>.</a:t>
            </a:r>
          </a:p>
          <a:p>
            <a:pPr>
              <a:buFont typeface="+mj-lt"/>
              <a:buAutoNum type="arabicPeriod"/>
            </a:pPr>
            <a:endParaRPr lang="es-ES" dirty="0">
              <a:solidFill>
                <a:srgbClr val="333333"/>
              </a:solidFill>
              <a:latin typeface="Helvetica Neue"/>
            </a:endParaRPr>
          </a:p>
          <a:p>
            <a:pPr>
              <a:buFont typeface="+mj-lt"/>
              <a:buAutoNum type="arabicPeriod"/>
            </a:pPr>
            <a:r>
              <a:rPr lang="es-ES" dirty="0">
                <a:solidFill>
                  <a:srgbClr val="333333"/>
                </a:solidFill>
                <a:latin typeface="Helvetica Neue"/>
              </a:rPr>
              <a:t>El fortalecimiento del sector económico, con un crecimiento estable y un tipo de cambio que ha soportado los movimientos políticos</a:t>
            </a:r>
            <a:r>
              <a:rPr lang="es-ES" dirty="0" smtClean="0">
                <a:solidFill>
                  <a:srgbClr val="333333"/>
                </a:solidFill>
                <a:latin typeface="Helvetica Neue"/>
              </a:rPr>
              <a:t>.</a:t>
            </a:r>
          </a:p>
          <a:p>
            <a:pPr>
              <a:buFont typeface="+mj-lt"/>
              <a:buAutoNum type="arabicPeriod"/>
            </a:pPr>
            <a:endParaRPr lang="es-ES" dirty="0">
              <a:solidFill>
                <a:srgbClr val="333333"/>
              </a:solidFill>
              <a:latin typeface="Helvetica Neue"/>
            </a:endParaRPr>
          </a:p>
          <a:p>
            <a:pPr>
              <a:buFont typeface="+mj-lt"/>
              <a:buAutoNum type="arabicPeriod"/>
            </a:pPr>
            <a:r>
              <a:rPr lang="es-ES" dirty="0">
                <a:solidFill>
                  <a:srgbClr val="333333"/>
                </a:solidFill>
                <a:latin typeface="Helvetica Neue"/>
              </a:rPr>
              <a:t>La lucha anticorrupción ayuda a fortalecer las instituciones para que el Estado oriente sus esfuerzos a crear políticas que ayuden a los ciudadanos en el desafiante contexto que trae la transformación digital. </a:t>
            </a:r>
            <a:endParaRPr lang="es-ES" b="0" i="0" dirty="0">
              <a:solidFill>
                <a:srgbClr val="333333"/>
              </a:solidFill>
              <a:effectLst/>
              <a:latin typeface="Helvetica Neue"/>
            </a:endParaRPr>
          </a:p>
        </p:txBody>
      </p:sp>
      <p:sp>
        <p:nvSpPr>
          <p:cNvPr id="4" name="Rectángulo redondeado 3"/>
          <p:cNvSpPr/>
          <p:nvPr/>
        </p:nvSpPr>
        <p:spPr>
          <a:xfrm>
            <a:off x="1223318" y="939113"/>
            <a:ext cx="6783860" cy="11615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s-ES" dirty="0" smtClean="0">
                <a:solidFill>
                  <a:schemeClr val="bg1"/>
                </a:solidFill>
              </a:rPr>
              <a:t>FACTORES QUE NOS HACER VER  CON OPTIMISMO LA TRANSFORMACION  DIGITAL  EN EL PERÚ</a:t>
            </a:r>
            <a:endParaRPr lang="es-ES" dirty="0">
              <a:solidFill>
                <a:schemeClr val="bg1"/>
              </a:solidFill>
            </a:endParaRPr>
          </a:p>
          <a:p>
            <a:endParaRPr lang="es-ES" dirty="0">
              <a:solidFill>
                <a:schemeClr val="bg1"/>
              </a:solidFill>
            </a:endParaRPr>
          </a:p>
        </p:txBody>
      </p:sp>
    </p:spTree>
    <p:extLst>
      <p:ext uri="{BB962C8B-B14F-4D97-AF65-F5344CB8AC3E}">
        <p14:creationId xmlns:p14="http://schemas.microsoft.com/office/powerpoint/2010/main" val="593872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00897" y="2063578"/>
            <a:ext cx="7389341" cy="2308324"/>
          </a:xfrm>
          <a:prstGeom prst="rect">
            <a:avLst/>
          </a:prstGeom>
        </p:spPr>
        <p:txBody>
          <a:bodyPr wrap="square">
            <a:spAutoFit/>
          </a:bodyPr>
          <a:lstStyle/>
          <a:p>
            <a:endParaRPr lang="es-ES" dirty="0" smtClean="0">
              <a:solidFill>
                <a:srgbClr val="DD0333"/>
              </a:solidFill>
              <a:latin typeface="Helvetica Neue"/>
              <a:hlinkClick r:id="rId2"/>
            </a:endParaRPr>
          </a:p>
          <a:p>
            <a:pPr algn="just"/>
            <a:endParaRPr lang="es-ES" dirty="0">
              <a:solidFill>
                <a:srgbClr val="DD0333"/>
              </a:solidFill>
              <a:latin typeface="Helvetica Neue"/>
              <a:hlinkClick r:id="rId2"/>
            </a:endParaRPr>
          </a:p>
          <a:p>
            <a:pPr algn="just"/>
            <a:r>
              <a:rPr lang="es-ES" dirty="0" smtClean="0">
                <a:latin typeface="Helvetica Neue"/>
                <a:hlinkClick r:id="rId2"/>
              </a:rPr>
              <a:t>Fujitsu</a:t>
            </a:r>
            <a:r>
              <a:rPr lang="es-ES" dirty="0">
                <a:latin typeface="Helvetica Neue"/>
              </a:rPr>
              <a:t>, </a:t>
            </a:r>
            <a:r>
              <a:rPr lang="es-ES" dirty="0">
                <a:solidFill>
                  <a:srgbClr val="333333"/>
                </a:solidFill>
                <a:latin typeface="Helvetica Neue"/>
              </a:rPr>
              <a:t>empresa líder en el mercado de servicios de tecnologías de la información (TI), realizó un informe sobre los ingredientes esenciales para tener una buena experiencia en transformación digital. Así, determinó que solo el 20 % del éxito se debe a la tecnología y enfatizó en </a:t>
            </a:r>
            <a:r>
              <a:rPr lang="es-ES" dirty="0">
                <a:solidFill>
                  <a:srgbClr val="FF0066"/>
                </a:solidFill>
                <a:latin typeface="Helvetica Neue"/>
              </a:rPr>
              <a:t>la importancia de las habilidades de las personas </a:t>
            </a:r>
            <a:r>
              <a:rPr lang="es-ES" dirty="0">
                <a:solidFill>
                  <a:srgbClr val="333333"/>
                </a:solidFill>
                <a:latin typeface="Helvetica Neue"/>
              </a:rPr>
              <a:t>y en los procesos. </a:t>
            </a:r>
            <a:endParaRPr lang="en-US" dirty="0"/>
          </a:p>
        </p:txBody>
      </p:sp>
      <p:sp>
        <p:nvSpPr>
          <p:cNvPr id="3" name="Rectángulo 2"/>
          <p:cNvSpPr/>
          <p:nvPr/>
        </p:nvSpPr>
        <p:spPr>
          <a:xfrm rot="10800000" flipV="1">
            <a:off x="2325776" y="4522529"/>
            <a:ext cx="4523361" cy="1477328"/>
          </a:xfrm>
          <a:prstGeom prst="rect">
            <a:avLst/>
          </a:prstGeom>
        </p:spPr>
        <p:txBody>
          <a:bodyPr wrap="square">
            <a:spAutoFit/>
          </a:bodyPr>
          <a:lstStyle/>
          <a:p>
            <a:pPr algn="just"/>
            <a:r>
              <a:rPr lang="es-ES" i="1" dirty="0" smtClean="0">
                <a:solidFill>
                  <a:srgbClr val="0070C0"/>
                </a:solidFill>
                <a:latin typeface="Conv_HelveticaNeueLTStd-Bd"/>
              </a:rPr>
              <a:t>“Uno </a:t>
            </a:r>
            <a:r>
              <a:rPr lang="es-ES" i="1" dirty="0">
                <a:solidFill>
                  <a:srgbClr val="0070C0"/>
                </a:solidFill>
                <a:latin typeface="Conv_HelveticaNeueLTStd-Bd"/>
              </a:rPr>
              <a:t>de los retos principales del cambio estructural es la resistencia a lo nuevo o desconocido, ya que habrá personas que no se adaptarán ni aceptarán nuevos </a:t>
            </a:r>
            <a:r>
              <a:rPr lang="es-ES" i="1" dirty="0" smtClean="0">
                <a:solidFill>
                  <a:srgbClr val="0070C0"/>
                </a:solidFill>
                <a:latin typeface="Conv_HelveticaNeueLTStd-Bd"/>
              </a:rPr>
              <a:t>roles”.</a:t>
            </a:r>
            <a:endParaRPr lang="en-US" i="1" dirty="0">
              <a:solidFill>
                <a:srgbClr val="0070C0"/>
              </a:solidFill>
            </a:endParaRPr>
          </a:p>
        </p:txBody>
      </p:sp>
      <p:sp>
        <p:nvSpPr>
          <p:cNvPr id="4" name="Rectángulo redondeado 3"/>
          <p:cNvSpPr/>
          <p:nvPr/>
        </p:nvSpPr>
        <p:spPr>
          <a:xfrm>
            <a:off x="4473146" y="91440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redondeado 4"/>
          <p:cNvSpPr/>
          <p:nvPr/>
        </p:nvSpPr>
        <p:spPr>
          <a:xfrm>
            <a:off x="1223319" y="1124465"/>
            <a:ext cx="6660291"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s-ES" dirty="0">
                <a:solidFill>
                  <a:schemeClr val="bg1"/>
                </a:solidFill>
                <a:hlinkClick r:id="rId2"/>
              </a:rPr>
              <a:t>CAMBIO ESTRUCTURAL  EN TIEMPOS DE TRANSFORMACION DIGITAL</a:t>
            </a:r>
          </a:p>
        </p:txBody>
      </p:sp>
    </p:spTree>
    <p:extLst>
      <p:ext uri="{BB962C8B-B14F-4D97-AF65-F5344CB8AC3E}">
        <p14:creationId xmlns:p14="http://schemas.microsoft.com/office/powerpoint/2010/main" val="54259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86000" y="-18084581"/>
            <a:ext cx="4572000" cy="6740307"/>
          </a:xfrm>
          <a:prstGeom prst="rect">
            <a:avLst/>
          </a:prstGeom>
        </p:spPr>
        <p:txBody>
          <a:bodyPr>
            <a:spAutoFit/>
          </a:bodyPr>
          <a:lstStyle/>
          <a:p>
            <a:r>
              <a:rPr lang="es-ES" dirty="0">
                <a:solidFill>
                  <a:srgbClr val="333333"/>
                </a:solidFill>
                <a:latin typeface="Proxima Nova"/>
              </a:rPr>
              <a:t>Aquí hay 10 de los trabajos tecnológicos más solicitados de 2019, según los reclutadores y expertos en el sitio de carrera.</a:t>
            </a:r>
          </a:p>
          <a:p>
            <a:r>
              <a:rPr lang="es-ES" b="1" dirty="0">
                <a:solidFill>
                  <a:srgbClr val="333333"/>
                </a:solidFill>
                <a:latin typeface="Proxima Nova"/>
              </a:rPr>
              <a:t>1. Ingeniero de ciberseguridad</a:t>
            </a:r>
          </a:p>
          <a:p>
            <a:r>
              <a:rPr lang="es-ES" b="1" dirty="0" smtClean="0">
                <a:solidFill>
                  <a:srgbClr val="333333"/>
                </a:solidFill>
                <a:latin typeface="Proxima Nova"/>
              </a:rPr>
              <a:t>2</a:t>
            </a:r>
            <a:r>
              <a:rPr lang="es-ES" b="1" dirty="0">
                <a:solidFill>
                  <a:srgbClr val="333333"/>
                </a:solidFill>
                <a:latin typeface="Proxima Nova"/>
              </a:rPr>
              <a:t>. AI / ingeniero de aprendizaje automático</a:t>
            </a:r>
          </a:p>
          <a:p>
            <a:r>
              <a:rPr lang="es-ES" b="1" dirty="0" smtClean="0">
                <a:solidFill>
                  <a:srgbClr val="333333"/>
                </a:solidFill>
                <a:latin typeface="Proxima Nova"/>
              </a:rPr>
              <a:t>3</a:t>
            </a:r>
            <a:r>
              <a:rPr lang="es-ES" b="1" dirty="0">
                <a:solidFill>
                  <a:srgbClr val="333333"/>
                </a:solidFill>
                <a:latin typeface="Proxima Nova"/>
              </a:rPr>
              <a:t>. Desarrollador de pila completa</a:t>
            </a:r>
          </a:p>
          <a:p>
            <a:r>
              <a:rPr lang="es-ES" b="1" dirty="0" smtClean="0">
                <a:solidFill>
                  <a:srgbClr val="333333"/>
                </a:solidFill>
                <a:latin typeface="Proxima Nova"/>
              </a:rPr>
              <a:t>4</a:t>
            </a:r>
            <a:r>
              <a:rPr lang="es-ES" b="1" dirty="0">
                <a:solidFill>
                  <a:srgbClr val="333333"/>
                </a:solidFill>
                <a:latin typeface="Proxima Nova"/>
              </a:rPr>
              <a:t>. Científico de datos</a:t>
            </a:r>
          </a:p>
          <a:p>
            <a:r>
              <a:rPr lang="es-ES" b="1" dirty="0" smtClean="0">
                <a:solidFill>
                  <a:srgbClr val="333333"/>
                </a:solidFill>
                <a:latin typeface="Proxima Nova"/>
              </a:rPr>
              <a:t>5</a:t>
            </a:r>
            <a:r>
              <a:rPr lang="es-ES" b="1" dirty="0">
                <a:solidFill>
                  <a:srgbClr val="333333"/>
                </a:solidFill>
                <a:latin typeface="Proxima Nova"/>
              </a:rPr>
              <a:t>. Desarrollador de Python</a:t>
            </a:r>
          </a:p>
          <a:p>
            <a:r>
              <a:rPr lang="es-ES" dirty="0">
                <a:solidFill>
                  <a:srgbClr val="333333"/>
                </a:solidFill>
                <a:latin typeface="Proxima Nova"/>
              </a:rPr>
              <a:t>El aumento de las tecnologías de inteligencia artificial y aprendizaje automático ha llevado a una mayor demanda de </a:t>
            </a:r>
            <a:r>
              <a:rPr lang="es-ES" dirty="0">
                <a:solidFill>
                  <a:srgbClr val="3289C8"/>
                </a:solidFill>
                <a:latin typeface="Proxima Nova"/>
                <a:hlinkClick r:id="rId2"/>
              </a:rPr>
              <a:t>desarrolladores de Python</a:t>
            </a:r>
            <a:r>
              <a:rPr lang="es-ES" dirty="0">
                <a:solidFill>
                  <a:srgbClr val="333333"/>
                </a:solidFill>
                <a:latin typeface="Proxima Nova"/>
              </a:rPr>
              <a:t> en la empresa, dijo </a:t>
            </a:r>
            <a:r>
              <a:rPr lang="es-ES" dirty="0" err="1">
                <a:solidFill>
                  <a:srgbClr val="333333"/>
                </a:solidFill>
                <a:latin typeface="Proxima Nova"/>
              </a:rPr>
              <a:t>Zafarino</a:t>
            </a:r>
            <a:r>
              <a:rPr lang="es-ES" dirty="0">
                <a:solidFill>
                  <a:srgbClr val="333333"/>
                </a:solidFill>
                <a:latin typeface="Proxima Nova"/>
              </a:rPr>
              <a:t>. El </a:t>
            </a:r>
            <a:r>
              <a:rPr lang="es-ES" dirty="0">
                <a:solidFill>
                  <a:srgbClr val="3289C8"/>
                </a:solidFill>
                <a:latin typeface="Proxima Nova"/>
                <a:hlinkClick r:id="rId3"/>
              </a:rPr>
              <a:t>lenguaje de programación de más rápido crecimiento</a:t>
            </a:r>
            <a:r>
              <a:rPr lang="es-ES" dirty="0">
                <a:solidFill>
                  <a:srgbClr val="333333"/>
                </a:solidFill>
                <a:latin typeface="Proxima Nova"/>
              </a:rPr>
              <a:t> , Python también es relativamente fácil de aprender y tiene una gran comunidad de desarrolladores</a:t>
            </a:r>
            <a:r>
              <a:rPr lang="es-ES" dirty="0" smtClean="0">
                <a:solidFill>
                  <a:srgbClr val="333333"/>
                </a:solidFill>
                <a:latin typeface="Proxima Nova"/>
              </a:rPr>
              <a:t>.</a:t>
            </a:r>
          </a:p>
          <a:p>
            <a:r>
              <a:rPr lang="es-ES" dirty="0" smtClean="0">
                <a:solidFill>
                  <a:srgbClr val="333333"/>
                </a:solidFill>
                <a:latin typeface="Proxima Nova"/>
              </a:rPr>
              <a:t> </a:t>
            </a:r>
            <a:r>
              <a:rPr lang="es-ES" b="1" dirty="0" smtClean="0">
                <a:solidFill>
                  <a:srgbClr val="333333"/>
                </a:solidFill>
                <a:latin typeface="Proxima Nova"/>
              </a:rPr>
              <a:t>6</a:t>
            </a:r>
            <a:r>
              <a:rPr lang="es-ES" b="1" dirty="0">
                <a:solidFill>
                  <a:srgbClr val="333333"/>
                </a:solidFill>
                <a:latin typeface="Proxima Nova"/>
              </a:rPr>
              <a:t>. Desarrollador Java</a:t>
            </a:r>
          </a:p>
          <a:p>
            <a:r>
              <a:rPr lang="es-ES" b="1" dirty="0" smtClean="0">
                <a:solidFill>
                  <a:srgbClr val="333333"/>
                </a:solidFill>
                <a:latin typeface="Proxima Nova"/>
              </a:rPr>
              <a:t>7</a:t>
            </a:r>
            <a:r>
              <a:rPr lang="es-ES" b="1" dirty="0">
                <a:solidFill>
                  <a:srgbClr val="333333"/>
                </a:solidFill>
                <a:latin typeface="Proxima Nova"/>
              </a:rPr>
              <a:t>. Desarrollador de JavaScript</a:t>
            </a:r>
          </a:p>
          <a:p>
            <a:r>
              <a:rPr lang="es-ES" b="1" dirty="0" smtClean="0">
                <a:solidFill>
                  <a:srgbClr val="333333"/>
                </a:solidFill>
                <a:latin typeface="Proxima Nova"/>
              </a:rPr>
              <a:t>8</a:t>
            </a:r>
            <a:r>
              <a:rPr lang="es-ES" b="1" dirty="0">
                <a:solidFill>
                  <a:srgbClr val="333333"/>
                </a:solidFill>
                <a:latin typeface="Proxima Nova"/>
              </a:rPr>
              <a:t>. ingeniero de la nube</a:t>
            </a:r>
          </a:p>
          <a:p>
            <a:r>
              <a:rPr lang="es-ES" b="1" dirty="0" smtClean="0">
                <a:solidFill>
                  <a:srgbClr val="333333"/>
                </a:solidFill>
                <a:latin typeface="Proxima Nova"/>
              </a:rPr>
              <a:t>9</a:t>
            </a:r>
            <a:r>
              <a:rPr lang="es-ES" b="1" dirty="0">
                <a:solidFill>
                  <a:srgbClr val="333333"/>
                </a:solidFill>
                <a:latin typeface="Proxima Nova"/>
              </a:rPr>
              <a:t>. </a:t>
            </a:r>
            <a:r>
              <a:rPr lang="es-ES" b="1" dirty="0" err="1">
                <a:solidFill>
                  <a:srgbClr val="333333"/>
                </a:solidFill>
                <a:latin typeface="Proxima Nova"/>
              </a:rPr>
              <a:t>Scrum</a:t>
            </a:r>
            <a:r>
              <a:rPr lang="es-ES" b="1" dirty="0">
                <a:solidFill>
                  <a:srgbClr val="333333"/>
                </a:solidFill>
                <a:latin typeface="Proxima Nova"/>
              </a:rPr>
              <a:t> master</a:t>
            </a:r>
          </a:p>
          <a:p>
            <a:r>
              <a:rPr lang="es-ES" b="1" dirty="0" smtClean="0">
                <a:solidFill>
                  <a:srgbClr val="333333"/>
                </a:solidFill>
                <a:latin typeface="Proxima Nova"/>
              </a:rPr>
              <a:t>10</a:t>
            </a:r>
            <a:r>
              <a:rPr lang="es-ES" b="1" dirty="0">
                <a:solidFill>
                  <a:srgbClr val="333333"/>
                </a:solidFill>
                <a:latin typeface="Proxima Nova"/>
              </a:rPr>
              <a:t>. ingeniero </a:t>
            </a:r>
            <a:r>
              <a:rPr lang="es-ES" b="1" dirty="0" err="1" smtClean="0">
                <a:solidFill>
                  <a:srgbClr val="333333"/>
                </a:solidFill>
                <a:latin typeface="Proxima Nova"/>
              </a:rPr>
              <a:t>DevOps</a:t>
            </a:r>
            <a:endParaRPr lang="es-ES" b="1" dirty="0">
              <a:solidFill>
                <a:srgbClr val="333333"/>
              </a:solidFill>
              <a:latin typeface="Proxima Nova"/>
            </a:endParaRPr>
          </a:p>
        </p:txBody>
      </p:sp>
      <p:sp>
        <p:nvSpPr>
          <p:cNvPr id="8" name="Título 7"/>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s-ES" dirty="0" smtClean="0"/>
              <a:t>DESDE MI EXPERIENCIA  EN  SUNARP</a:t>
            </a:r>
            <a:endParaRPr lang="en-US" dirty="0"/>
          </a:p>
        </p:txBody>
      </p:sp>
      <p:sp>
        <p:nvSpPr>
          <p:cNvPr id="9" name="Marcador de contenido 8"/>
          <p:cNvSpPr>
            <a:spLocks noGrp="1"/>
          </p:cNvSpPr>
          <p:nvPr>
            <p:ph idx="1"/>
          </p:nvPr>
        </p:nvSpPr>
        <p:spPr/>
        <p:txBody>
          <a:bodyPr/>
          <a:lstStyle/>
          <a:p>
            <a:pPr marL="0" indent="0">
              <a:buNone/>
            </a:pPr>
            <a:r>
              <a:rPr lang="es-ES" dirty="0" smtClean="0"/>
              <a:t> ¿ Que hay de  nuevo</a:t>
            </a:r>
            <a:r>
              <a:rPr lang="es-ES" dirty="0"/>
              <a:t>?</a:t>
            </a:r>
          </a:p>
          <a:p>
            <a:pPr>
              <a:buFontTx/>
              <a:buChar char="-"/>
            </a:pPr>
            <a:r>
              <a:rPr lang="es-ES" dirty="0" smtClean="0"/>
              <a:t>Se ha  innovado  en lo servicios   registrales a través  del lanzamiento de  varias  herramientas informáticas.</a:t>
            </a:r>
          </a:p>
          <a:p>
            <a:pPr>
              <a:buFontTx/>
              <a:buChar char="-"/>
            </a:pPr>
            <a:r>
              <a:rPr lang="es-ES" dirty="0" smtClean="0"/>
              <a:t>Se  esta   trabajando   en la seguridad  de   la </a:t>
            </a:r>
            <a:r>
              <a:rPr lang="es-ES" dirty="0" err="1" smtClean="0"/>
              <a:t>información,compliance</a:t>
            </a:r>
            <a:r>
              <a:rPr lang="es-ES" dirty="0" smtClean="0"/>
              <a:t>, </a:t>
            </a:r>
            <a:r>
              <a:rPr lang="es-ES" dirty="0" err="1" smtClean="0"/>
              <a:t>antisoborno</a:t>
            </a:r>
            <a:endParaRPr lang="es-ES" dirty="0" smtClean="0"/>
          </a:p>
          <a:p>
            <a:pPr>
              <a:buFontTx/>
              <a:buChar char="-"/>
            </a:pPr>
            <a:r>
              <a:rPr lang="es-ES" dirty="0" smtClean="0"/>
              <a:t>Se  viene  mejorando los  sistemas registrales</a:t>
            </a:r>
          </a:p>
          <a:p>
            <a:pPr marL="0" indent="0">
              <a:buNone/>
            </a:pPr>
            <a:endParaRPr lang="es-ES" dirty="0" smtClean="0"/>
          </a:p>
          <a:p>
            <a:pPr marL="0" indent="0">
              <a:buNone/>
            </a:pPr>
            <a:r>
              <a:rPr lang="es-ES" dirty="0" smtClean="0"/>
              <a:t> ¿ Qué  falta ?</a:t>
            </a:r>
          </a:p>
          <a:p>
            <a:pPr marL="0" indent="0">
              <a:buNone/>
            </a:pPr>
            <a:endParaRPr lang="es-ES" dirty="0"/>
          </a:p>
          <a:p>
            <a:pPr marL="0" indent="0">
              <a:buNone/>
            </a:pPr>
            <a:r>
              <a:rPr lang="es-ES" dirty="0" smtClean="0"/>
              <a:t>AHÍ  ESTA  EL PROBLEMA </a:t>
            </a:r>
            <a:endParaRPr lang="en-US" dirty="0"/>
          </a:p>
        </p:txBody>
      </p:sp>
    </p:spTree>
    <p:extLst>
      <p:ext uri="{BB962C8B-B14F-4D97-AF65-F5344CB8AC3E}">
        <p14:creationId xmlns:p14="http://schemas.microsoft.com/office/powerpoint/2010/main" val="3648937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object 15">
            <a:extLst>
              <a:ext uri="{FF2B5EF4-FFF2-40B4-BE49-F238E27FC236}">
                <a16:creationId xmlns:a16="http://schemas.microsoft.com/office/drawing/2014/main" id="{4172F041-2096-4EFB-B818-305AF5873D1E}"/>
              </a:ext>
            </a:extLst>
          </p:cNvPr>
          <p:cNvSpPr txBox="1">
            <a:spLocks noChangeArrowheads="1"/>
          </p:cNvSpPr>
          <p:nvPr/>
        </p:nvSpPr>
        <p:spPr bwMode="auto">
          <a:xfrm>
            <a:off x="219075" y="1466850"/>
            <a:ext cx="807085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01650">
              <a:tabLst>
                <a:tab pos="3932238" algn="l"/>
              </a:tabLst>
              <a:defRPr>
                <a:solidFill>
                  <a:schemeClr val="tx1"/>
                </a:solidFill>
                <a:latin typeface="Calibri" panose="020F0502020204030204" pitchFamily="34" charset="0"/>
              </a:defRPr>
            </a:lvl1pPr>
            <a:lvl2pPr marL="742950" indent="-285750">
              <a:tabLst>
                <a:tab pos="3932238" algn="l"/>
              </a:tabLst>
              <a:defRPr>
                <a:solidFill>
                  <a:schemeClr val="tx1"/>
                </a:solidFill>
                <a:latin typeface="Calibri" panose="020F0502020204030204" pitchFamily="34" charset="0"/>
              </a:defRPr>
            </a:lvl2pPr>
            <a:lvl3pPr marL="1143000" indent="-228600">
              <a:tabLst>
                <a:tab pos="3932238" algn="l"/>
              </a:tabLst>
              <a:defRPr>
                <a:solidFill>
                  <a:schemeClr val="tx1"/>
                </a:solidFill>
                <a:latin typeface="Calibri" panose="020F0502020204030204" pitchFamily="34" charset="0"/>
              </a:defRPr>
            </a:lvl3pPr>
            <a:lvl4pPr marL="1600200" indent="-228600">
              <a:tabLst>
                <a:tab pos="3932238" algn="l"/>
              </a:tabLst>
              <a:defRPr>
                <a:solidFill>
                  <a:schemeClr val="tx1"/>
                </a:solidFill>
                <a:latin typeface="Calibri" panose="020F0502020204030204" pitchFamily="34" charset="0"/>
              </a:defRPr>
            </a:lvl4pPr>
            <a:lvl5pPr marL="2057400" indent="-228600">
              <a:tabLst>
                <a:tab pos="3932238"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3932238"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3932238"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3932238"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3932238" algn="l"/>
              </a:tabLst>
              <a:defRPr>
                <a:solidFill>
                  <a:schemeClr val="tx1"/>
                </a:solidFill>
                <a:latin typeface="Calibri" panose="020F0502020204030204" pitchFamily="34" charset="0"/>
              </a:defRPr>
            </a:lvl9pPr>
          </a:lstStyle>
          <a:p>
            <a:pPr algn="ctr" eaLnBrk="1" hangingPunct="1">
              <a:lnSpc>
                <a:spcPct val="127000"/>
              </a:lnSpc>
            </a:pPr>
            <a:r>
              <a:rPr lang="es-NI" altLang="es-PE" sz="2800">
                <a:solidFill>
                  <a:srgbClr val="FFFFFF"/>
                </a:solidFill>
                <a:ea typeface="Calibri" panose="020F0502020204030204" pitchFamily="34" charset="0"/>
                <a:cs typeface="Calibri" panose="020F0502020204030204" pitchFamily="34" charset="0"/>
              </a:rPr>
              <a:t>“Un </a:t>
            </a:r>
            <a:r>
              <a:rPr lang="es-NI" altLang="es-PE" sz="2800" b="1">
                <a:solidFill>
                  <a:srgbClr val="FFFFFF"/>
                </a:solidFill>
                <a:ea typeface="Calibri" panose="020F0502020204030204" pitchFamily="34" charset="0"/>
                <a:cs typeface="Calibri" panose="020F0502020204030204" pitchFamily="34" charset="0"/>
              </a:rPr>
              <a:t>número reducido	</a:t>
            </a:r>
            <a:r>
              <a:rPr lang="es-NI" altLang="es-PE" sz="2800">
                <a:solidFill>
                  <a:srgbClr val="FFFFFF"/>
                </a:solidFill>
                <a:ea typeface="Calibri" panose="020F0502020204030204" pitchFamily="34" charset="0"/>
                <a:cs typeface="Calibri" panose="020F0502020204030204" pitchFamily="34" charset="0"/>
              </a:rPr>
              <a:t>de personas  con </a:t>
            </a:r>
            <a:r>
              <a:rPr lang="es-NI" altLang="es-PE" sz="2800" b="1">
                <a:solidFill>
                  <a:srgbClr val="FFFFFF"/>
                </a:solidFill>
                <a:ea typeface="Calibri" panose="020F0502020204030204" pitchFamily="34" charset="0"/>
                <a:cs typeface="Calibri" panose="020F0502020204030204" pitchFamily="34" charset="0"/>
              </a:rPr>
              <a:t>habilidades complementarias  </a:t>
            </a:r>
            <a:r>
              <a:rPr lang="es-NI" altLang="es-PE" sz="2800">
                <a:solidFill>
                  <a:srgbClr val="FFFFFF"/>
                </a:solidFill>
                <a:ea typeface="Calibri" panose="020F0502020204030204" pitchFamily="34" charset="0"/>
                <a:cs typeface="Calibri" panose="020F0502020204030204" pitchFamily="34" charset="0"/>
              </a:rPr>
              <a:t>comprometidas con un </a:t>
            </a:r>
            <a:r>
              <a:rPr lang="es-NI" altLang="es-PE" sz="2800" b="1">
                <a:solidFill>
                  <a:srgbClr val="FFFFFF"/>
                </a:solidFill>
                <a:ea typeface="Calibri" panose="020F0502020204030204" pitchFamily="34" charset="0"/>
                <a:cs typeface="Calibri" panose="020F0502020204030204" pitchFamily="34" charset="0"/>
              </a:rPr>
              <a:t>objetivo común</a:t>
            </a:r>
            <a:r>
              <a:rPr lang="es-NI" altLang="es-PE" sz="2800">
                <a:ea typeface="Calibri" panose="020F0502020204030204" pitchFamily="34" charset="0"/>
                <a:cs typeface="Calibri" panose="020F0502020204030204" pitchFamily="34" charset="0"/>
              </a:rPr>
              <a:t> </a:t>
            </a:r>
            <a:r>
              <a:rPr lang="es-NI" altLang="es-PE" sz="2800">
                <a:solidFill>
                  <a:srgbClr val="FFFFFF"/>
                </a:solidFill>
                <a:ea typeface="Calibri" panose="020F0502020204030204" pitchFamily="34" charset="0"/>
                <a:cs typeface="Calibri" panose="020F0502020204030204" pitchFamily="34" charset="0"/>
              </a:rPr>
              <a:t>y que </a:t>
            </a:r>
            <a:r>
              <a:rPr lang="es-NI" altLang="es-PE" sz="2800" b="1">
                <a:solidFill>
                  <a:srgbClr val="FFFFFF"/>
                </a:solidFill>
                <a:ea typeface="Calibri" panose="020F0502020204030204" pitchFamily="34" charset="0"/>
                <a:cs typeface="Calibri" panose="020F0502020204030204" pitchFamily="34" charset="0"/>
              </a:rPr>
              <a:t>se apoyan entre ellas </a:t>
            </a:r>
            <a:r>
              <a:rPr lang="es-NI" altLang="es-PE" sz="2800">
                <a:solidFill>
                  <a:srgbClr val="FFFFFF"/>
                </a:solidFill>
                <a:ea typeface="Calibri" panose="020F0502020204030204" pitchFamily="34" charset="0"/>
                <a:cs typeface="Calibri" panose="020F0502020204030204" pitchFamily="34" charset="0"/>
              </a:rPr>
              <a:t>para lograrlo.”</a:t>
            </a:r>
            <a:endParaRPr lang="es-NI" altLang="es-PE" sz="2800">
              <a:ea typeface="Calibri" panose="020F0502020204030204" pitchFamily="34" charset="0"/>
              <a:cs typeface="Calibri" panose="020F0502020204030204" pitchFamily="34" charset="0"/>
            </a:endParaRPr>
          </a:p>
        </p:txBody>
      </p:sp>
      <p:pic>
        <p:nvPicPr>
          <p:cNvPr id="41992" name="Imagen 3">
            <a:extLst>
              <a:ext uri="{FF2B5EF4-FFF2-40B4-BE49-F238E27FC236}">
                <a16:creationId xmlns:a16="http://schemas.microsoft.com/office/drawing/2014/main" id="{0EFE3A9A-2E34-4363-AB06-8EA4C5B7C04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60" t="35621" r="35341" b="20482"/>
          <a:stretch/>
        </p:blipFill>
        <p:spPr bwMode="auto">
          <a:xfrm>
            <a:off x="1933331" y="2226826"/>
            <a:ext cx="4642338" cy="28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ítulo 1"/>
          <p:cNvSpPr>
            <a:spLocks noGrp="1"/>
          </p:cNvSpPr>
          <p:nvPr>
            <p:ph type="title"/>
          </p:nvPr>
        </p:nvSpPr>
        <p:spPr>
          <a:xfrm>
            <a:off x="370222" y="1354306"/>
            <a:ext cx="7268535" cy="577858"/>
          </a:xfrm>
        </p:spPr>
        <p:txBody>
          <a:bodyPr>
            <a:normAutofit/>
          </a:bodyPr>
          <a:lstStyle/>
          <a:p>
            <a:r>
              <a:rPr lang="es-PE" sz="3200" b="1" dirty="0" smtClean="0">
                <a:latin typeface="Montserrat" panose="00000500000000000000" pitchFamily="50" charset="0"/>
              </a:rPr>
              <a:t>¿ADAPTARSE </a:t>
            </a:r>
            <a:r>
              <a:rPr lang="es-PE" sz="3200" b="1" dirty="0">
                <a:latin typeface="Montserrat" panose="00000500000000000000" pitchFamily="50" charset="0"/>
              </a:rPr>
              <a:t>A LOS CAMBIOS?</a:t>
            </a:r>
          </a:p>
        </p:txBody>
      </p:sp>
    </p:spTree>
    <p:extLst>
      <p:ext uri="{BB962C8B-B14F-4D97-AF65-F5344CB8AC3E}">
        <p14:creationId xmlns:p14="http://schemas.microsoft.com/office/powerpoint/2010/main" val="11252833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object 8">
            <a:extLst>
              <a:ext uri="{FF2B5EF4-FFF2-40B4-BE49-F238E27FC236}">
                <a16:creationId xmlns:a16="http://schemas.microsoft.com/office/drawing/2014/main" id="{75A64435-334B-48E7-B513-91D412E029AB}"/>
              </a:ext>
            </a:extLst>
          </p:cNvPr>
          <p:cNvSpPr>
            <a:spLocks noChangeArrowheads="1"/>
          </p:cNvSpPr>
          <p:nvPr/>
        </p:nvSpPr>
        <p:spPr bwMode="auto">
          <a:xfrm>
            <a:off x="3405188" y="377825"/>
            <a:ext cx="384175" cy="482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s-NI" altLang="es-PE"/>
          </a:p>
        </p:txBody>
      </p:sp>
      <p:sp>
        <p:nvSpPr>
          <p:cNvPr id="44038" name="object 15">
            <a:extLst>
              <a:ext uri="{FF2B5EF4-FFF2-40B4-BE49-F238E27FC236}">
                <a16:creationId xmlns:a16="http://schemas.microsoft.com/office/drawing/2014/main" id="{DD36C0A7-C7F8-4A33-8AED-574D98175077}"/>
              </a:ext>
            </a:extLst>
          </p:cNvPr>
          <p:cNvSpPr txBox="1">
            <a:spLocks noChangeArrowheads="1"/>
          </p:cNvSpPr>
          <p:nvPr/>
        </p:nvSpPr>
        <p:spPr bwMode="auto">
          <a:xfrm>
            <a:off x="219075" y="1466850"/>
            <a:ext cx="807085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01650">
              <a:tabLst>
                <a:tab pos="3932238" algn="l"/>
              </a:tabLst>
              <a:defRPr>
                <a:solidFill>
                  <a:schemeClr val="tx1"/>
                </a:solidFill>
                <a:latin typeface="Calibri" panose="020F0502020204030204" pitchFamily="34" charset="0"/>
              </a:defRPr>
            </a:lvl1pPr>
            <a:lvl2pPr marL="742950" indent="-285750">
              <a:tabLst>
                <a:tab pos="3932238" algn="l"/>
              </a:tabLst>
              <a:defRPr>
                <a:solidFill>
                  <a:schemeClr val="tx1"/>
                </a:solidFill>
                <a:latin typeface="Calibri" panose="020F0502020204030204" pitchFamily="34" charset="0"/>
              </a:defRPr>
            </a:lvl2pPr>
            <a:lvl3pPr marL="1143000" indent="-228600">
              <a:tabLst>
                <a:tab pos="3932238" algn="l"/>
              </a:tabLst>
              <a:defRPr>
                <a:solidFill>
                  <a:schemeClr val="tx1"/>
                </a:solidFill>
                <a:latin typeface="Calibri" panose="020F0502020204030204" pitchFamily="34" charset="0"/>
              </a:defRPr>
            </a:lvl3pPr>
            <a:lvl4pPr marL="1600200" indent="-228600">
              <a:tabLst>
                <a:tab pos="3932238" algn="l"/>
              </a:tabLst>
              <a:defRPr>
                <a:solidFill>
                  <a:schemeClr val="tx1"/>
                </a:solidFill>
                <a:latin typeface="Calibri" panose="020F0502020204030204" pitchFamily="34" charset="0"/>
              </a:defRPr>
            </a:lvl4pPr>
            <a:lvl5pPr marL="2057400" indent="-228600">
              <a:tabLst>
                <a:tab pos="3932238"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3932238"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3932238"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3932238"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3932238" algn="l"/>
              </a:tabLst>
              <a:defRPr>
                <a:solidFill>
                  <a:schemeClr val="tx1"/>
                </a:solidFill>
                <a:latin typeface="Calibri" panose="020F0502020204030204" pitchFamily="34" charset="0"/>
              </a:defRPr>
            </a:lvl9pPr>
          </a:lstStyle>
          <a:p>
            <a:pPr algn="ctr" eaLnBrk="1" hangingPunct="1">
              <a:lnSpc>
                <a:spcPct val="127000"/>
              </a:lnSpc>
            </a:pPr>
            <a:r>
              <a:rPr lang="es-NI" altLang="es-PE" sz="2800">
                <a:solidFill>
                  <a:srgbClr val="FFFFFF"/>
                </a:solidFill>
                <a:ea typeface="Calibri" panose="020F0502020204030204" pitchFamily="34" charset="0"/>
                <a:cs typeface="Calibri" panose="020F0502020204030204" pitchFamily="34" charset="0"/>
              </a:rPr>
              <a:t>“Un </a:t>
            </a:r>
            <a:r>
              <a:rPr lang="es-NI" altLang="es-PE" sz="2800" b="1">
                <a:solidFill>
                  <a:srgbClr val="FFFFFF"/>
                </a:solidFill>
                <a:ea typeface="Calibri" panose="020F0502020204030204" pitchFamily="34" charset="0"/>
                <a:cs typeface="Calibri" panose="020F0502020204030204" pitchFamily="34" charset="0"/>
              </a:rPr>
              <a:t>número reducido	</a:t>
            </a:r>
            <a:r>
              <a:rPr lang="es-NI" altLang="es-PE" sz="2800">
                <a:solidFill>
                  <a:srgbClr val="FFFFFF"/>
                </a:solidFill>
                <a:ea typeface="Calibri" panose="020F0502020204030204" pitchFamily="34" charset="0"/>
                <a:cs typeface="Calibri" panose="020F0502020204030204" pitchFamily="34" charset="0"/>
              </a:rPr>
              <a:t>de personas  con </a:t>
            </a:r>
            <a:r>
              <a:rPr lang="es-NI" altLang="es-PE" sz="2800" b="1">
                <a:solidFill>
                  <a:srgbClr val="FFFFFF"/>
                </a:solidFill>
                <a:ea typeface="Calibri" panose="020F0502020204030204" pitchFamily="34" charset="0"/>
                <a:cs typeface="Calibri" panose="020F0502020204030204" pitchFamily="34" charset="0"/>
              </a:rPr>
              <a:t>habilidades complementarias  </a:t>
            </a:r>
            <a:r>
              <a:rPr lang="es-NI" altLang="es-PE" sz="2800">
                <a:solidFill>
                  <a:srgbClr val="FFFFFF"/>
                </a:solidFill>
                <a:ea typeface="Calibri" panose="020F0502020204030204" pitchFamily="34" charset="0"/>
                <a:cs typeface="Calibri" panose="020F0502020204030204" pitchFamily="34" charset="0"/>
              </a:rPr>
              <a:t>comprometidas con un </a:t>
            </a:r>
            <a:r>
              <a:rPr lang="es-NI" altLang="es-PE" sz="2800" b="1">
                <a:solidFill>
                  <a:srgbClr val="FFFFFF"/>
                </a:solidFill>
                <a:ea typeface="Calibri" panose="020F0502020204030204" pitchFamily="34" charset="0"/>
                <a:cs typeface="Calibri" panose="020F0502020204030204" pitchFamily="34" charset="0"/>
              </a:rPr>
              <a:t>objetivo común</a:t>
            </a:r>
            <a:r>
              <a:rPr lang="es-NI" altLang="es-PE" sz="2800">
                <a:ea typeface="Calibri" panose="020F0502020204030204" pitchFamily="34" charset="0"/>
                <a:cs typeface="Calibri" panose="020F0502020204030204" pitchFamily="34" charset="0"/>
              </a:rPr>
              <a:t> </a:t>
            </a:r>
            <a:r>
              <a:rPr lang="es-NI" altLang="es-PE" sz="2800">
                <a:solidFill>
                  <a:srgbClr val="FFFFFF"/>
                </a:solidFill>
                <a:ea typeface="Calibri" panose="020F0502020204030204" pitchFamily="34" charset="0"/>
                <a:cs typeface="Calibri" panose="020F0502020204030204" pitchFamily="34" charset="0"/>
              </a:rPr>
              <a:t>y que </a:t>
            </a:r>
            <a:r>
              <a:rPr lang="es-NI" altLang="es-PE" sz="2800" b="1">
                <a:solidFill>
                  <a:srgbClr val="FFFFFF"/>
                </a:solidFill>
                <a:ea typeface="Calibri" panose="020F0502020204030204" pitchFamily="34" charset="0"/>
                <a:cs typeface="Calibri" panose="020F0502020204030204" pitchFamily="34" charset="0"/>
              </a:rPr>
              <a:t>se apoyan entre ellas </a:t>
            </a:r>
            <a:r>
              <a:rPr lang="es-NI" altLang="es-PE" sz="2800">
                <a:solidFill>
                  <a:srgbClr val="FFFFFF"/>
                </a:solidFill>
                <a:ea typeface="Calibri" panose="020F0502020204030204" pitchFamily="34" charset="0"/>
                <a:cs typeface="Calibri" panose="020F0502020204030204" pitchFamily="34" charset="0"/>
              </a:rPr>
              <a:t>para lograrlo.”</a:t>
            </a:r>
            <a:endParaRPr lang="es-NI" altLang="es-PE" sz="2800">
              <a:ea typeface="Calibri" panose="020F0502020204030204" pitchFamily="34" charset="0"/>
              <a:cs typeface="Calibri" panose="020F0502020204030204" pitchFamily="34" charset="0"/>
            </a:endParaRPr>
          </a:p>
        </p:txBody>
      </p:sp>
      <p:pic>
        <p:nvPicPr>
          <p:cNvPr id="44040" name="Imagen 2">
            <a:extLst>
              <a:ext uri="{FF2B5EF4-FFF2-40B4-BE49-F238E27FC236}">
                <a16:creationId xmlns:a16="http://schemas.microsoft.com/office/drawing/2014/main" id="{54527273-9B46-41C3-BD09-E904C97E6B1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01" t="24843" r="9846" b="-741"/>
          <a:stretch/>
        </p:blipFill>
        <p:spPr bwMode="auto">
          <a:xfrm>
            <a:off x="817571" y="1028410"/>
            <a:ext cx="6963508" cy="468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87028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4037070726"/>
              </p:ext>
            </p:extLst>
          </p:nvPr>
        </p:nvGraphicFramePr>
        <p:xfrm>
          <a:off x="1152420" y="1084723"/>
          <a:ext cx="6999905" cy="4670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275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58EA4876-CD84-497F-82B8-C2EE428F8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5375"/>
          <a:stretch/>
        </p:blipFill>
        <p:spPr>
          <a:xfrm>
            <a:off x="334610" y="2218987"/>
            <a:ext cx="8498605" cy="4321476"/>
          </a:xfrm>
          <a:prstGeom prst="rect">
            <a:avLst/>
          </a:prstGeom>
        </p:spPr>
      </p:pic>
      <p:pic>
        <p:nvPicPr>
          <p:cNvPr id="4" name="Imagen 3">
            <a:extLst>
              <a:ext uri="{FF2B5EF4-FFF2-40B4-BE49-F238E27FC236}">
                <a16:creationId xmlns:a16="http://schemas.microsoft.com/office/drawing/2014/main" id="{58EA4876-CD84-497F-82B8-C2EE428F8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84868"/>
          <a:stretch/>
        </p:blipFill>
        <p:spPr>
          <a:xfrm>
            <a:off x="334611" y="1328180"/>
            <a:ext cx="8498605" cy="876263"/>
          </a:xfrm>
          <a:prstGeom prst="rect">
            <a:avLst/>
          </a:prstGeom>
        </p:spPr>
      </p:pic>
      <p:sp>
        <p:nvSpPr>
          <p:cNvPr id="16" name="Título 1"/>
          <p:cNvSpPr txBox="1">
            <a:spLocks/>
          </p:cNvSpPr>
          <p:nvPr/>
        </p:nvSpPr>
        <p:spPr>
          <a:xfrm>
            <a:off x="332454" y="361335"/>
            <a:ext cx="7290270" cy="9175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3200" b="1" dirty="0" smtClean="0">
                <a:latin typeface="Montserrat" panose="00000500000000000000" pitchFamily="50" charset="0"/>
              </a:rPr>
              <a:t>5. VISIÓN DIGITAL – CAPACIDADES DE LIDERAZGO </a:t>
            </a:r>
            <a:endParaRPr lang="es-PE" sz="3200" b="1" dirty="0">
              <a:latin typeface="Montserrat" panose="00000500000000000000" pitchFamily="50" charset="0"/>
            </a:endParaRPr>
          </a:p>
        </p:txBody>
      </p:sp>
    </p:spTree>
    <p:extLst>
      <p:ext uri="{BB962C8B-B14F-4D97-AF65-F5344CB8AC3E}">
        <p14:creationId xmlns:p14="http://schemas.microsoft.com/office/powerpoint/2010/main" val="6519292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10">
            <a:extLst>
              <a:ext uri="{FF2B5EF4-FFF2-40B4-BE49-F238E27FC236}">
                <a16:creationId xmlns:a16="http://schemas.microsoft.com/office/drawing/2014/main" id="{707E0BEF-AB97-4849-9B57-21B5FC82C9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02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3">
            <a:extLst>
              <a:ext uri="{FF2B5EF4-FFF2-40B4-BE49-F238E27FC236}">
                <a16:creationId xmlns:a16="http://schemas.microsoft.com/office/drawing/2014/main" id="{7D98BF66-B972-4347-996B-285852C382EA}"/>
              </a:ext>
            </a:extLst>
          </p:cNvPr>
          <p:cNvSpPr/>
          <p:nvPr/>
        </p:nvSpPr>
        <p:spPr>
          <a:xfrm>
            <a:off x="916546" y="4928316"/>
            <a:ext cx="7310907" cy="1200329"/>
          </a:xfrm>
          <a:prstGeom prst="rect">
            <a:avLst/>
          </a:prstGeom>
        </p:spPr>
        <p:txBody>
          <a:bodyPr wrap="square">
            <a:spAutoFit/>
          </a:bodyPr>
          <a:lstStyle/>
          <a:p>
            <a:pPr algn="ctr">
              <a:defRPr/>
            </a:pPr>
            <a:r>
              <a:rPr lang="es-PE" sz="2400" b="1" i="1" dirty="0">
                <a:solidFill>
                  <a:schemeClr val="bg1"/>
                </a:solidFill>
                <a:effectLst>
                  <a:outerShdw blurRad="38100" dist="38100" dir="3300000" algn="tl">
                    <a:srgbClr val="000000"/>
                  </a:outerShdw>
                </a:effectLst>
              </a:rPr>
              <a:t>PREMISA PARA GESTIONARNOS</a:t>
            </a:r>
          </a:p>
          <a:p>
            <a:pPr algn="ctr">
              <a:defRPr/>
            </a:pPr>
            <a:r>
              <a:rPr lang="es-PE" sz="2400" b="1" i="1" dirty="0">
                <a:solidFill>
                  <a:schemeClr val="bg1"/>
                </a:solidFill>
                <a:effectLst>
                  <a:outerShdw blurRad="38100" dist="38100" dir="3300000" algn="tl">
                    <a:srgbClr val="000000"/>
                  </a:outerShdw>
                </a:effectLst>
              </a:rPr>
              <a:t>“ Lo importante no es lo que nos sucede en la vida.</a:t>
            </a:r>
          </a:p>
          <a:p>
            <a:pPr algn="ctr">
              <a:defRPr/>
            </a:pPr>
            <a:r>
              <a:rPr lang="es-PE" sz="2400" b="1" i="1" dirty="0">
                <a:solidFill>
                  <a:schemeClr val="bg1"/>
                </a:solidFill>
                <a:effectLst>
                  <a:outerShdw blurRad="38100" dist="38100" dir="3300000" algn="tl">
                    <a:srgbClr val="000000"/>
                  </a:outerShdw>
                </a:effectLst>
              </a:rPr>
              <a:t>Lo importante es qué hacemos con lo que nos sucede”.</a:t>
            </a:r>
          </a:p>
        </p:txBody>
      </p:sp>
    </p:spTree>
    <p:extLst>
      <p:ext uri="{BB962C8B-B14F-4D97-AF65-F5344CB8AC3E}">
        <p14:creationId xmlns:p14="http://schemas.microsoft.com/office/powerpoint/2010/main" val="7371244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60CF351-AF1A-40A9-8852-165BFA285E9D}"/>
              </a:ext>
            </a:extLst>
          </p:cNvPr>
          <p:cNvSpPr txBox="1"/>
          <p:nvPr/>
        </p:nvSpPr>
        <p:spPr>
          <a:xfrm>
            <a:off x="4855560" y="420058"/>
            <a:ext cx="4032448" cy="553998"/>
          </a:xfrm>
          <a:prstGeom prst="rect">
            <a:avLst/>
          </a:prstGeom>
          <a:noFill/>
        </p:spPr>
        <p:txBody>
          <a:bodyPr wrap="square" rtlCol="0">
            <a:spAutoFit/>
          </a:bodyPr>
          <a:lstStyle/>
          <a:p>
            <a:pPr algn="ctr"/>
            <a:r>
              <a:rPr lang="es-PE" sz="3000" b="1" u="none" dirty="0"/>
              <a:t>MOTIVACIÓN </a:t>
            </a:r>
          </a:p>
        </p:txBody>
      </p:sp>
      <p:sp>
        <p:nvSpPr>
          <p:cNvPr id="5" name="CuadroTexto 4">
            <a:extLst>
              <a:ext uri="{FF2B5EF4-FFF2-40B4-BE49-F238E27FC236}">
                <a16:creationId xmlns:a16="http://schemas.microsoft.com/office/drawing/2014/main" id="{23C4ACBE-19B5-4D63-AA17-CB4D1CAECF10}"/>
              </a:ext>
            </a:extLst>
          </p:cNvPr>
          <p:cNvSpPr txBox="1"/>
          <p:nvPr/>
        </p:nvSpPr>
        <p:spPr>
          <a:xfrm>
            <a:off x="4904368" y="892887"/>
            <a:ext cx="3934832" cy="1477328"/>
          </a:xfrm>
          <a:prstGeom prst="rect">
            <a:avLst/>
          </a:prstGeom>
          <a:noFill/>
        </p:spPr>
        <p:txBody>
          <a:bodyPr wrap="square" rtlCol="0">
            <a:spAutoFit/>
          </a:bodyPr>
          <a:lstStyle/>
          <a:p>
            <a:pPr algn="ctr"/>
            <a:r>
              <a:rPr lang="es-PE" u="none" dirty="0"/>
              <a:t>La gasolina de la motivación es la pasión , motivación por el trabajo </a:t>
            </a:r>
          </a:p>
          <a:p>
            <a:pPr algn="ctr"/>
            <a:r>
              <a:rPr lang="es-PE" u="none" dirty="0"/>
              <a:t>Buscando retos creativos, pasión por aprender y sentir orgullo por</a:t>
            </a:r>
          </a:p>
          <a:p>
            <a:pPr algn="ctr"/>
            <a:r>
              <a:rPr lang="es-PE" u="none" dirty="0"/>
              <a:t>lo que uno hace </a:t>
            </a:r>
          </a:p>
        </p:txBody>
      </p:sp>
      <p:sp>
        <p:nvSpPr>
          <p:cNvPr id="11" name="CuadroTexto 10">
            <a:extLst>
              <a:ext uri="{FF2B5EF4-FFF2-40B4-BE49-F238E27FC236}">
                <a16:creationId xmlns:a16="http://schemas.microsoft.com/office/drawing/2014/main" id="{AB2D40EA-469F-4B50-B2F3-29ABDA29041E}"/>
              </a:ext>
            </a:extLst>
          </p:cNvPr>
          <p:cNvSpPr txBox="1"/>
          <p:nvPr/>
        </p:nvSpPr>
        <p:spPr>
          <a:xfrm>
            <a:off x="5201346" y="6458689"/>
            <a:ext cx="2585964" cy="246221"/>
          </a:xfrm>
          <a:prstGeom prst="rect">
            <a:avLst/>
          </a:prstGeom>
          <a:noFill/>
        </p:spPr>
        <p:txBody>
          <a:bodyPr wrap="none" rtlCol="0">
            <a:spAutoFit/>
          </a:bodyPr>
          <a:lstStyle/>
          <a:p>
            <a:r>
              <a:rPr lang="es-PE" sz="1000" b="1" dirty="0"/>
              <a:t>Fuente: Goleman, Liderazgo el poder de la </a:t>
            </a:r>
            <a:r>
              <a:rPr lang="es-PE" sz="1000" b="1" dirty="0" smtClean="0"/>
              <a:t>IE</a:t>
            </a:r>
            <a:endParaRPr lang="es-PE" sz="1000" b="1" dirty="0"/>
          </a:p>
        </p:txBody>
      </p:sp>
      <p:pic>
        <p:nvPicPr>
          <p:cNvPr id="13314" name="Picture 2" descr="Resultado de imagen para motivacion">
            <a:extLst>
              <a:ext uri="{FF2B5EF4-FFF2-40B4-BE49-F238E27FC236}">
                <a16:creationId xmlns:a16="http://schemas.microsoft.com/office/drawing/2014/main" id="{E0B58855-704C-4EF9-972E-E88BEE092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102"/>
            <a:ext cx="4729387" cy="26203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prevenblog.com/wp-content/uploads/Empat%C3%ADa1.jpg">
            <a:extLst>
              <a:ext uri="{FF2B5EF4-FFF2-40B4-BE49-F238E27FC236}">
                <a16:creationId xmlns:a16="http://schemas.microsoft.com/office/drawing/2014/main" id="{CE6600A4-B20E-4ABF-87C9-925D127D0F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54616"/>
            <a:ext cx="9158577" cy="2306169"/>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4375F8FA-ADE0-40D2-8591-0543D44BF1D4}"/>
              </a:ext>
            </a:extLst>
          </p:cNvPr>
          <p:cNvSpPr txBox="1"/>
          <p:nvPr/>
        </p:nvSpPr>
        <p:spPr>
          <a:xfrm>
            <a:off x="1032580" y="5667322"/>
            <a:ext cx="7097928" cy="784830"/>
          </a:xfrm>
          <a:prstGeom prst="rect">
            <a:avLst/>
          </a:prstGeom>
          <a:noFill/>
        </p:spPr>
        <p:txBody>
          <a:bodyPr wrap="square" rtlCol="0">
            <a:spAutoFit/>
          </a:bodyPr>
          <a:lstStyle/>
          <a:p>
            <a:pPr algn="ctr"/>
            <a:r>
              <a:rPr lang="es-PE" sz="1500" b="1" dirty="0"/>
              <a:t>EMPATIA :</a:t>
            </a:r>
            <a:r>
              <a:rPr lang="es-PE" sz="1500" u="none" dirty="0"/>
              <a:t>Conectarse y compenetrarse con un amplio abanico de señales </a:t>
            </a:r>
          </a:p>
          <a:p>
            <a:pPr algn="ctr"/>
            <a:r>
              <a:rPr lang="es-PE" sz="1500" u="none" dirty="0"/>
              <a:t>emocionales. Gracias a la empatía un líder puede llevarse bien con las personas</a:t>
            </a:r>
          </a:p>
          <a:p>
            <a:pPr algn="ctr"/>
            <a:r>
              <a:rPr lang="es-PE" sz="1500" u="none" dirty="0"/>
              <a:t>de orígenes diversos o de otras culturas.</a:t>
            </a:r>
          </a:p>
        </p:txBody>
      </p:sp>
      <p:sp>
        <p:nvSpPr>
          <p:cNvPr id="12" name="Rectángulo: esquinas redondeadas 11">
            <a:extLst>
              <a:ext uri="{FF2B5EF4-FFF2-40B4-BE49-F238E27FC236}">
                <a16:creationId xmlns:a16="http://schemas.microsoft.com/office/drawing/2014/main" id="{8D60601E-F064-472A-AE38-6FA8153C767F}"/>
              </a:ext>
            </a:extLst>
          </p:cNvPr>
          <p:cNvSpPr/>
          <p:nvPr/>
        </p:nvSpPr>
        <p:spPr>
          <a:xfrm>
            <a:off x="0" y="2672734"/>
            <a:ext cx="9144000" cy="641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3000" u="none" dirty="0"/>
          </a:p>
          <a:p>
            <a:pPr algn="ctr"/>
            <a:endParaRPr lang="es-PE" sz="3000" u="none" dirty="0"/>
          </a:p>
          <a:p>
            <a:pPr algn="ctr"/>
            <a:r>
              <a:rPr lang="es-PE" sz="3000" u="none" dirty="0"/>
              <a:t>LA CONCIENCIA SOCIAL</a:t>
            </a:r>
          </a:p>
          <a:p>
            <a:pPr algn="ctr"/>
            <a:endParaRPr lang="es-PE" sz="3000" u="none" dirty="0"/>
          </a:p>
          <a:p>
            <a:pPr algn="ctr"/>
            <a:endParaRPr lang="es-PE" sz="3000" u="none" dirty="0"/>
          </a:p>
        </p:txBody>
      </p:sp>
    </p:spTree>
    <p:extLst>
      <p:ext uri="{BB962C8B-B14F-4D97-AF65-F5344CB8AC3E}">
        <p14:creationId xmlns:p14="http://schemas.microsoft.com/office/powerpoint/2010/main" val="4073269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1500x844_apunte_ti.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1913" y="963826"/>
            <a:ext cx="8353167" cy="589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895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descr="Imagen relacionada">
            <a:extLst>
              <a:ext uri="{FF2B5EF4-FFF2-40B4-BE49-F238E27FC236}">
                <a16:creationId xmlns:a16="http://schemas.microsoft.com/office/drawing/2014/main" id="{7D8A1B2C-4007-4D2A-9BF7-CDA171EF4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11"/>
            <a:ext cx="9380621" cy="685398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CDD0E112-741B-4570-A1DD-97C93896BF65}"/>
              </a:ext>
            </a:extLst>
          </p:cNvPr>
          <p:cNvSpPr/>
          <p:nvPr/>
        </p:nvSpPr>
        <p:spPr>
          <a:xfrm>
            <a:off x="3672681" y="1855191"/>
            <a:ext cx="5105400" cy="13966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a:extLst>
              <a:ext uri="{FF2B5EF4-FFF2-40B4-BE49-F238E27FC236}">
                <a16:creationId xmlns:a16="http://schemas.microsoft.com/office/drawing/2014/main" id="{952A85E0-EA9F-44D1-871F-8376E26997F4}"/>
              </a:ext>
            </a:extLst>
          </p:cNvPr>
          <p:cNvSpPr txBox="1"/>
          <p:nvPr/>
        </p:nvSpPr>
        <p:spPr>
          <a:xfrm>
            <a:off x="3859651" y="2221621"/>
            <a:ext cx="5105400" cy="1015663"/>
          </a:xfrm>
          <a:prstGeom prst="rect">
            <a:avLst/>
          </a:prstGeom>
          <a:noFill/>
        </p:spPr>
        <p:txBody>
          <a:bodyPr wrap="square" rtlCol="0">
            <a:spAutoFit/>
          </a:bodyPr>
          <a:lstStyle/>
          <a:p>
            <a:r>
              <a:rPr lang="es-PE" sz="3000" i="1" dirty="0">
                <a:solidFill>
                  <a:schemeClr val="bg1"/>
                </a:solidFill>
              </a:rPr>
              <a:t>Se el cambio que quieres ver </a:t>
            </a:r>
          </a:p>
          <a:p>
            <a:r>
              <a:rPr lang="es-PE" sz="3000" i="1" dirty="0">
                <a:solidFill>
                  <a:schemeClr val="bg1"/>
                </a:solidFill>
              </a:rPr>
              <a:t>en el mundo</a:t>
            </a:r>
          </a:p>
        </p:txBody>
      </p:sp>
    </p:spTree>
    <p:extLst>
      <p:ext uri="{BB962C8B-B14F-4D97-AF65-F5344CB8AC3E}">
        <p14:creationId xmlns:p14="http://schemas.microsoft.com/office/powerpoint/2010/main" val="5392188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a:extLst>
              <a:ext uri="{FF2B5EF4-FFF2-40B4-BE49-F238E27FC236}">
                <a16:creationId xmlns:a16="http://schemas.microsoft.com/office/drawing/2014/main" id="{878510EA-F9E6-41A5-83A0-E2CE4F2A8242}"/>
              </a:ext>
            </a:extLst>
          </p:cNvPr>
          <p:cNvSpPr txBox="1">
            <a:spLocks noChangeArrowheads="1"/>
          </p:cNvSpPr>
          <p:nvPr/>
        </p:nvSpPr>
        <p:spPr bwMode="auto">
          <a:xfrm rot="19510064">
            <a:off x="716691" y="3039762"/>
            <a:ext cx="7129849" cy="939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lgn="ctr" eaLnBrk="1" hangingPunct="1">
              <a:lnSpc>
                <a:spcPct val="90000"/>
              </a:lnSpc>
            </a:pPr>
            <a:r>
              <a:rPr lang="es-ES_tradnl" altLang="es-PE" sz="8800" b="1" dirty="0">
                <a:solidFill>
                  <a:srgbClr val="0070C0"/>
                </a:solidFill>
                <a:latin typeface="Montserrat" panose="00000500000000000000" pitchFamily="50" charset="0"/>
                <a:ea typeface="Verdana" panose="020B0604030504040204" pitchFamily="34" charset="0"/>
                <a:cs typeface="Verdana" panose="020B0604030504040204" pitchFamily="34" charset="0"/>
              </a:rPr>
              <a:t>¡Gracias!</a:t>
            </a:r>
          </a:p>
          <a:p>
            <a:pPr algn="ctr" eaLnBrk="1" hangingPunct="1">
              <a:lnSpc>
                <a:spcPct val="90000"/>
              </a:lnSpc>
            </a:pPr>
            <a:r>
              <a:rPr lang="es-ES_tradnl" altLang="es-PE" sz="8800" b="1" dirty="0">
                <a:latin typeface="Montserrat" panose="00000500000000000000" pitchFamily="50" charset="0"/>
                <a:ea typeface="Verdana" panose="020B0604030504040204" pitchFamily="34" charset="0"/>
                <a:cs typeface="Verdana" panose="020B0604030504040204" pitchFamily="34" charset="0"/>
              </a:rPr>
              <a:t>    </a:t>
            </a:r>
          </a:p>
          <a:p>
            <a:pPr algn="ctr" eaLnBrk="1" hangingPunct="1">
              <a:lnSpc>
                <a:spcPct val="90000"/>
              </a:lnSpc>
            </a:pPr>
            <a:r>
              <a:rPr lang="es-ES_tradnl" altLang="es-PE" sz="8800" b="1" dirty="0">
                <a:solidFill>
                  <a:srgbClr val="002060"/>
                </a:solidFill>
                <a:latin typeface="Montserrat" panose="00000500000000000000" pitchFamily="50" charset="0"/>
                <a:ea typeface="Verdana" panose="020B0604030504040204" pitchFamily="34" charset="0"/>
                <a:cs typeface="Verdana" panose="020B0604030504040204" pitchFamily="34" charset="0"/>
              </a:rPr>
              <a:t>   </a:t>
            </a:r>
            <a:endParaRPr lang="es-MX" altLang="es-PE" sz="8800" b="1" dirty="0">
              <a:latin typeface="Montserrat" panose="00000500000000000000" pitchFamily="50"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8726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ítulo 2"/>
          <p:cNvSpPr txBox="1">
            <a:spLocks/>
          </p:cNvSpPr>
          <p:nvPr/>
        </p:nvSpPr>
        <p:spPr>
          <a:xfrm>
            <a:off x="3580325" y="2683701"/>
            <a:ext cx="5154519" cy="4050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s-PE" sz="2000" b="1" dirty="0">
              <a:latin typeface="Montserrat" panose="00000500000000000000" pitchFamily="50" charset="0"/>
            </a:endParaRPr>
          </a:p>
        </p:txBody>
      </p:sp>
      <p:sp>
        <p:nvSpPr>
          <p:cNvPr id="11" name="CuadroTexto 10">
            <a:extLst>
              <a:ext uri="{FF2B5EF4-FFF2-40B4-BE49-F238E27FC236}">
                <a16:creationId xmlns:a16="http://schemas.microsoft.com/office/drawing/2014/main" id="{332ADF93-BAB4-4BB3-80DF-A8926F8C964C}"/>
              </a:ext>
            </a:extLst>
          </p:cNvPr>
          <p:cNvSpPr txBox="1"/>
          <p:nvPr/>
        </p:nvSpPr>
        <p:spPr>
          <a:xfrm>
            <a:off x="264571" y="416884"/>
            <a:ext cx="8224521" cy="1754326"/>
          </a:xfrm>
          <a:prstGeom prst="rect">
            <a:avLst/>
          </a:prstGeom>
          <a:noFill/>
        </p:spPr>
        <p:txBody>
          <a:bodyPr wrap="square" rtlCol="0">
            <a:spAutoFit/>
          </a:bodyPr>
          <a:lstStyle/>
          <a:p>
            <a:pPr algn="ctr"/>
            <a:endParaRPr lang="es-ES" sz="5400" spc="405" dirty="0" smtClean="0"/>
          </a:p>
          <a:p>
            <a:pPr algn="ctr"/>
            <a:endParaRPr lang="en-US" sz="5400" i="1" dirty="0">
              <a:solidFill>
                <a:schemeClr val="bg1">
                  <a:lumMod val="50000"/>
                </a:schemeClr>
              </a:solidFill>
            </a:endParaRPr>
          </a:p>
        </p:txBody>
      </p:sp>
      <p:sp>
        <p:nvSpPr>
          <p:cNvPr id="2" name="Rectángulo 1"/>
          <p:cNvSpPr/>
          <p:nvPr/>
        </p:nvSpPr>
        <p:spPr>
          <a:xfrm>
            <a:off x="864973" y="1028343"/>
            <a:ext cx="7722973" cy="4124206"/>
          </a:xfrm>
          <a:prstGeom prst="rect">
            <a:avLst/>
          </a:prstGeom>
        </p:spPr>
        <p:txBody>
          <a:bodyPr wrap="square">
            <a:spAutoFit/>
          </a:bodyPr>
          <a:lstStyle/>
          <a:p>
            <a:pPr marL="685800" indent="-685800">
              <a:buFontTx/>
              <a:buChar char="-"/>
            </a:pPr>
            <a:endParaRPr lang="es-ES" i="1" dirty="0" smtClean="0"/>
          </a:p>
          <a:p>
            <a:pPr marL="685800" indent="-685800">
              <a:buFontTx/>
              <a:buChar char="-"/>
            </a:pPr>
            <a:endParaRPr lang="es-ES" i="1" dirty="0"/>
          </a:p>
          <a:p>
            <a:endParaRPr lang="es-ES" i="1" dirty="0" smtClean="0"/>
          </a:p>
          <a:p>
            <a:r>
              <a:rPr lang="es-ES" i="1" dirty="0">
                <a:solidFill>
                  <a:srgbClr val="0070C0"/>
                </a:solidFill>
              </a:rPr>
              <a:t> </a:t>
            </a:r>
            <a:r>
              <a:rPr lang="es-ES" i="1" dirty="0" smtClean="0">
                <a:solidFill>
                  <a:srgbClr val="0070C0"/>
                </a:solidFill>
              </a:rPr>
              <a:t>           </a:t>
            </a:r>
            <a:r>
              <a:rPr lang="es-ES" sz="2800" i="1" dirty="0" smtClean="0">
                <a:solidFill>
                  <a:srgbClr val="0070C0"/>
                </a:solidFill>
              </a:rPr>
              <a:t>PRESENTACIÓN:</a:t>
            </a:r>
          </a:p>
          <a:p>
            <a:endParaRPr lang="es-ES" i="1" dirty="0">
              <a:solidFill>
                <a:srgbClr val="0070C0"/>
              </a:solidFill>
            </a:endParaRPr>
          </a:p>
          <a:p>
            <a:pPr marL="685800" indent="-685800">
              <a:buFontTx/>
              <a:buChar char="-"/>
            </a:pPr>
            <a:r>
              <a:rPr lang="es-ES" i="1" dirty="0" smtClean="0">
                <a:solidFill>
                  <a:srgbClr val="0070C0"/>
                </a:solidFill>
              </a:rPr>
              <a:t>Casada  </a:t>
            </a:r>
            <a:r>
              <a:rPr lang="es-ES" i="1" dirty="0">
                <a:solidFill>
                  <a:srgbClr val="0070C0"/>
                </a:solidFill>
              </a:rPr>
              <a:t>por  16 años y  con una  hija  adolescente.</a:t>
            </a:r>
          </a:p>
          <a:p>
            <a:pPr marL="685800" indent="-685800">
              <a:buFontTx/>
              <a:buChar char="-"/>
            </a:pPr>
            <a:r>
              <a:rPr lang="es-ES" i="1" dirty="0">
                <a:solidFill>
                  <a:srgbClr val="0070C0"/>
                </a:solidFill>
              </a:rPr>
              <a:t>Abogada de  la UNSA, Conciliadora, Arbitro, especialista en Registral y  Notarial, con una maestría  en Gerencia  Pública de la Universidad Continental, pasantía  en  Madrid, con estudios de Coaching y  Liderazgo en la USIL, participante activa en  programas de mujeres  Lideres en INCAE y  Primera  Embajadora de  MECX.</a:t>
            </a:r>
          </a:p>
          <a:p>
            <a:pPr marL="685800" indent="-685800">
              <a:buFontTx/>
              <a:buChar char="-"/>
            </a:pPr>
            <a:r>
              <a:rPr lang="es-ES" i="1" dirty="0">
                <a:solidFill>
                  <a:srgbClr val="0070C0"/>
                </a:solidFill>
              </a:rPr>
              <a:t>Con más de 17  años  en el  sector  público</a:t>
            </a:r>
          </a:p>
          <a:p>
            <a:pPr marL="685800" indent="-685800">
              <a:buFontTx/>
              <a:buChar char="-"/>
            </a:pPr>
            <a:r>
              <a:rPr lang="es-ES" i="1" dirty="0">
                <a:solidFill>
                  <a:srgbClr val="0070C0"/>
                </a:solidFill>
              </a:rPr>
              <a:t>En dos  instituciones públicas en </a:t>
            </a:r>
            <a:r>
              <a:rPr lang="es-ES" i="1" dirty="0" err="1">
                <a:solidFill>
                  <a:srgbClr val="0070C0"/>
                </a:solidFill>
              </a:rPr>
              <a:t>Sunarp</a:t>
            </a:r>
            <a:r>
              <a:rPr lang="es-ES" i="1" dirty="0">
                <a:solidFill>
                  <a:srgbClr val="0070C0"/>
                </a:solidFill>
              </a:rPr>
              <a:t> </a:t>
            </a:r>
            <a:r>
              <a:rPr lang="es-ES" i="1" dirty="0" smtClean="0">
                <a:solidFill>
                  <a:srgbClr val="0070C0"/>
                </a:solidFill>
              </a:rPr>
              <a:t> y  </a:t>
            </a:r>
            <a:r>
              <a:rPr lang="es-ES" i="1" dirty="0">
                <a:solidFill>
                  <a:srgbClr val="0070C0"/>
                </a:solidFill>
              </a:rPr>
              <a:t>en el RPU</a:t>
            </a:r>
          </a:p>
          <a:p>
            <a:pPr marL="685800" indent="-685800">
              <a:buFontTx/>
              <a:buChar char="-"/>
            </a:pPr>
            <a:r>
              <a:rPr lang="es-ES" i="1" dirty="0">
                <a:solidFill>
                  <a:srgbClr val="0070C0"/>
                </a:solidFill>
              </a:rPr>
              <a:t>Mi primer  trabajo  fue de  </a:t>
            </a:r>
            <a:r>
              <a:rPr lang="es-ES" i="1" dirty="0" err="1">
                <a:solidFill>
                  <a:srgbClr val="0070C0"/>
                </a:solidFill>
              </a:rPr>
              <a:t>tipeadora</a:t>
            </a:r>
            <a:r>
              <a:rPr lang="es-ES" i="1" dirty="0">
                <a:solidFill>
                  <a:srgbClr val="0070C0"/>
                </a:solidFill>
              </a:rPr>
              <a:t> y el ¡ último esta por descubrirse¡</a:t>
            </a:r>
          </a:p>
        </p:txBody>
      </p:sp>
    </p:spTree>
    <p:extLst>
      <p:ext uri="{BB962C8B-B14F-4D97-AF65-F5344CB8AC3E}">
        <p14:creationId xmlns:p14="http://schemas.microsoft.com/office/powerpoint/2010/main" val="2780753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Marcador de posición de imagen 1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314" r="18314"/>
          <a:stretch/>
        </p:blipFill>
        <p:spPr>
          <a:xfrm>
            <a:off x="4411362" y="987426"/>
            <a:ext cx="4117535" cy="4873625"/>
          </a:xfrm>
        </p:spPr>
      </p:pic>
      <p:sp>
        <p:nvSpPr>
          <p:cNvPr id="7" name="Rectángulo 6"/>
          <p:cNvSpPr/>
          <p:nvPr/>
        </p:nvSpPr>
        <p:spPr>
          <a:xfrm>
            <a:off x="197708" y="987425"/>
            <a:ext cx="3608174" cy="6124754"/>
          </a:xfrm>
          <a:prstGeom prst="rect">
            <a:avLst/>
          </a:prstGeom>
        </p:spPr>
        <p:txBody>
          <a:bodyPr wrap="square">
            <a:spAutoFit/>
          </a:bodyPr>
          <a:lstStyle/>
          <a:p>
            <a:r>
              <a:rPr lang="es-ES" sz="3200" dirty="0">
                <a:solidFill>
                  <a:srgbClr val="C00000"/>
                </a:solidFill>
              </a:rPr>
              <a:t>¿Que es Transformación Digital</a:t>
            </a:r>
            <a:r>
              <a:rPr lang="es-ES" sz="3200" dirty="0" smtClean="0">
                <a:solidFill>
                  <a:srgbClr val="C00000"/>
                </a:solidFill>
              </a:rPr>
              <a:t>?</a:t>
            </a:r>
          </a:p>
          <a:p>
            <a:endParaRPr lang="es-ES" sz="3200" dirty="0">
              <a:solidFill>
                <a:srgbClr val="C00000"/>
              </a:solidFill>
            </a:endParaRPr>
          </a:p>
          <a:p>
            <a:pPr algn="just"/>
            <a:r>
              <a:rPr lang="es-ES" sz="2400" dirty="0" smtClean="0"/>
              <a:t> </a:t>
            </a:r>
            <a:r>
              <a:rPr lang="es-ES" dirty="0"/>
              <a:t>La transformación digital es un concepto en boga porque implica un cambio en la mentalidad </a:t>
            </a:r>
            <a:r>
              <a:rPr lang="es-ES" dirty="0" smtClean="0"/>
              <a:t>de </a:t>
            </a:r>
            <a:r>
              <a:rPr lang="es-ES" dirty="0"/>
              <a:t>las organizaciones. Este proceso cambia la forma de hacer negocios, desde la generación de los productos y servicios. El fin es ofrecer una mejor experiencia a los clientes y los ciudadanos, si nos referimos a las instituciones públicas. La experiencia del cliente o del ciudadano cambia mediante el uso de la tecnología. </a:t>
            </a:r>
            <a:endParaRPr lang="es-ES" sz="2400" dirty="0"/>
          </a:p>
          <a:p>
            <a:pPr algn="just"/>
            <a:endParaRPr lang="en-US" sz="2400" dirty="0"/>
          </a:p>
        </p:txBody>
      </p:sp>
    </p:spTree>
    <p:extLst>
      <p:ext uri="{BB962C8B-B14F-4D97-AF65-F5344CB8AC3E}">
        <p14:creationId xmlns:p14="http://schemas.microsoft.com/office/powerpoint/2010/main" val="1012843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877331" y="1433384"/>
            <a:ext cx="7475838" cy="3724096"/>
          </a:xfrm>
          <a:prstGeom prst="rect">
            <a:avLst/>
          </a:prstGeom>
        </p:spPr>
        <p:txBody>
          <a:bodyPr wrap="square">
            <a:spAutoFit/>
          </a:bodyPr>
          <a:lstStyle/>
          <a:p>
            <a:r>
              <a:rPr lang="es-ES" sz="3200" dirty="0">
                <a:solidFill>
                  <a:srgbClr val="C00000"/>
                </a:solidFill>
              </a:rPr>
              <a:t>¿Cuales son los objetivos de una Transformación Digital</a:t>
            </a:r>
            <a:r>
              <a:rPr lang="es-ES" sz="3200" dirty="0" smtClean="0">
                <a:solidFill>
                  <a:srgbClr val="C00000"/>
                </a:solidFill>
              </a:rPr>
              <a:t>?</a:t>
            </a:r>
          </a:p>
          <a:p>
            <a:endParaRPr lang="es-ES" sz="3200" dirty="0">
              <a:solidFill>
                <a:srgbClr val="C00000"/>
              </a:solidFill>
            </a:endParaRPr>
          </a:p>
          <a:p>
            <a:pPr algn="just"/>
            <a:r>
              <a:rPr lang="es-ES" sz="2800" dirty="0" smtClean="0"/>
              <a:t>Puede </a:t>
            </a:r>
            <a:r>
              <a:rPr lang="es-ES" sz="2800" dirty="0"/>
              <a:t>incluir el rediseño de la experiencia que brinda al ciudadano, la mejora de su eficiencia operativa, un cambio en la cultura e incluso el repensar el modelo de la misión de la entidad, o todo lo anterior</a:t>
            </a:r>
            <a:endParaRPr lang="en-US" sz="2800" dirty="0"/>
          </a:p>
        </p:txBody>
      </p:sp>
    </p:spTree>
    <p:extLst>
      <p:ext uri="{BB962C8B-B14F-4D97-AF65-F5344CB8AC3E}">
        <p14:creationId xmlns:p14="http://schemas.microsoft.com/office/powerpoint/2010/main" val="1971186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857250"/>
            <a:ext cx="8817839"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defTabSz="685593"/>
            <a:endParaRPr lang="es-ES" sz="1400" dirty="0">
              <a:solidFill>
                <a:srgbClr val="FFFFFF"/>
              </a:solidFill>
              <a:latin typeface="Calibri"/>
            </a:endParaRPr>
          </a:p>
        </p:txBody>
      </p:sp>
      <p:sp>
        <p:nvSpPr>
          <p:cNvPr id="5" name="Título 1"/>
          <p:cNvSpPr txBox="1">
            <a:spLocks/>
          </p:cNvSpPr>
          <p:nvPr/>
        </p:nvSpPr>
        <p:spPr bwMode="auto">
          <a:xfrm>
            <a:off x="179513" y="956481"/>
            <a:ext cx="8817839" cy="816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8" tIns="45714" rIns="91428" bIns="45714"/>
          <a:lstStyle>
            <a:lvl1pPr eaLnBrk="0">
              <a:defRPr sz="5000">
                <a:solidFill>
                  <a:srgbClr val="000000"/>
                </a:solidFill>
                <a:latin typeface="Helvetica Light" charset="0"/>
                <a:ea typeface="MS PGothic" charset="0"/>
                <a:cs typeface="MS PGothic" charset="0"/>
                <a:sym typeface="Helvetica Light" charset="0"/>
              </a:defRPr>
            </a:lvl1pPr>
            <a:lvl2pPr marL="742950" indent="-285750" eaLnBrk="0">
              <a:defRPr sz="5000">
                <a:solidFill>
                  <a:srgbClr val="000000"/>
                </a:solidFill>
                <a:latin typeface="Helvetica Light" charset="0"/>
                <a:ea typeface="MS PGothic" charset="0"/>
                <a:cs typeface="MS PGothic" charset="0"/>
                <a:sym typeface="Helvetica Light" charset="0"/>
              </a:defRPr>
            </a:lvl2pPr>
            <a:lvl3pPr marL="1143000" indent="-228600" eaLnBrk="0">
              <a:defRPr sz="5000">
                <a:solidFill>
                  <a:srgbClr val="000000"/>
                </a:solidFill>
                <a:latin typeface="Helvetica Light" charset="0"/>
                <a:ea typeface="MS PGothic" charset="0"/>
                <a:cs typeface="MS PGothic" charset="0"/>
                <a:sym typeface="Helvetica Light" charset="0"/>
              </a:defRPr>
            </a:lvl3pPr>
            <a:lvl4pPr marL="1600200" indent="-228600" eaLnBrk="0">
              <a:defRPr sz="5000">
                <a:solidFill>
                  <a:srgbClr val="000000"/>
                </a:solidFill>
                <a:latin typeface="Helvetica Light" charset="0"/>
                <a:ea typeface="MS PGothic" charset="0"/>
                <a:cs typeface="MS PGothic" charset="0"/>
                <a:sym typeface="Helvetica Light" charset="0"/>
              </a:defRPr>
            </a:lvl4pPr>
            <a:lvl5pPr marL="2057400" indent="-228600" eaLnBrk="0">
              <a:defRPr sz="5000">
                <a:solidFill>
                  <a:srgbClr val="000000"/>
                </a:solidFill>
                <a:latin typeface="Helvetica Light" charset="0"/>
                <a:ea typeface="MS PGothic" charset="0"/>
                <a:cs typeface="MS PGothic" charset="0"/>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charset="0"/>
                <a:cs typeface="MS PGothic" charset="0"/>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charset="0"/>
                <a:cs typeface="MS PGothic" charset="0"/>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charset="0"/>
                <a:cs typeface="MS PGothic" charset="0"/>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charset="0"/>
                <a:cs typeface="MS PGothic" charset="0"/>
                <a:sym typeface="Helvetica Light" charset="0"/>
              </a:defRPr>
            </a:lvl9pPr>
          </a:lstStyle>
          <a:p>
            <a:pPr defTabSz="685593"/>
            <a:r>
              <a:rPr lang="es-ES" sz="2800" b="1" dirty="0">
                <a:solidFill>
                  <a:srgbClr val="CFDE00"/>
                </a:solidFill>
                <a:latin typeface="Arial Narrow" pitchFamily="34" charset="0"/>
                <a:cs typeface="Open Sans Light" charset="0"/>
                <a:sym typeface="Open Sans Light" charset="0"/>
              </a:rPr>
              <a:t>Lo diferencial de este momento </a:t>
            </a:r>
            <a:endParaRPr lang="en-US" sz="2800" b="1" dirty="0">
              <a:solidFill>
                <a:srgbClr val="CFDE00"/>
              </a:solidFill>
              <a:latin typeface="Arial Narrow" pitchFamily="34" charset="0"/>
              <a:cs typeface="Open Sans Light" charset="0"/>
              <a:sym typeface="Open Sans Light" charset="0"/>
            </a:endParaRPr>
          </a:p>
          <a:p>
            <a:pPr defTabSz="685593"/>
            <a:r>
              <a:rPr lang="en-US" sz="2800" b="1" dirty="0">
                <a:solidFill>
                  <a:srgbClr val="FFFFFF"/>
                </a:solidFill>
                <a:latin typeface="Arial Narrow" pitchFamily="34" charset="0"/>
                <a:cs typeface="+mn-cs"/>
              </a:rPr>
              <a:t> </a:t>
            </a:r>
            <a:endParaRPr lang="en-US" sz="2800" b="1" dirty="0">
              <a:solidFill>
                <a:srgbClr val="FFFFFF"/>
              </a:solidFill>
              <a:latin typeface="Arial Narrow" pitchFamily="34" charset="0"/>
              <a:cs typeface="+mn-cs"/>
              <a:sym typeface="Open Sans Light" charset="0"/>
            </a:endParaRPr>
          </a:p>
        </p:txBody>
      </p:sp>
      <p:sp>
        <p:nvSpPr>
          <p:cNvPr id="35" name="34 Rectángulo"/>
          <p:cNvSpPr/>
          <p:nvPr/>
        </p:nvSpPr>
        <p:spPr>
          <a:xfrm>
            <a:off x="8767270" y="5661249"/>
            <a:ext cx="376730" cy="329327"/>
          </a:xfrm>
          <a:prstGeom prst="rect">
            <a:avLst/>
          </a:prstGeom>
          <a:solidFill>
            <a:srgbClr val="007D4E"/>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defTabSz="685593"/>
            <a:endParaRPr lang="es-ES" sz="1400">
              <a:solidFill>
                <a:srgbClr val="FFFFFF"/>
              </a:solidFill>
              <a:latin typeface="Calibri"/>
            </a:endParaRPr>
          </a:p>
        </p:txBody>
      </p:sp>
      <p:grpSp>
        <p:nvGrpSpPr>
          <p:cNvPr id="103" name="Agrupar 102"/>
          <p:cNvGrpSpPr/>
          <p:nvPr/>
        </p:nvGrpSpPr>
        <p:grpSpPr>
          <a:xfrm>
            <a:off x="107504" y="1556792"/>
            <a:ext cx="4320480" cy="2160240"/>
            <a:chOff x="107504" y="699542"/>
            <a:chExt cx="4320480" cy="2160240"/>
          </a:xfrm>
        </p:grpSpPr>
        <p:grpSp>
          <p:nvGrpSpPr>
            <p:cNvPr id="74" name="Group 50"/>
            <p:cNvGrpSpPr/>
            <p:nvPr/>
          </p:nvGrpSpPr>
          <p:grpSpPr>
            <a:xfrm>
              <a:off x="107504" y="699542"/>
              <a:ext cx="4320480" cy="2160240"/>
              <a:chOff x="2901397" y="1304396"/>
              <a:chExt cx="1823780" cy="1800892"/>
            </a:xfrm>
          </p:grpSpPr>
          <p:sp>
            <p:nvSpPr>
              <p:cNvPr id="75" name="Rounded Rectangle 47"/>
              <p:cNvSpPr/>
              <p:nvPr/>
            </p:nvSpPr>
            <p:spPr>
              <a:xfrm>
                <a:off x="2901397" y="1377078"/>
                <a:ext cx="1823780" cy="1728210"/>
              </a:xfrm>
              <a:prstGeom prst="roundRect">
                <a:avLst>
                  <a:gd name="adj" fmla="val 86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a:endParaRPr>
              </a:p>
            </p:txBody>
          </p:sp>
          <p:sp>
            <p:nvSpPr>
              <p:cNvPr id="76" name="Rounded Rectangle 44"/>
              <p:cNvSpPr/>
              <p:nvPr/>
            </p:nvSpPr>
            <p:spPr>
              <a:xfrm>
                <a:off x="2901397" y="1304396"/>
                <a:ext cx="1823780" cy="1728210"/>
              </a:xfrm>
              <a:prstGeom prst="roundRect">
                <a:avLst>
                  <a:gd name="adj" fmla="val 86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a:endParaRPr>
              </a:p>
            </p:txBody>
          </p:sp>
        </p:grpSp>
        <p:pic>
          <p:nvPicPr>
            <p:cNvPr id="10" name="Imagen 9"/>
            <p:cNvPicPr>
              <a:picLocks noChangeAspect="1"/>
            </p:cNvPicPr>
            <p:nvPr/>
          </p:nvPicPr>
          <p:blipFill>
            <a:blip r:embed="rId2" cstate="screen">
              <a:alphaModFix amt="50000"/>
              <a:extLst>
                <a:ext uri="{28A0092B-C50C-407E-A947-70E740481C1C}">
                  <a14:useLocalDpi xmlns:a14="http://schemas.microsoft.com/office/drawing/2010/main"/>
                </a:ext>
              </a:extLst>
            </a:blip>
            <a:stretch>
              <a:fillRect/>
            </a:stretch>
          </p:blipFill>
          <p:spPr>
            <a:xfrm>
              <a:off x="1115616" y="1030328"/>
              <a:ext cx="3127896" cy="1661695"/>
            </a:xfrm>
            <a:prstGeom prst="rect">
              <a:avLst/>
            </a:prstGeom>
          </p:spPr>
        </p:pic>
        <p:sp>
          <p:nvSpPr>
            <p:cNvPr id="89" name="Freeform 51"/>
            <p:cNvSpPr>
              <a:spLocks noEditPoints="1"/>
            </p:cNvSpPr>
            <p:nvPr/>
          </p:nvSpPr>
          <p:spPr bwMode="auto">
            <a:xfrm>
              <a:off x="145344" y="771550"/>
              <a:ext cx="322200" cy="456144"/>
            </a:xfrm>
            <a:custGeom>
              <a:avLst/>
              <a:gdLst/>
              <a:ahLst/>
              <a:cxnLst>
                <a:cxn ang="0">
                  <a:pos x="30" y="24"/>
                </a:cxn>
                <a:cxn ang="0">
                  <a:pos x="30" y="54"/>
                </a:cxn>
                <a:cxn ang="0">
                  <a:pos x="26" y="58"/>
                </a:cxn>
                <a:cxn ang="0">
                  <a:pos x="22" y="54"/>
                </a:cxn>
                <a:cxn ang="0">
                  <a:pos x="22" y="40"/>
                </a:cxn>
                <a:cxn ang="0">
                  <a:pos x="19" y="40"/>
                </a:cxn>
                <a:cxn ang="0">
                  <a:pos x="19" y="54"/>
                </a:cxn>
                <a:cxn ang="0">
                  <a:pos x="15" y="58"/>
                </a:cxn>
                <a:cxn ang="0">
                  <a:pos x="11" y="54"/>
                </a:cxn>
                <a:cxn ang="0">
                  <a:pos x="11" y="24"/>
                </a:cxn>
                <a:cxn ang="0">
                  <a:pos x="1" y="14"/>
                </a:cxn>
                <a:cxn ang="0">
                  <a:pos x="1" y="9"/>
                </a:cxn>
                <a:cxn ang="0">
                  <a:pos x="6" y="9"/>
                </a:cxn>
                <a:cxn ang="0">
                  <a:pos x="14" y="17"/>
                </a:cxn>
                <a:cxn ang="0">
                  <a:pos x="27" y="17"/>
                </a:cxn>
                <a:cxn ang="0">
                  <a:pos x="35" y="9"/>
                </a:cxn>
                <a:cxn ang="0">
                  <a:pos x="40" y="9"/>
                </a:cxn>
                <a:cxn ang="0">
                  <a:pos x="40" y="14"/>
                </a:cxn>
                <a:cxn ang="0">
                  <a:pos x="30" y="24"/>
                </a:cxn>
                <a:cxn ang="0">
                  <a:pos x="21" y="16"/>
                </a:cxn>
                <a:cxn ang="0">
                  <a:pos x="13" y="8"/>
                </a:cxn>
                <a:cxn ang="0">
                  <a:pos x="21" y="0"/>
                </a:cxn>
                <a:cxn ang="0">
                  <a:pos x="29" y="8"/>
                </a:cxn>
                <a:cxn ang="0">
                  <a:pos x="21" y="16"/>
                </a:cxn>
              </a:cxnLst>
              <a:rect l="0" t="0" r="r" b="b"/>
              <a:pathLst>
                <a:path w="41" h="58">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latin typeface="Calibri"/>
              </a:endParaRPr>
            </a:p>
          </p:txBody>
        </p:sp>
      </p:grpSp>
      <p:grpSp>
        <p:nvGrpSpPr>
          <p:cNvPr id="104" name="Agrupar 103"/>
          <p:cNvGrpSpPr/>
          <p:nvPr/>
        </p:nvGrpSpPr>
        <p:grpSpPr>
          <a:xfrm>
            <a:off x="4572000" y="1556792"/>
            <a:ext cx="4392488" cy="2160240"/>
            <a:chOff x="4572000" y="699542"/>
            <a:chExt cx="4392488" cy="2160240"/>
          </a:xfrm>
        </p:grpSpPr>
        <p:grpSp>
          <p:nvGrpSpPr>
            <p:cNvPr id="77" name="Group 53"/>
            <p:cNvGrpSpPr/>
            <p:nvPr/>
          </p:nvGrpSpPr>
          <p:grpSpPr>
            <a:xfrm>
              <a:off x="4572000" y="699542"/>
              <a:ext cx="4392488" cy="2160240"/>
              <a:chOff x="2901397" y="1304396"/>
              <a:chExt cx="1823780" cy="1800892"/>
            </a:xfrm>
          </p:grpSpPr>
          <p:sp>
            <p:nvSpPr>
              <p:cNvPr id="79" name="Rounded Rectangle 60"/>
              <p:cNvSpPr/>
              <p:nvPr/>
            </p:nvSpPr>
            <p:spPr>
              <a:xfrm>
                <a:off x="2901397" y="1377078"/>
                <a:ext cx="1823780" cy="1728210"/>
              </a:xfrm>
              <a:prstGeom prst="roundRect">
                <a:avLst>
                  <a:gd name="adj" fmla="val 866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a:endParaRPr>
              </a:p>
            </p:txBody>
          </p:sp>
          <p:sp>
            <p:nvSpPr>
              <p:cNvPr id="81" name="Rounded Rectangle 61"/>
              <p:cNvSpPr/>
              <p:nvPr/>
            </p:nvSpPr>
            <p:spPr>
              <a:xfrm>
                <a:off x="2901397" y="1304396"/>
                <a:ext cx="1823780" cy="1728210"/>
              </a:xfrm>
              <a:prstGeom prst="roundRect">
                <a:avLst>
                  <a:gd name="adj" fmla="val 86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a:endParaRPr>
              </a:p>
            </p:txBody>
          </p:sp>
        </p:grpSp>
        <p:pic>
          <p:nvPicPr>
            <p:cNvPr id="12" name="Imagen 11"/>
            <p:cNvPicPr>
              <a:picLocks noChangeAspect="1"/>
            </p:cNvPicPr>
            <p:nvPr/>
          </p:nvPicPr>
          <p:blipFill>
            <a:blip r:embed="rId3" cstate="screen">
              <a:alphaModFix amt="49000"/>
              <a:extLst>
                <a:ext uri="{28A0092B-C50C-407E-A947-70E740481C1C}">
                  <a14:useLocalDpi xmlns:a14="http://schemas.microsoft.com/office/drawing/2010/main"/>
                </a:ext>
              </a:extLst>
            </a:blip>
            <a:stretch>
              <a:fillRect/>
            </a:stretch>
          </p:blipFill>
          <p:spPr>
            <a:xfrm>
              <a:off x="5724128" y="1048504"/>
              <a:ext cx="3096344" cy="1667262"/>
            </a:xfrm>
            <a:prstGeom prst="rect">
              <a:avLst/>
            </a:prstGeom>
          </p:spPr>
        </p:pic>
        <p:sp>
          <p:nvSpPr>
            <p:cNvPr id="91" name="Freeform 31"/>
            <p:cNvSpPr>
              <a:spLocks noEditPoints="1"/>
            </p:cNvSpPr>
            <p:nvPr/>
          </p:nvSpPr>
          <p:spPr bwMode="auto">
            <a:xfrm>
              <a:off x="4716016" y="843558"/>
              <a:ext cx="432048" cy="392613"/>
            </a:xfrm>
            <a:custGeom>
              <a:avLst/>
              <a:gdLst/>
              <a:ahLst/>
              <a:cxnLst>
                <a:cxn ang="0">
                  <a:pos x="602" y="178"/>
                </a:cxn>
                <a:cxn ang="0">
                  <a:pos x="450" y="390"/>
                </a:cxn>
                <a:cxn ang="0">
                  <a:pos x="330" y="390"/>
                </a:cxn>
                <a:cxn ang="0">
                  <a:pos x="421" y="339"/>
                </a:cxn>
                <a:cxn ang="0">
                  <a:pos x="390" y="781"/>
                </a:cxn>
                <a:cxn ang="0">
                  <a:pos x="390" y="0"/>
                </a:cxn>
                <a:cxn ang="0">
                  <a:pos x="695" y="522"/>
                </a:cxn>
                <a:cxn ang="0">
                  <a:pos x="652" y="488"/>
                </a:cxn>
                <a:cxn ang="0">
                  <a:pos x="722" y="405"/>
                </a:cxn>
                <a:cxn ang="0">
                  <a:pos x="669" y="375"/>
                </a:cxn>
                <a:cxn ang="0">
                  <a:pos x="699" y="268"/>
                </a:cxn>
                <a:cxn ang="0">
                  <a:pos x="645" y="275"/>
                </a:cxn>
                <a:cxn ang="0">
                  <a:pos x="522" y="85"/>
                </a:cxn>
                <a:cxn ang="0">
                  <a:pos x="488" y="129"/>
                </a:cxn>
                <a:cxn ang="0">
                  <a:pos x="405" y="58"/>
                </a:cxn>
                <a:cxn ang="0">
                  <a:pos x="375" y="111"/>
                </a:cxn>
                <a:cxn ang="0">
                  <a:pos x="268" y="81"/>
                </a:cxn>
                <a:cxn ang="0">
                  <a:pos x="275" y="136"/>
                </a:cxn>
                <a:cxn ang="0">
                  <a:pos x="166" y="145"/>
                </a:cxn>
                <a:cxn ang="0">
                  <a:pos x="182" y="203"/>
                </a:cxn>
                <a:cxn ang="0">
                  <a:pos x="85" y="258"/>
                </a:cxn>
                <a:cxn ang="0">
                  <a:pos x="129" y="292"/>
                </a:cxn>
                <a:cxn ang="0">
                  <a:pos x="58" y="375"/>
                </a:cxn>
                <a:cxn ang="0">
                  <a:pos x="111" y="405"/>
                </a:cxn>
                <a:cxn ang="0">
                  <a:pos x="81" y="512"/>
                </a:cxn>
                <a:cxn ang="0">
                  <a:pos x="136" y="506"/>
                </a:cxn>
                <a:cxn ang="0">
                  <a:pos x="145" y="614"/>
                </a:cxn>
                <a:cxn ang="0">
                  <a:pos x="203" y="598"/>
                </a:cxn>
                <a:cxn ang="0">
                  <a:pos x="390" y="723"/>
                </a:cxn>
                <a:cxn ang="0">
                  <a:pos x="577" y="598"/>
                </a:cxn>
                <a:cxn ang="0">
                  <a:pos x="635" y="614"/>
                </a:cxn>
                <a:cxn ang="0">
                  <a:pos x="280" y="599"/>
                </a:cxn>
                <a:cxn ang="0">
                  <a:pos x="500" y="555"/>
                </a:cxn>
                <a:cxn ang="0">
                  <a:pos x="280" y="599"/>
                </a:cxn>
                <a:cxn ang="0">
                  <a:pos x="280" y="599"/>
                </a:cxn>
              </a:cxnLst>
              <a:rect l="0" t="0" r="r" b="b"/>
              <a:pathLst>
                <a:path w="781" h="781">
                  <a:moveTo>
                    <a:pt x="421" y="339"/>
                  </a:moveTo>
                  <a:cubicBezTo>
                    <a:pt x="602" y="178"/>
                    <a:pt x="602" y="178"/>
                    <a:pt x="602" y="178"/>
                  </a:cubicBezTo>
                  <a:cubicBezTo>
                    <a:pt x="442" y="361"/>
                    <a:pt x="442" y="361"/>
                    <a:pt x="442" y="361"/>
                  </a:cubicBezTo>
                  <a:cubicBezTo>
                    <a:pt x="447" y="370"/>
                    <a:pt x="450" y="379"/>
                    <a:pt x="450" y="390"/>
                  </a:cubicBezTo>
                  <a:cubicBezTo>
                    <a:pt x="450" y="423"/>
                    <a:pt x="423" y="450"/>
                    <a:pt x="390" y="450"/>
                  </a:cubicBezTo>
                  <a:cubicBezTo>
                    <a:pt x="357" y="450"/>
                    <a:pt x="330" y="423"/>
                    <a:pt x="330" y="390"/>
                  </a:cubicBezTo>
                  <a:cubicBezTo>
                    <a:pt x="330" y="357"/>
                    <a:pt x="357" y="330"/>
                    <a:pt x="390" y="330"/>
                  </a:cubicBezTo>
                  <a:cubicBezTo>
                    <a:pt x="401" y="330"/>
                    <a:pt x="412" y="334"/>
                    <a:pt x="421" y="339"/>
                  </a:cubicBezTo>
                  <a:close/>
                  <a:moveTo>
                    <a:pt x="781" y="390"/>
                  </a:moveTo>
                  <a:cubicBezTo>
                    <a:pt x="781" y="605"/>
                    <a:pt x="605" y="781"/>
                    <a:pt x="390" y="781"/>
                  </a:cubicBezTo>
                  <a:cubicBezTo>
                    <a:pt x="175" y="781"/>
                    <a:pt x="0" y="605"/>
                    <a:pt x="0" y="390"/>
                  </a:cubicBezTo>
                  <a:cubicBezTo>
                    <a:pt x="0" y="175"/>
                    <a:pt x="175" y="0"/>
                    <a:pt x="390" y="0"/>
                  </a:cubicBezTo>
                  <a:cubicBezTo>
                    <a:pt x="605" y="0"/>
                    <a:pt x="781" y="175"/>
                    <a:pt x="781" y="390"/>
                  </a:cubicBezTo>
                  <a:close/>
                  <a:moveTo>
                    <a:pt x="695" y="522"/>
                  </a:moveTo>
                  <a:cubicBezTo>
                    <a:pt x="646" y="503"/>
                    <a:pt x="646" y="503"/>
                    <a:pt x="646" y="503"/>
                  </a:cubicBezTo>
                  <a:cubicBezTo>
                    <a:pt x="652" y="488"/>
                    <a:pt x="652" y="488"/>
                    <a:pt x="652" y="488"/>
                  </a:cubicBezTo>
                  <a:cubicBezTo>
                    <a:pt x="701" y="508"/>
                    <a:pt x="701" y="508"/>
                    <a:pt x="701" y="508"/>
                  </a:cubicBezTo>
                  <a:cubicBezTo>
                    <a:pt x="713" y="476"/>
                    <a:pt x="720" y="442"/>
                    <a:pt x="722" y="405"/>
                  </a:cubicBezTo>
                  <a:cubicBezTo>
                    <a:pt x="669" y="405"/>
                    <a:pt x="669" y="405"/>
                    <a:pt x="669" y="405"/>
                  </a:cubicBezTo>
                  <a:cubicBezTo>
                    <a:pt x="669" y="375"/>
                    <a:pt x="669" y="375"/>
                    <a:pt x="669" y="375"/>
                  </a:cubicBezTo>
                  <a:cubicBezTo>
                    <a:pt x="722" y="375"/>
                    <a:pt x="722" y="375"/>
                    <a:pt x="722" y="375"/>
                  </a:cubicBezTo>
                  <a:cubicBezTo>
                    <a:pt x="720" y="337"/>
                    <a:pt x="712" y="302"/>
                    <a:pt x="699" y="268"/>
                  </a:cubicBezTo>
                  <a:cubicBezTo>
                    <a:pt x="651" y="289"/>
                    <a:pt x="651" y="289"/>
                    <a:pt x="651" y="289"/>
                  </a:cubicBezTo>
                  <a:cubicBezTo>
                    <a:pt x="645" y="275"/>
                    <a:pt x="645" y="275"/>
                    <a:pt x="645" y="275"/>
                  </a:cubicBezTo>
                  <a:cubicBezTo>
                    <a:pt x="693" y="254"/>
                    <a:pt x="693" y="254"/>
                    <a:pt x="693" y="254"/>
                  </a:cubicBezTo>
                  <a:cubicBezTo>
                    <a:pt x="659" y="179"/>
                    <a:pt x="598" y="118"/>
                    <a:pt x="522" y="85"/>
                  </a:cubicBezTo>
                  <a:cubicBezTo>
                    <a:pt x="503" y="134"/>
                    <a:pt x="503" y="134"/>
                    <a:pt x="503" y="134"/>
                  </a:cubicBezTo>
                  <a:cubicBezTo>
                    <a:pt x="488" y="129"/>
                    <a:pt x="488" y="129"/>
                    <a:pt x="488" y="129"/>
                  </a:cubicBezTo>
                  <a:cubicBezTo>
                    <a:pt x="508" y="80"/>
                    <a:pt x="508" y="80"/>
                    <a:pt x="508" y="80"/>
                  </a:cubicBezTo>
                  <a:cubicBezTo>
                    <a:pt x="476" y="67"/>
                    <a:pt x="442" y="60"/>
                    <a:pt x="405" y="58"/>
                  </a:cubicBezTo>
                  <a:cubicBezTo>
                    <a:pt x="405" y="111"/>
                    <a:pt x="405" y="111"/>
                    <a:pt x="405" y="111"/>
                  </a:cubicBezTo>
                  <a:cubicBezTo>
                    <a:pt x="375" y="111"/>
                    <a:pt x="375" y="111"/>
                    <a:pt x="375" y="111"/>
                  </a:cubicBezTo>
                  <a:cubicBezTo>
                    <a:pt x="375" y="58"/>
                    <a:pt x="375" y="58"/>
                    <a:pt x="375" y="58"/>
                  </a:cubicBezTo>
                  <a:cubicBezTo>
                    <a:pt x="337" y="60"/>
                    <a:pt x="302" y="68"/>
                    <a:pt x="268" y="81"/>
                  </a:cubicBezTo>
                  <a:cubicBezTo>
                    <a:pt x="289" y="130"/>
                    <a:pt x="289" y="130"/>
                    <a:pt x="289" y="130"/>
                  </a:cubicBezTo>
                  <a:cubicBezTo>
                    <a:pt x="275" y="136"/>
                    <a:pt x="275" y="136"/>
                    <a:pt x="275" y="136"/>
                  </a:cubicBezTo>
                  <a:cubicBezTo>
                    <a:pt x="254" y="87"/>
                    <a:pt x="254" y="87"/>
                    <a:pt x="254" y="87"/>
                  </a:cubicBezTo>
                  <a:cubicBezTo>
                    <a:pt x="222" y="102"/>
                    <a:pt x="192" y="121"/>
                    <a:pt x="166" y="145"/>
                  </a:cubicBezTo>
                  <a:cubicBezTo>
                    <a:pt x="203" y="182"/>
                    <a:pt x="203" y="182"/>
                    <a:pt x="203" y="182"/>
                  </a:cubicBezTo>
                  <a:cubicBezTo>
                    <a:pt x="182" y="203"/>
                    <a:pt x="182" y="203"/>
                    <a:pt x="182" y="203"/>
                  </a:cubicBezTo>
                  <a:cubicBezTo>
                    <a:pt x="145" y="166"/>
                    <a:pt x="145" y="166"/>
                    <a:pt x="145" y="166"/>
                  </a:cubicBezTo>
                  <a:cubicBezTo>
                    <a:pt x="120" y="193"/>
                    <a:pt x="100" y="224"/>
                    <a:pt x="85" y="258"/>
                  </a:cubicBezTo>
                  <a:cubicBezTo>
                    <a:pt x="134" y="278"/>
                    <a:pt x="134" y="278"/>
                    <a:pt x="134" y="278"/>
                  </a:cubicBezTo>
                  <a:cubicBezTo>
                    <a:pt x="129" y="292"/>
                    <a:pt x="129" y="292"/>
                    <a:pt x="129" y="292"/>
                  </a:cubicBezTo>
                  <a:cubicBezTo>
                    <a:pt x="80" y="272"/>
                    <a:pt x="80" y="272"/>
                    <a:pt x="80" y="272"/>
                  </a:cubicBezTo>
                  <a:cubicBezTo>
                    <a:pt x="67" y="304"/>
                    <a:pt x="60" y="339"/>
                    <a:pt x="58" y="375"/>
                  </a:cubicBezTo>
                  <a:cubicBezTo>
                    <a:pt x="111" y="375"/>
                    <a:pt x="111" y="375"/>
                    <a:pt x="111" y="375"/>
                  </a:cubicBezTo>
                  <a:cubicBezTo>
                    <a:pt x="111" y="405"/>
                    <a:pt x="111" y="405"/>
                    <a:pt x="111" y="405"/>
                  </a:cubicBezTo>
                  <a:cubicBezTo>
                    <a:pt x="58" y="405"/>
                    <a:pt x="58" y="405"/>
                    <a:pt x="58" y="405"/>
                  </a:cubicBezTo>
                  <a:cubicBezTo>
                    <a:pt x="60" y="443"/>
                    <a:pt x="68" y="479"/>
                    <a:pt x="81" y="512"/>
                  </a:cubicBezTo>
                  <a:cubicBezTo>
                    <a:pt x="130" y="492"/>
                    <a:pt x="130" y="492"/>
                    <a:pt x="130" y="492"/>
                  </a:cubicBezTo>
                  <a:cubicBezTo>
                    <a:pt x="136" y="506"/>
                    <a:pt x="136" y="506"/>
                    <a:pt x="136" y="506"/>
                  </a:cubicBezTo>
                  <a:cubicBezTo>
                    <a:pt x="87" y="526"/>
                    <a:pt x="87" y="526"/>
                    <a:pt x="87" y="526"/>
                  </a:cubicBezTo>
                  <a:cubicBezTo>
                    <a:pt x="102" y="558"/>
                    <a:pt x="121" y="588"/>
                    <a:pt x="145" y="614"/>
                  </a:cubicBezTo>
                  <a:cubicBezTo>
                    <a:pt x="182" y="577"/>
                    <a:pt x="182" y="577"/>
                    <a:pt x="182" y="577"/>
                  </a:cubicBezTo>
                  <a:cubicBezTo>
                    <a:pt x="203" y="598"/>
                    <a:pt x="203" y="598"/>
                    <a:pt x="203" y="598"/>
                  </a:cubicBezTo>
                  <a:cubicBezTo>
                    <a:pt x="166" y="635"/>
                    <a:pt x="166" y="635"/>
                    <a:pt x="166" y="635"/>
                  </a:cubicBezTo>
                  <a:cubicBezTo>
                    <a:pt x="226" y="689"/>
                    <a:pt x="304" y="723"/>
                    <a:pt x="390" y="723"/>
                  </a:cubicBezTo>
                  <a:cubicBezTo>
                    <a:pt x="476" y="723"/>
                    <a:pt x="555" y="689"/>
                    <a:pt x="614" y="635"/>
                  </a:cubicBezTo>
                  <a:cubicBezTo>
                    <a:pt x="577" y="598"/>
                    <a:pt x="577" y="598"/>
                    <a:pt x="577" y="598"/>
                  </a:cubicBezTo>
                  <a:cubicBezTo>
                    <a:pt x="598" y="577"/>
                    <a:pt x="598" y="577"/>
                    <a:pt x="598" y="577"/>
                  </a:cubicBezTo>
                  <a:cubicBezTo>
                    <a:pt x="635" y="614"/>
                    <a:pt x="635" y="614"/>
                    <a:pt x="635" y="614"/>
                  </a:cubicBezTo>
                  <a:cubicBezTo>
                    <a:pt x="660" y="587"/>
                    <a:pt x="680" y="556"/>
                    <a:pt x="695" y="522"/>
                  </a:cubicBezTo>
                  <a:close/>
                  <a:moveTo>
                    <a:pt x="280" y="599"/>
                  </a:moveTo>
                  <a:cubicBezTo>
                    <a:pt x="500" y="599"/>
                    <a:pt x="500" y="599"/>
                    <a:pt x="500" y="599"/>
                  </a:cubicBezTo>
                  <a:cubicBezTo>
                    <a:pt x="500" y="555"/>
                    <a:pt x="500" y="555"/>
                    <a:pt x="500" y="555"/>
                  </a:cubicBezTo>
                  <a:cubicBezTo>
                    <a:pt x="280" y="555"/>
                    <a:pt x="280" y="555"/>
                    <a:pt x="280" y="555"/>
                  </a:cubicBezTo>
                  <a:lnTo>
                    <a:pt x="280" y="599"/>
                  </a:lnTo>
                  <a:close/>
                  <a:moveTo>
                    <a:pt x="280" y="599"/>
                  </a:moveTo>
                  <a:cubicBezTo>
                    <a:pt x="280" y="599"/>
                    <a:pt x="280" y="599"/>
                    <a:pt x="280" y="599"/>
                  </a:cubicBezTo>
                </a:path>
              </a:pathLst>
            </a:custGeom>
            <a:solidFill>
              <a:schemeClr val="bg1"/>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latin typeface="Calibri"/>
              </a:endParaRPr>
            </a:p>
          </p:txBody>
        </p:sp>
      </p:grpSp>
      <p:sp>
        <p:nvSpPr>
          <p:cNvPr id="90" name="Rectangle 92"/>
          <p:cNvSpPr/>
          <p:nvPr/>
        </p:nvSpPr>
        <p:spPr>
          <a:xfrm>
            <a:off x="5220072" y="1556793"/>
            <a:ext cx="2543390" cy="615553"/>
          </a:xfrm>
          <a:prstGeom prst="rect">
            <a:avLst/>
          </a:prstGeom>
        </p:spPr>
        <p:txBody>
          <a:bodyPr wrap="none" lIns="0" tIns="0" rIns="0" bIns="0">
            <a:spAutoFit/>
          </a:bodyPr>
          <a:lstStyle/>
          <a:p>
            <a:r>
              <a:rPr lang="en-US" sz="2000" b="1" dirty="0">
                <a:solidFill>
                  <a:srgbClr val="FFFFFF"/>
                </a:solidFill>
                <a:latin typeface="Calibri"/>
              </a:rPr>
              <a:t>La </a:t>
            </a:r>
            <a:r>
              <a:rPr lang="en-US" sz="2000" b="1" dirty="0" err="1">
                <a:solidFill>
                  <a:srgbClr val="FFFFFF"/>
                </a:solidFill>
                <a:latin typeface="Calibri"/>
              </a:rPr>
              <a:t>velocidad</a:t>
            </a:r>
            <a:r>
              <a:rPr lang="en-US" sz="2000" b="1" dirty="0">
                <a:solidFill>
                  <a:srgbClr val="FFFFFF"/>
                </a:solidFill>
                <a:latin typeface="Calibri"/>
              </a:rPr>
              <a:t> del </a:t>
            </a:r>
            <a:r>
              <a:rPr lang="en-US" sz="2000" b="1" dirty="0" err="1">
                <a:solidFill>
                  <a:srgbClr val="FFFFFF"/>
                </a:solidFill>
                <a:latin typeface="Calibri"/>
              </a:rPr>
              <a:t>cambio</a:t>
            </a:r>
            <a:endParaRPr lang="en-US" sz="2000" b="1" dirty="0">
              <a:solidFill>
                <a:srgbClr val="FFFFFF"/>
              </a:solidFill>
              <a:latin typeface="Calibri"/>
            </a:endParaRPr>
          </a:p>
          <a:p>
            <a:endParaRPr lang="en-US" sz="2000" b="1" dirty="0">
              <a:solidFill>
                <a:srgbClr val="FFFFFF"/>
              </a:solidFill>
              <a:latin typeface="Calibri"/>
            </a:endParaRPr>
          </a:p>
        </p:txBody>
      </p:sp>
      <p:sp>
        <p:nvSpPr>
          <p:cNvPr id="92" name="Rectangle 92"/>
          <p:cNvSpPr/>
          <p:nvPr/>
        </p:nvSpPr>
        <p:spPr>
          <a:xfrm>
            <a:off x="4860032" y="2177570"/>
            <a:ext cx="3979154" cy="1323439"/>
          </a:xfrm>
          <a:prstGeom prst="rect">
            <a:avLst/>
          </a:prstGeom>
        </p:spPr>
        <p:txBody>
          <a:bodyPr wrap="none" lIns="0" tIns="0" rIns="0" bIns="0">
            <a:spAutoFit/>
          </a:bodyPr>
          <a:lstStyle/>
          <a:p>
            <a:r>
              <a:rPr lang="en-US" sz="1600" b="1" dirty="0" err="1">
                <a:solidFill>
                  <a:srgbClr val="FFFFFF"/>
                </a:solidFill>
                <a:latin typeface="Calibri"/>
              </a:rPr>
              <a:t>Tiempo</a:t>
            </a:r>
            <a:r>
              <a:rPr lang="en-US" sz="1600" b="1" dirty="0">
                <a:solidFill>
                  <a:srgbClr val="FFFFFF"/>
                </a:solidFill>
                <a:latin typeface="Calibri"/>
              </a:rPr>
              <a:t> </a:t>
            </a:r>
            <a:r>
              <a:rPr lang="en-US" sz="1600" b="1" dirty="0" err="1">
                <a:solidFill>
                  <a:srgbClr val="FFFFFF"/>
                </a:solidFill>
                <a:latin typeface="Calibri"/>
              </a:rPr>
              <a:t>para</a:t>
            </a:r>
            <a:r>
              <a:rPr lang="en-US" sz="1600" b="1" dirty="0">
                <a:solidFill>
                  <a:srgbClr val="FFFFFF"/>
                </a:solidFill>
                <a:latin typeface="Calibri"/>
              </a:rPr>
              <a:t> </a:t>
            </a:r>
            <a:r>
              <a:rPr lang="en-US" sz="1600" b="1" dirty="0" err="1">
                <a:solidFill>
                  <a:srgbClr val="FFFFFF"/>
                </a:solidFill>
                <a:latin typeface="Calibri"/>
              </a:rPr>
              <a:t>alcanzar</a:t>
            </a:r>
            <a:r>
              <a:rPr lang="en-US" sz="1600" b="1" dirty="0">
                <a:solidFill>
                  <a:srgbClr val="FFFFFF"/>
                </a:solidFill>
                <a:latin typeface="Calibri"/>
              </a:rPr>
              <a:t> 100 </a:t>
            </a:r>
            <a:r>
              <a:rPr lang="en-US" sz="1600" b="1" dirty="0" err="1">
                <a:solidFill>
                  <a:srgbClr val="FFFFFF"/>
                </a:solidFill>
                <a:latin typeface="Calibri"/>
              </a:rPr>
              <a:t>millones</a:t>
            </a:r>
            <a:r>
              <a:rPr lang="en-US" sz="1600" b="1" dirty="0">
                <a:solidFill>
                  <a:srgbClr val="FFFFFF"/>
                </a:solidFill>
                <a:latin typeface="Calibri"/>
              </a:rPr>
              <a:t> de </a:t>
            </a:r>
            <a:r>
              <a:rPr lang="en-US" sz="1600" b="1" dirty="0" err="1">
                <a:solidFill>
                  <a:srgbClr val="FFFFFF"/>
                </a:solidFill>
                <a:latin typeface="Calibri"/>
              </a:rPr>
              <a:t>usuarios</a:t>
            </a:r>
            <a:endParaRPr lang="en-US" sz="1600" b="1" dirty="0">
              <a:solidFill>
                <a:srgbClr val="FFFFFF"/>
              </a:solidFill>
              <a:latin typeface="Calibri"/>
            </a:endParaRPr>
          </a:p>
          <a:p>
            <a:pPr marL="285750" indent="-285750">
              <a:buFont typeface="Arial"/>
              <a:buChar char="•"/>
            </a:pPr>
            <a:r>
              <a:rPr lang="en-US" sz="1400" b="1" dirty="0" err="1">
                <a:solidFill>
                  <a:srgbClr val="FFFFFF"/>
                </a:solidFill>
                <a:latin typeface="Calibri"/>
              </a:rPr>
              <a:t>Teléfono</a:t>
            </a:r>
            <a:r>
              <a:rPr lang="en-US" sz="1400" b="1" dirty="0">
                <a:solidFill>
                  <a:srgbClr val="FFFFFF"/>
                </a:solidFill>
                <a:latin typeface="Calibri"/>
              </a:rPr>
              <a:t> </a:t>
            </a:r>
            <a:r>
              <a:rPr lang="en-US" sz="1400" b="1" dirty="0" err="1">
                <a:solidFill>
                  <a:srgbClr val="FFFFFF"/>
                </a:solidFill>
                <a:latin typeface="Calibri"/>
              </a:rPr>
              <a:t>fijo</a:t>
            </a:r>
            <a:r>
              <a:rPr lang="en-US" sz="1400" b="1" dirty="0">
                <a:solidFill>
                  <a:srgbClr val="FFFFFF"/>
                </a:solidFill>
                <a:latin typeface="Calibri"/>
              </a:rPr>
              <a:t>	75 </a:t>
            </a:r>
            <a:r>
              <a:rPr lang="en-US" sz="1400" b="1" dirty="0" err="1">
                <a:solidFill>
                  <a:srgbClr val="FFFFFF"/>
                </a:solidFill>
                <a:latin typeface="Calibri"/>
              </a:rPr>
              <a:t>años</a:t>
            </a:r>
            <a:endParaRPr lang="en-US" sz="1400" b="1" dirty="0">
              <a:solidFill>
                <a:srgbClr val="FFFFFF"/>
              </a:solidFill>
              <a:latin typeface="Calibri"/>
            </a:endParaRPr>
          </a:p>
          <a:p>
            <a:pPr marL="285750" indent="-285750">
              <a:buFont typeface="Arial"/>
              <a:buChar char="•"/>
            </a:pPr>
            <a:r>
              <a:rPr lang="en-US" sz="1400" b="1" dirty="0" err="1">
                <a:solidFill>
                  <a:srgbClr val="FFFFFF"/>
                </a:solidFill>
                <a:latin typeface="Calibri"/>
              </a:rPr>
              <a:t>Teléfono</a:t>
            </a:r>
            <a:r>
              <a:rPr lang="en-US" sz="1400" b="1" dirty="0">
                <a:solidFill>
                  <a:srgbClr val="FFFFFF"/>
                </a:solidFill>
                <a:latin typeface="Calibri"/>
              </a:rPr>
              <a:t> </a:t>
            </a:r>
            <a:r>
              <a:rPr lang="en-US" sz="1400" b="1" dirty="0" err="1">
                <a:solidFill>
                  <a:srgbClr val="FFFFFF"/>
                </a:solidFill>
                <a:latin typeface="Calibri"/>
              </a:rPr>
              <a:t>móvil</a:t>
            </a:r>
            <a:r>
              <a:rPr lang="en-US" sz="1400" b="1" dirty="0">
                <a:solidFill>
                  <a:srgbClr val="FFFFFF"/>
                </a:solidFill>
                <a:latin typeface="Calibri"/>
              </a:rPr>
              <a:t>	16 </a:t>
            </a:r>
            <a:r>
              <a:rPr lang="en-US" sz="1400" b="1" dirty="0" err="1">
                <a:solidFill>
                  <a:srgbClr val="FFFFFF"/>
                </a:solidFill>
                <a:latin typeface="Calibri"/>
              </a:rPr>
              <a:t>años</a:t>
            </a:r>
            <a:endParaRPr lang="en-US" sz="1400" b="1" dirty="0">
              <a:solidFill>
                <a:srgbClr val="FFFFFF"/>
              </a:solidFill>
              <a:latin typeface="Calibri"/>
            </a:endParaRPr>
          </a:p>
          <a:p>
            <a:pPr marL="285750" indent="-285750">
              <a:buFont typeface="Arial"/>
              <a:buChar char="•"/>
            </a:pPr>
            <a:r>
              <a:rPr lang="en-US" sz="1400" b="1" dirty="0">
                <a:solidFill>
                  <a:srgbClr val="FFFFFF"/>
                </a:solidFill>
                <a:latin typeface="Calibri"/>
              </a:rPr>
              <a:t>Internet		  7 </a:t>
            </a:r>
            <a:r>
              <a:rPr lang="en-US" sz="1400" b="1" dirty="0" err="1">
                <a:solidFill>
                  <a:srgbClr val="FFFFFF"/>
                </a:solidFill>
                <a:latin typeface="Calibri"/>
              </a:rPr>
              <a:t>años</a:t>
            </a:r>
            <a:endParaRPr lang="en-US" sz="1400" b="1" dirty="0">
              <a:solidFill>
                <a:srgbClr val="FFFFFF"/>
              </a:solidFill>
              <a:latin typeface="Calibri"/>
            </a:endParaRPr>
          </a:p>
          <a:p>
            <a:pPr marL="285750" indent="-285750">
              <a:buFont typeface="Arial"/>
              <a:buChar char="•"/>
            </a:pPr>
            <a:r>
              <a:rPr lang="en-US" sz="1400" b="1" dirty="0" err="1">
                <a:solidFill>
                  <a:srgbClr val="FFFFFF"/>
                </a:solidFill>
                <a:latin typeface="Calibri"/>
              </a:rPr>
              <a:t>WhatsApp</a:t>
            </a:r>
            <a:r>
              <a:rPr lang="en-US" sz="1400" b="1" dirty="0">
                <a:solidFill>
                  <a:srgbClr val="FFFFFF"/>
                </a:solidFill>
                <a:latin typeface="Calibri"/>
              </a:rPr>
              <a:t>                  3,5 </a:t>
            </a:r>
            <a:r>
              <a:rPr lang="en-US" sz="1400" b="1" dirty="0" err="1">
                <a:solidFill>
                  <a:srgbClr val="FFFFFF"/>
                </a:solidFill>
                <a:latin typeface="Calibri"/>
              </a:rPr>
              <a:t>años</a:t>
            </a:r>
            <a:endParaRPr lang="en-US" sz="1400" b="1" dirty="0">
              <a:solidFill>
                <a:srgbClr val="FFFFFF"/>
              </a:solidFill>
              <a:latin typeface="Calibri"/>
            </a:endParaRPr>
          </a:p>
          <a:p>
            <a:pPr marL="285750" indent="-285750">
              <a:buFont typeface="Arial"/>
              <a:buChar char="•"/>
            </a:pPr>
            <a:r>
              <a:rPr lang="en-US" sz="1400" b="1" dirty="0" err="1">
                <a:solidFill>
                  <a:srgbClr val="FFFFFF"/>
                </a:solidFill>
                <a:latin typeface="Calibri"/>
              </a:rPr>
              <a:t>Pokemon</a:t>
            </a:r>
            <a:r>
              <a:rPr lang="en-US" sz="1400" b="1" dirty="0">
                <a:solidFill>
                  <a:srgbClr val="FFFFFF"/>
                </a:solidFill>
                <a:latin typeface="Calibri"/>
              </a:rPr>
              <a:t> Go	 25 </a:t>
            </a:r>
            <a:r>
              <a:rPr lang="en-US" sz="1400" b="1" dirty="0" err="1">
                <a:solidFill>
                  <a:srgbClr val="FFFFFF"/>
                </a:solidFill>
                <a:latin typeface="Calibri"/>
              </a:rPr>
              <a:t>Días</a:t>
            </a:r>
            <a:r>
              <a:rPr lang="en-US" sz="1400" b="1" dirty="0">
                <a:solidFill>
                  <a:srgbClr val="FFFFFF"/>
                </a:solidFill>
                <a:latin typeface="Calibri"/>
              </a:rPr>
              <a:t>!!!</a:t>
            </a:r>
          </a:p>
        </p:txBody>
      </p:sp>
      <p:grpSp>
        <p:nvGrpSpPr>
          <p:cNvPr id="106" name="Agrupar 105"/>
          <p:cNvGrpSpPr/>
          <p:nvPr/>
        </p:nvGrpSpPr>
        <p:grpSpPr>
          <a:xfrm>
            <a:off x="107504" y="3789040"/>
            <a:ext cx="4320480" cy="2016224"/>
            <a:chOff x="107504" y="2931790"/>
            <a:chExt cx="4320480" cy="2016224"/>
          </a:xfrm>
        </p:grpSpPr>
        <p:grpSp>
          <p:nvGrpSpPr>
            <p:cNvPr id="85" name="Group 65"/>
            <p:cNvGrpSpPr/>
            <p:nvPr/>
          </p:nvGrpSpPr>
          <p:grpSpPr>
            <a:xfrm>
              <a:off x="107504" y="2931790"/>
              <a:ext cx="4320480" cy="2016224"/>
              <a:chOff x="2901397" y="1304396"/>
              <a:chExt cx="1823780" cy="1800892"/>
            </a:xfrm>
          </p:grpSpPr>
          <p:sp>
            <p:nvSpPr>
              <p:cNvPr id="86" name="Rounded Rectangle 66"/>
              <p:cNvSpPr/>
              <p:nvPr/>
            </p:nvSpPr>
            <p:spPr>
              <a:xfrm>
                <a:off x="2901397" y="1377078"/>
                <a:ext cx="1823780" cy="1728210"/>
              </a:xfrm>
              <a:prstGeom prst="roundRect">
                <a:avLst>
                  <a:gd name="adj" fmla="val 8669"/>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a:endParaRPr>
              </a:p>
            </p:txBody>
          </p:sp>
          <p:sp>
            <p:nvSpPr>
              <p:cNvPr id="87" name="Rounded Rectangle 67"/>
              <p:cNvSpPr/>
              <p:nvPr/>
            </p:nvSpPr>
            <p:spPr>
              <a:xfrm>
                <a:off x="2901397" y="1304396"/>
                <a:ext cx="1823780" cy="1728210"/>
              </a:xfrm>
              <a:prstGeom prst="roundRect">
                <a:avLst>
                  <a:gd name="adj" fmla="val 86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a:endParaRPr>
              </a:p>
            </p:txBody>
          </p:sp>
        </p:grpSp>
        <p:pic>
          <p:nvPicPr>
            <p:cNvPr id="17" name="Imagen 16"/>
            <p:cNvPicPr>
              <a:picLocks noChangeAspect="1"/>
            </p:cNvPicPr>
            <p:nvPr/>
          </p:nvPicPr>
          <p:blipFill>
            <a:blip r:embed="rId4" cstate="screen">
              <a:alphaModFix amt="80000"/>
              <a:extLst>
                <a:ext uri="{BEBA8EAE-BF5A-486C-A8C5-ECC9F3942E4B}">
                  <a14:imgProps xmlns:a14="http://schemas.microsoft.com/office/drawing/2010/main">
                    <a14:imgLayer r:embed="rId5">
                      <a14:imgEffect>
                        <a14:brightnessContrast bright="-39000"/>
                      </a14:imgEffect>
                    </a14:imgLayer>
                  </a14:imgProps>
                </a:ext>
                <a:ext uri="{28A0092B-C50C-407E-A947-70E740481C1C}">
                  <a14:useLocalDpi xmlns:a14="http://schemas.microsoft.com/office/drawing/2010/main"/>
                </a:ext>
              </a:extLst>
            </a:blip>
            <a:stretch>
              <a:fillRect/>
            </a:stretch>
          </p:blipFill>
          <p:spPr>
            <a:xfrm>
              <a:off x="1043608" y="3219822"/>
              <a:ext cx="3203848" cy="1601924"/>
            </a:xfrm>
            <a:prstGeom prst="rect">
              <a:avLst/>
            </a:prstGeom>
          </p:spPr>
        </p:pic>
        <p:sp>
          <p:nvSpPr>
            <p:cNvPr id="95" name="Freeform 41"/>
            <p:cNvSpPr>
              <a:spLocks noEditPoints="1"/>
            </p:cNvSpPr>
            <p:nvPr/>
          </p:nvSpPr>
          <p:spPr bwMode="auto">
            <a:xfrm>
              <a:off x="179512" y="3003798"/>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latin typeface="Calibri"/>
              </a:endParaRPr>
            </a:p>
          </p:txBody>
        </p:sp>
      </p:grpSp>
      <p:sp>
        <p:nvSpPr>
          <p:cNvPr id="88" name="Rectangle 92"/>
          <p:cNvSpPr/>
          <p:nvPr/>
        </p:nvSpPr>
        <p:spPr>
          <a:xfrm>
            <a:off x="531465" y="1556792"/>
            <a:ext cx="3257302" cy="1600438"/>
          </a:xfrm>
          <a:prstGeom prst="rect">
            <a:avLst/>
          </a:prstGeom>
        </p:spPr>
        <p:txBody>
          <a:bodyPr wrap="none" lIns="0" tIns="0" rIns="0" bIns="0">
            <a:spAutoFit/>
          </a:bodyPr>
          <a:lstStyle/>
          <a:p>
            <a:r>
              <a:rPr lang="en-US" sz="2000" b="1" dirty="0">
                <a:solidFill>
                  <a:srgbClr val="FFFFFF"/>
                </a:solidFill>
                <a:latin typeface="Calibri"/>
              </a:rPr>
              <a:t>El </a:t>
            </a:r>
            <a:r>
              <a:rPr lang="en-US" sz="2000" b="1" dirty="0" err="1">
                <a:solidFill>
                  <a:srgbClr val="FFFFFF"/>
                </a:solidFill>
                <a:latin typeface="Calibri"/>
              </a:rPr>
              <a:t>cliente</a:t>
            </a:r>
            <a:r>
              <a:rPr lang="en-US" sz="2000" b="1" dirty="0">
                <a:solidFill>
                  <a:srgbClr val="FFFFFF"/>
                </a:solidFill>
                <a:latin typeface="Calibri"/>
              </a:rPr>
              <a:t> digital</a:t>
            </a:r>
          </a:p>
          <a:p>
            <a:endParaRPr lang="en-US" sz="2000" b="1" dirty="0">
              <a:solidFill>
                <a:srgbClr val="FFFFFF"/>
              </a:solidFill>
              <a:latin typeface="Calibri"/>
            </a:endParaRPr>
          </a:p>
          <a:p>
            <a:pPr marL="342900" indent="-342900">
              <a:buFont typeface="Arial"/>
              <a:buChar char="•"/>
            </a:pPr>
            <a:r>
              <a:rPr lang="en-US" sz="1600" b="1" dirty="0" err="1">
                <a:solidFill>
                  <a:srgbClr val="FFFFFF"/>
                </a:solidFill>
                <a:latin typeface="Calibri"/>
              </a:rPr>
              <a:t>Siempre</a:t>
            </a:r>
            <a:r>
              <a:rPr lang="en-US" sz="1600" b="1" dirty="0">
                <a:solidFill>
                  <a:srgbClr val="FFFFFF"/>
                </a:solidFill>
                <a:latin typeface="Calibri"/>
              </a:rPr>
              <a:t> </a:t>
            </a:r>
            <a:r>
              <a:rPr lang="en-US" sz="1600" b="1" dirty="0" err="1">
                <a:solidFill>
                  <a:srgbClr val="FFFFFF"/>
                </a:solidFill>
                <a:latin typeface="Calibri"/>
              </a:rPr>
              <a:t>conectado</a:t>
            </a:r>
            <a:endParaRPr lang="en-US" sz="1600" b="1" dirty="0">
              <a:solidFill>
                <a:srgbClr val="FFFFFF"/>
              </a:solidFill>
              <a:latin typeface="Calibri"/>
            </a:endParaRPr>
          </a:p>
          <a:p>
            <a:pPr marL="342900" indent="-342900">
              <a:buFont typeface="Arial"/>
              <a:buChar char="•"/>
            </a:pPr>
            <a:r>
              <a:rPr lang="en-US" sz="1600" b="1" dirty="0">
                <a:solidFill>
                  <a:srgbClr val="FFFFFF"/>
                </a:solidFill>
                <a:latin typeface="Calibri"/>
              </a:rPr>
              <a:t>Con un </a:t>
            </a:r>
            <a:r>
              <a:rPr lang="en-US" sz="1600" b="1" dirty="0" err="1">
                <a:solidFill>
                  <a:srgbClr val="FFFFFF"/>
                </a:solidFill>
                <a:latin typeface="Calibri"/>
              </a:rPr>
              <a:t>dispositivo</a:t>
            </a:r>
            <a:r>
              <a:rPr lang="en-US" sz="1600" b="1" dirty="0">
                <a:solidFill>
                  <a:srgbClr val="FFFFFF"/>
                </a:solidFill>
                <a:latin typeface="Calibri"/>
              </a:rPr>
              <a:t> smart  </a:t>
            </a:r>
            <a:r>
              <a:rPr lang="en-US" sz="1600" b="1" dirty="0" err="1">
                <a:solidFill>
                  <a:srgbClr val="FFFFFF"/>
                </a:solidFill>
                <a:latin typeface="Calibri"/>
              </a:rPr>
              <a:t>móvil</a:t>
            </a:r>
            <a:endParaRPr lang="en-US" sz="1600" b="1" dirty="0">
              <a:solidFill>
                <a:srgbClr val="FFFFFF"/>
              </a:solidFill>
              <a:latin typeface="Calibri"/>
            </a:endParaRPr>
          </a:p>
          <a:p>
            <a:pPr marL="342900" indent="-342900">
              <a:buFont typeface="Arial"/>
              <a:buChar char="•"/>
            </a:pPr>
            <a:r>
              <a:rPr lang="en-US" sz="1600" b="1" dirty="0" err="1">
                <a:solidFill>
                  <a:srgbClr val="FFFFFF"/>
                </a:solidFill>
                <a:latin typeface="Calibri"/>
              </a:rPr>
              <a:t>Demandante</a:t>
            </a:r>
            <a:r>
              <a:rPr lang="en-US" sz="1600" b="1" dirty="0">
                <a:solidFill>
                  <a:srgbClr val="FFFFFF"/>
                </a:solidFill>
                <a:latin typeface="Calibri"/>
              </a:rPr>
              <a:t> de </a:t>
            </a:r>
            <a:r>
              <a:rPr lang="en-US" sz="1600" b="1" dirty="0" err="1">
                <a:solidFill>
                  <a:srgbClr val="FFFFFF"/>
                </a:solidFill>
                <a:latin typeface="Calibri"/>
              </a:rPr>
              <a:t>servicios</a:t>
            </a:r>
            <a:r>
              <a:rPr lang="en-US" sz="1600" b="1" dirty="0">
                <a:solidFill>
                  <a:srgbClr val="FFFFFF"/>
                </a:solidFill>
                <a:latin typeface="Calibri"/>
              </a:rPr>
              <a:t> </a:t>
            </a:r>
            <a:r>
              <a:rPr lang="en-US" sz="1600" b="1" dirty="0" err="1">
                <a:solidFill>
                  <a:srgbClr val="FFFFFF"/>
                </a:solidFill>
                <a:latin typeface="Calibri"/>
              </a:rPr>
              <a:t>digitales</a:t>
            </a:r>
            <a:endParaRPr lang="en-US" sz="1600" b="1" dirty="0">
              <a:solidFill>
                <a:srgbClr val="FFFFFF"/>
              </a:solidFill>
              <a:latin typeface="Calibri"/>
            </a:endParaRPr>
          </a:p>
          <a:p>
            <a:pPr marL="342900" indent="-342900">
              <a:buFont typeface="Arial"/>
              <a:buChar char="•"/>
            </a:pPr>
            <a:endParaRPr lang="en-US" sz="1600" b="1" dirty="0">
              <a:solidFill>
                <a:srgbClr val="FFFFFF"/>
              </a:solidFill>
              <a:latin typeface="Calibri"/>
            </a:endParaRPr>
          </a:p>
        </p:txBody>
      </p:sp>
      <p:sp>
        <p:nvSpPr>
          <p:cNvPr id="93" name="Rectangle 92"/>
          <p:cNvSpPr/>
          <p:nvPr/>
        </p:nvSpPr>
        <p:spPr>
          <a:xfrm>
            <a:off x="522610" y="3774519"/>
            <a:ext cx="3449662" cy="1938992"/>
          </a:xfrm>
          <a:prstGeom prst="rect">
            <a:avLst/>
          </a:prstGeom>
        </p:spPr>
        <p:txBody>
          <a:bodyPr wrap="none" lIns="0" tIns="0" rIns="0" bIns="0">
            <a:spAutoFit/>
          </a:bodyPr>
          <a:lstStyle/>
          <a:p>
            <a:r>
              <a:rPr lang="en-US" sz="2000" b="1" dirty="0" err="1">
                <a:solidFill>
                  <a:srgbClr val="FFFFFF"/>
                </a:solidFill>
                <a:latin typeface="Calibri"/>
              </a:rPr>
              <a:t>Nuevas</a:t>
            </a:r>
            <a:r>
              <a:rPr lang="en-US" sz="2000" b="1" dirty="0">
                <a:solidFill>
                  <a:srgbClr val="FFFFFF"/>
                </a:solidFill>
                <a:latin typeface="Calibri"/>
              </a:rPr>
              <a:t> </a:t>
            </a:r>
            <a:r>
              <a:rPr lang="en-US" sz="2000" b="1" dirty="0" err="1">
                <a:solidFill>
                  <a:srgbClr val="FFFFFF"/>
                </a:solidFill>
                <a:latin typeface="Calibri"/>
              </a:rPr>
              <a:t>tecnologías</a:t>
            </a:r>
            <a:r>
              <a:rPr lang="en-US" sz="2000" b="1" dirty="0">
                <a:solidFill>
                  <a:srgbClr val="FFFFFF"/>
                </a:solidFill>
                <a:latin typeface="Calibri"/>
              </a:rPr>
              <a:t> </a:t>
            </a:r>
            <a:r>
              <a:rPr lang="en-US" sz="2000" b="1" dirty="0" err="1">
                <a:solidFill>
                  <a:srgbClr val="FFFFFF"/>
                </a:solidFill>
                <a:latin typeface="Calibri"/>
              </a:rPr>
              <a:t>facilitadoras</a:t>
            </a:r>
            <a:endParaRPr lang="en-US" sz="2000" b="1" dirty="0">
              <a:solidFill>
                <a:srgbClr val="FFFFFF"/>
              </a:solidFill>
              <a:latin typeface="Calibri"/>
            </a:endParaRPr>
          </a:p>
          <a:p>
            <a:endParaRPr lang="en-US" sz="1000" b="1" dirty="0">
              <a:solidFill>
                <a:srgbClr val="FFFFFF"/>
              </a:solidFill>
              <a:latin typeface="Calibri"/>
            </a:endParaRPr>
          </a:p>
          <a:p>
            <a:pPr marL="342900" indent="-342900">
              <a:buFont typeface="Arial"/>
              <a:buChar char="•"/>
            </a:pPr>
            <a:r>
              <a:rPr lang="en-US" sz="1600" b="1" dirty="0">
                <a:solidFill>
                  <a:srgbClr val="FFFFFF"/>
                </a:solidFill>
                <a:latin typeface="Calibri"/>
              </a:rPr>
              <a:t>Cloud Computing</a:t>
            </a:r>
          </a:p>
          <a:p>
            <a:pPr marL="342900" indent="-342900">
              <a:buFont typeface="Arial"/>
              <a:buChar char="•"/>
            </a:pPr>
            <a:r>
              <a:rPr lang="en-US" sz="1600" b="1" dirty="0" err="1">
                <a:solidFill>
                  <a:srgbClr val="FFFFFF"/>
                </a:solidFill>
                <a:latin typeface="Calibri"/>
              </a:rPr>
              <a:t>Movilidad</a:t>
            </a:r>
            <a:r>
              <a:rPr lang="en-US" sz="1600" b="1" dirty="0">
                <a:solidFill>
                  <a:srgbClr val="FFFFFF"/>
                </a:solidFill>
                <a:latin typeface="Calibri"/>
              </a:rPr>
              <a:t> y </a:t>
            </a:r>
            <a:r>
              <a:rPr lang="en-US" sz="1600" b="1" dirty="0" err="1">
                <a:solidFill>
                  <a:srgbClr val="FFFFFF"/>
                </a:solidFill>
                <a:latin typeface="Calibri"/>
              </a:rPr>
              <a:t>dispositivos</a:t>
            </a:r>
            <a:r>
              <a:rPr lang="en-US" sz="1600" b="1" dirty="0">
                <a:solidFill>
                  <a:srgbClr val="FFFFFF"/>
                </a:solidFill>
                <a:latin typeface="Calibri"/>
              </a:rPr>
              <a:t> </a:t>
            </a:r>
            <a:r>
              <a:rPr lang="en-US" sz="1600" b="1" dirty="0" err="1">
                <a:solidFill>
                  <a:srgbClr val="FFFFFF"/>
                </a:solidFill>
                <a:latin typeface="Calibri"/>
              </a:rPr>
              <a:t>inteligentes</a:t>
            </a:r>
            <a:endParaRPr lang="en-US" sz="1600" b="1" dirty="0">
              <a:solidFill>
                <a:srgbClr val="FFFFFF"/>
              </a:solidFill>
              <a:latin typeface="Calibri"/>
            </a:endParaRPr>
          </a:p>
          <a:p>
            <a:pPr marL="342900" indent="-342900">
              <a:buFont typeface="Arial"/>
              <a:buChar char="•"/>
            </a:pPr>
            <a:r>
              <a:rPr lang="en-US" sz="1600" b="1" dirty="0">
                <a:solidFill>
                  <a:srgbClr val="FFFFFF"/>
                </a:solidFill>
                <a:latin typeface="Calibri"/>
              </a:rPr>
              <a:t>Big Data / Analytics</a:t>
            </a:r>
          </a:p>
          <a:p>
            <a:pPr marL="342900" indent="-342900">
              <a:buFont typeface="Arial"/>
              <a:buChar char="•"/>
            </a:pPr>
            <a:r>
              <a:rPr lang="en-US" sz="1600" b="1" dirty="0" err="1">
                <a:solidFill>
                  <a:srgbClr val="FFFFFF"/>
                </a:solidFill>
                <a:latin typeface="Calibri"/>
              </a:rPr>
              <a:t>IoT</a:t>
            </a:r>
            <a:endParaRPr lang="en-US" sz="1600" b="1" dirty="0">
              <a:solidFill>
                <a:srgbClr val="FFFFFF"/>
              </a:solidFill>
              <a:latin typeface="Calibri"/>
            </a:endParaRPr>
          </a:p>
          <a:p>
            <a:pPr marL="342900" indent="-342900">
              <a:buFont typeface="Arial"/>
              <a:buChar char="•"/>
            </a:pPr>
            <a:r>
              <a:rPr lang="en-US" sz="1600" b="1" dirty="0" err="1">
                <a:solidFill>
                  <a:srgbClr val="FFFFFF"/>
                </a:solidFill>
                <a:latin typeface="Calibri"/>
              </a:rPr>
              <a:t>Ciberseguridad</a:t>
            </a:r>
            <a:endParaRPr lang="en-US" sz="1600" b="1" dirty="0">
              <a:solidFill>
                <a:srgbClr val="FFFFFF"/>
              </a:solidFill>
              <a:latin typeface="Calibri"/>
            </a:endParaRPr>
          </a:p>
          <a:p>
            <a:pPr marL="342900" indent="-342900">
              <a:buFont typeface="Arial"/>
              <a:buChar char="•"/>
            </a:pPr>
            <a:r>
              <a:rPr lang="en-US" sz="1600" b="1" dirty="0">
                <a:solidFill>
                  <a:srgbClr val="FFFFFF"/>
                </a:solidFill>
                <a:latin typeface="Calibri"/>
              </a:rPr>
              <a:t>IA / </a:t>
            </a:r>
            <a:r>
              <a:rPr lang="en-US" sz="1600" b="1" dirty="0" err="1">
                <a:solidFill>
                  <a:srgbClr val="FFFFFF"/>
                </a:solidFill>
                <a:latin typeface="Calibri"/>
              </a:rPr>
              <a:t>Algoritmos</a:t>
            </a:r>
            <a:r>
              <a:rPr lang="en-US" sz="1600" b="1" dirty="0">
                <a:solidFill>
                  <a:srgbClr val="FFFFFF"/>
                </a:solidFill>
                <a:latin typeface="Calibri"/>
              </a:rPr>
              <a:t>, etc.</a:t>
            </a:r>
          </a:p>
        </p:txBody>
      </p:sp>
      <p:pic>
        <p:nvPicPr>
          <p:cNvPr id="34" name="33 Imagen"/>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92280" y="5722920"/>
            <a:ext cx="1595740" cy="185045"/>
          </a:xfrm>
          <a:prstGeom prst="rect">
            <a:avLst/>
          </a:prstGeom>
        </p:spPr>
      </p:pic>
      <p:grpSp>
        <p:nvGrpSpPr>
          <p:cNvPr id="107" name="Agrupar 106"/>
          <p:cNvGrpSpPr/>
          <p:nvPr/>
        </p:nvGrpSpPr>
        <p:grpSpPr>
          <a:xfrm>
            <a:off x="4572000" y="3789040"/>
            <a:ext cx="4392488" cy="2016224"/>
            <a:chOff x="4572000" y="2931790"/>
            <a:chExt cx="4392488" cy="2016224"/>
          </a:xfrm>
        </p:grpSpPr>
        <p:grpSp>
          <p:nvGrpSpPr>
            <p:cNvPr id="82" name="Group 62"/>
            <p:cNvGrpSpPr/>
            <p:nvPr/>
          </p:nvGrpSpPr>
          <p:grpSpPr>
            <a:xfrm>
              <a:off x="4572000" y="2931790"/>
              <a:ext cx="4392488" cy="2016224"/>
              <a:chOff x="2901397" y="1304396"/>
              <a:chExt cx="1823780" cy="1800892"/>
            </a:xfrm>
          </p:grpSpPr>
          <p:sp>
            <p:nvSpPr>
              <p:cNvPr id="83" name="Rounded Rectangle 63"/>
              <p:cNvSpPr/>
              <p:nvPr/>
            </p:nvSpPr>
            <p:spPr>
              <a:xfrm>
                <a:off x="2901397" y="1377078"/>
                <a:ext cx="1823780" cy="1728210"/>
              </a:xfrm>
              <a:prstGeom prst="roundRect">
                <a:avLst>
                  <a:gd name="adj" fmla="val 8669"/>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a:endParaRPr>
              </a:p>
            </p:txBody>
          </p:sp>
          <p:sp>
            <p:nvSpPr>
              <p:cNvPr id="84" name="Rounded Rectangle 64"/>
              <p:cNvSpPr/>
              <p:nvPr/>
            </p:nvSpPr>
            <p:spPr>
              <a:xfrm>
                <a:off x="2901397" y="1304396"/>
                <a:ext cx="1823780" cy="1728210"/>
              </a:xfrm>
              <a:prstGeom prst="roundRect">
                <a:avLst>
                  <a:gd name="adj" fmla="val 866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a:endParaRPr>
              </a:p>
            </p:txBody>
          </p:sp>
        </p:grpSp>
        <p:pic>
          <p:nvPicPr>
            <p:cNvPr id="31" name="Imagen 30"/>
            <p:cNvPicPr>
              <a:picLocks noChangeAspect="1"/>
            </p:cNvPicPr>
            <p:nvPr/>
          </p:nvPicPr>
          <p:blipFill>
            <a:blip r:embed="rId7" cstate="screen">
              <a:alphaModFix amt="80000"/>
              <a:extLst>
                <a:ext uri="{28A0092B-C50C-407E-A947-70E740481C1C}">
                  <a14:useLocalDpi xmlns:a14="http://schemas.microsoft.com/office/drawing/2010/main"/>
                </a:ext>
              </a:extLst>
            </a:blip>
            <a:stretch>
              <a:fillRect/>
            </a:stretch>
          </p:blipFill>
          <p:spPr>
            <a:xfrm>
              <a:off x="6372200" y="3247776"/>
              <a:ext cx="2442344" cy="1628230"/>
            </a:xfrm>
            <a:prstGeom prst="rect">
              <a:avLst/>
            </a:prstGeom>
          </p:spPr>
        </p:pic>
        <p:sp>
          <p:nvSpPr>
            <p:cNvPr id="97" name="Freeform 137"/>
            <p:cNvSpPr>
              <a:spLocks noEditPoints="1"/>
            </p:cNvSpPr>
            <p:nvPr/>
          </p:nvSpPr>
          <p:spPr bwMode="auto">
            <a:xfrm>
              <a:off x="4716016" y="3075806"/>
              <a:ext cx="329647" cy="337558"/>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latin typeface="Calibri"/>
              </a:endParaRPr>
            </a:p>
          </p:txBody>
        </p:sp>
      </p:grpSp>
      <p:sp>
        <p:nvSpPr>
          <p:cNvPr id="96" name="Rectangle 92"/>
          <p:cNvSpPr/>
          <p:nvPr/>
        </p:nvSpPr>
        <p:spPr>
          <a:xfrm>
            <a:off x="5226795" y="3794265"/>
            <a:ext cx="2988849" cy="307777"/>
          </a:xfrm>
          <a:prstGeom prst="rect">
            <a:avLst/>
          </a:prstGeom>
        </p:spPr>
        <p:txBody>
          <a:bodyPr wrap="none" lIns="0" tIns="0" rIns="0" bIns="0">
            <a:spAutoFit/>
          </a:bodyPr>
          <a:lstStyle/>
          <a:p>
            <a:r>
              <a:rPr lang="en-US" sz="2000" b="1" dirty="0" err="1">
                <a:solidFill>
                  <a:srgbClr val="FFFFFF"/>
                </a:solidFill>
                <a:latin typeface="Calibri"/>
              </a:rPr>
              <a:t>Nuevos</a:t>
            </a:r>
            <a:r>
              <a:rPr lang="en-US" sz="2000" b="1" dirty="0">
                <a:solidFill>
                  <a:srgbClr val="FFFFFF"/>
                </a:solidFill>
                <a:latin typeface="Calibri"/>
              </a:rPr>
              <a:t> </a:t>
            </a:r>
            <a:r>
              <a:rPr lang="en-US" sz="2000" b="1" dirty="0" err="1">
                <a:solidFill>
                  <a:srgbClr val="FFFFFF"/>
                </a:solidFill>
                <a:latin typeface="Calibri"/>
              </a:rPr>
              <a:t>modelos</a:t>
            </a:r>
            <a:r>
              <a:rPr lang="en-US" sz="2000" b="1" dirty="0">
                <a:solidFill>
                  <a:srgbClr val="FFFFFF"/>
                </a:solidFill>
                <a:latin typeface="Calibri"/>
              </a:rPr>
              <a:t> de </a:t>
            </a:r>
            <a:r>
              <a:rPr lang="en-US" sz="2000" b="1" dirty="0" err="1">
                <a:solidFill>
                  <a:srgbClr val="FFFFFF"/>
                </a:solidFill>
                <a:latin typeface="Calibri"/>
              </a:rPr>
              <a:t>negocio</a:t>
            </a:r>
            <a:endParaRPr lang="en-US" sz="1000" b="1" dirty="0">
              <a:solidFill>
                <a:srgbClr val="FFFFFF"/>
              </a:solidFill>
              <a:latin typeface="Calibri"/>
            </a:endParaRPr>
          </a:p>
        </p:txBody>
      </p:sp>
      <p:grpSp>
        <p:nvGrpSpPr>
          <p:cNvPr id="8" name="Agrupar 7"/>
          <p:cNvGrpSpPr/>
          <p:nvPr/>
        </p:nvGrpSpPr>
        <p:grpSpPr>
          <a:xfrm>
            <a:off x="4572000" y="4221089"/>
            <a:ext cx="1944216" cy="1384709"/>
            <a:chOff x="4572000" y="3363838"/>
            <a:chExt cx="1944216" cy="1384709"/>
          </a:xfrm>
        </p:grpSpPr>
        <p:pic>
          <p:nvPicPr>
            <p:cNvPr id="51" name="Imagen 5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076056" y="3435846"/>
              <a:ext cx="777900" cy="777900"/>
            </a:xfrm>
            <a:prstGeom prst="rect">
              <a:avLst/>
            </a:prstGeom>
          </p:spPr>
        </p:pic>
        <p:pic>
          <p:nvPicPr>
            <p:cNvPr id="98" name="Imagen 9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631904" y="3462441"/>
              <a:ext cx="884312" cy="477461"/>
            </a:xfrm>
            <a:prstGeom prst="rect">
              <a:avLst/>
            </a:prstGeom>
          </p:spPr>
        </p:pic>
        <p:grpSp>
          <p:nvGrpSpPr>
            <p:cNvPr id="108" name="Agrupar 107"/>
            <p:cNvGrpSpPr/>
            <p:nvPr/>
          </p:nvGrpSpPr>
          <p:grpSpPr>
            <a:xfrm>
              <a:off x="4572000" y="3363838"/>
              <a:ext cx="720080" cy="864096"/>
              <a:chOff x="4572000" y="3363838"/>
              <a:chExt cx="720080" cy="864096"/>
            </a:xfrm>
          </p:grpSpPr>
          <p:pic>
            <p:nvPicPr>
              <p:cNvPr id="39" name="Imagen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572000" y="3363838"/>
                <a:ext cx="648072" cy="864096"/>
              </a:xfrm>
              <a:prstGeom prst="rect">
                <a:avLst/>
              </a:prstGeom>
            </p:spPr>
          </p:pic>
          <p:sp>
            <p:nvSpPr>
              <p:cNvPr id="50" name="Rectángulo 49"/>
              <p:cNvSpPr/>
              <p:nvPr/>
            </p:nvSpPr>
            <p:spPr>
              <a:xfrm>
                <a:off x="4572000" y="4011910"/>
                <a:ext cx="720080" cy="21602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latin typeface="Calibri"/>
                </a:endParaRPr>
              </a:p>
            </p:txBody>
          </p:sp>
        </p:grpSp>
        <p:pic>
          <p:nvPicPr>
            <p:cNvPr id="100" name="Imagen 9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644008" y="4083918"/>
              <a:ext cx="432048" cy="546108"/>
            </a:xfrm>
            <a:prstGeom prst="rect">
              <a:avLst/>
            </a:prstGeom>
          </p:spPr>
        </p:pic>
        <p:pic>
          <p:nvPicPr>
            <p:cNvPr id="2" name="Imagen 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5364088" y="4515966"/>
              <a:ext cx="781472" cy="232581"/>
            </a:xfrm>
            <a:prstGeom prst="rect">
              <a:avLst/>
            </a:prstGeom>
          </p:spPr>
        </p:pic>
        <p:pic>
          <p:nvPicPr>
            <p:cNvPr id="3" name="Imagen 2"/>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5789712" y="4155926"/>
              <a:ext cx="576064" cy="288032"/>
            </a:xfrm>
            <a:prstGeom prst="rect">
              <a:avLst/>
            </a:prstGeom>
          </p:spPr>
        </p:pic>
        <p:pic>
          <p:nvPicPr>
            <p:cNvPr id="105" name="Imagen 104"/>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139648" y="4083918"/>
              <a:ext cx="584480" cy="360040"/>
            </a:xfrm>
            <a:prstGeom prst="rect">
              <a:avLst/>
            </a:prstGeom>
          </p:spPr>
        </p:pic>
      </p:grpSp>
    </p:spTree>
    <p:extLst>
      <p:ext uri="{BB962C8B-B14F-4D97-AF65-F5344CB8AC3E}">
        <p14:creationId xmlns:p14="http://schemas.microsoft.com/office/powerpoint/2010/main" val="90713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dissolve">
                                      <p:cBhvr>
                                        <p:cTn id="11" dur="500"/>
                                        <p:tgtEl>
                                          <p:spTgt spid="8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dissolve">
                                      <p:cBhvr>
                                        <p:cTn id="16" dur="500"/>
                                        <p:tgtEl>
                                          <p:spTgt spid="104"/>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599"/>
                                          </p:stCondLst>
                                        </p:cTn>
                                        <p:tgtEl>
                                          <p:spTgt spid="90"/>
                                        </p:tgtEl>
                                        <p:attrNameLst>
                                          <p:attrName>style.visibility</p:attrName>
                                        </p:attrNameLst>
                                      </p:cBhvr>
                                      <p:to>
                                        <p:strVal val="visible"/>
                                      </p:to>
                                    </p:set>
                                  </p:childTnLst>
                                </p:cTn>
                              </p:par>
                            </p:childTnLst>
                          </p:cTn>
                        </p:par>
                        <p:par>
                          <p:cTn id="20" fill="hold">
                            <p:stCondLst>
                              <p:cond delay="1100"/>
                            </p:stCondLst>
                            <p:childTnLst>
                              <p:par>
                                <p:cTn id="21" presetID="1" presetClass="entr" presetSubtype="0" fill="hold" grpId="0" nodeType="afterEffect">
                                  <p:stCondLst>
                                    <p:cond delay="0"/>
                                  </p:stCondLst>
                                  <p:childTnLst>
                                    <p:set>
                                      <p:cBhvr>
                                        <p:cTn id="22" dur="1" fill="hold">
                                          <p:stCondLst>
                                            <p:cond delay="599"/>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599"/>
                                          </p:stCondLst>
                                        </p:cTn>
                                        <p:tgtEl>
                                          <p:spTgt spid="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dissolve">
                                      <p:cBhvr>
                                        <p:cTn id="35" dur="600"/>
                                        <p:tgtEl>
                                          <p:spTgt spid="107"/>
                                        </p:tgtEl>
                                      </p:cBhvr>
                                    </p:animEffect>
                                  </p:childTnLst>
                                </p:cTn>
                              </p:par>
                            </p:childTnLst>
                          </p:cTn>
                        </p:par>
                        <p:par>
                          <p:cTn id="36" fill="hold">
                            <p:stCondLst>
                              <p:cond delay="600"/>
                            </p:stCondLst>
                            <p:childTnLst>
                              <p:par>
                                <p:cTn id="37" presetID="9" presetClass="entr" presetSubtype="0" fill="hold" grpId="0" nodeType="afterEffect">
                                  <p:stCondLst>
                                    <p:cond delay="0"/>
                                  </p:stCondLst>
                                  <p:childTnLst>
                                    <p:set>
                                      <p:cBhvr>
                                        <p:cTn id="38" dur="1" fill="hold">
                                          <p:stCondLst>
                                            <p:cond delay="0"/>
                                          </p:stCondLst>
                                        </p:cTn>
                                        <p:tgtEl>
                                          <p:spTgt spid="96"/>
                                        </p:tgtEl>
                                        <p:attrNameLst>
                                          <p:attrName>style.visibility</p:attrName>
                                        </p:attrNameLst>
                                      </p:cBhvr>
                                      <p:to>
                                        <p:strVal val="visible"/>
                                      </p:to>
                                    </p:set>
                                    <p:animEffect transition="in" filter="dissolve">
                                      <p:cBhvr>
                                        <p:cTn id="39" dur="500"/>
                                        <p:tgtEl>
                                          <p:spTgt spid="96"/>
                                        </p:tgtEl>
                                      </p:cBhvr>
                                    </p:animEffect>
                                  </p:childTnLst>
                                </p:cTn>
                              </p:par>
                            </p:childTnLst>
                          </p:cTn>
                        </p:par>
                        <p:par>
                          <p:cTn id="40" fill="hold">
                            <p:stCondLst>
                              <p:cond delay="1100"/>
                            </p:stCondLst>
                            <p:childTnLst>
                              <p:par>
                                <p:cTn id="41" presetID="9"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2" grpId="0"/>
      <p:bldP spid="88" grpId="0" uiExpand="1"/>
      <p:bldP spid="93" grpId="0"/>
      <p:bldP spid="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3" y="857250"/>
            <a:ext cx="8817839"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defTabSz="685593"/>
            <a:endParaRPr lang="es-ES" sz="1400" dirty="0">
              <a:solidFill>
                <a:srgbClr val="FFFFFF"/>
              </a:solidFill>
              <a:latin typeface="Calibri"/>
            </a:endParaRPr>
          </a:p>
        </p:txBody>
      </p:sp>
      <p:sp>
        <p:nvSpPr>
          <p:cNvPr id="5" name="Título 1"/>
          <p:cNvSpPr txBox="1">
            <a:spLocks/>
          </p:cNvSpPr>
          <p:nvPr/>
        </p:nvSpPr>
        <p:spPr bwMode="auto">
          <a:xfrm>
            <a:off x="179513" y="956481"/>
            <a:ext cx="8817839" cy="816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8" tIns="45714" rIns="91428" bIns="45714"/>
          <a:lstStyle>
            <a:lvl1pPr eaLnBrk="0">
              <a:defRPr sz="5000">
                <a:solidFill>
                  <a:srgbClr val="000000"/>
                </a:solidFill>
                <a:latin typeface="Helvetica Light" charset="0"/>
                <a:ea typeface="MS PGothic" charset="0"/>
                <a:cs typeface="MS PGothic" charset="0"/>
                <a:sym typeface="Helvetica Light" charset="0"/>
              </a:defRPr>
            </a:lvl1pPr>
            <a:lvl2pPr marL="742950" indent="-285750" eaLnBrk="0">
              <a:defRPr sz="5000">
                <a:solidFill>
                  <a:srgbClr val="000000"/>
                </a:solidFill>
                <a:latin typeface="Helvetica Light" charset="0"/>
                <a:ea typeface="MS PGothic" charset="0"/>
                <a:cs typeface="MS PGothic" charset="0"/>
                <a:sym typeface="Helvetica Light" charset="0"/>
              </a:defRPr>
            </a:lvl2pPr>
            <a:lvl3pPr marL="1143000" indent="-228600" eaLnBrk="0">
              <a:defRPr sz="5000">
                <a:solidFill>
                  <a:srgbClr val="000000"/>
                </a:solidFill>
                <a:latin typeface="Helvetica Light" charset="0"/>
                <a:ea typeface="MS PGothic" charset="0"/>
                <a:cs typeface="MS PGothic" charset="0"/>
                <a:sym typeface="Helvetica Light" charset="0"/>
              </a:defRPr>
            </a:lvl3pPr>
            <a:lvl4pPr marL="1600200" indent="-228600" eaLnBrk="0">
              <a:defRPr sz="5000">
                <a:solidFill>
                  <a:srgbClr val="000000"/>
                </a:solidFill>
                <a:latin typeface="Helvetica Light" charset="0"/>
                <a:ea typeface="MS PGothic" charset="0"/>
                <a:cs typeface="MS PGothic" charset="0"/>
                <a:sym typeface="Helvetica Light" charset="0"/>
              </a:defRPr>
            </a:lvl4pPr>
            <a:lvl5pPr marL="2057400" indent="-228600" eaLnBrk="0">
              <a:defRPr sz="5000">
                <a:solidFill>
                  <a:srgbClr val="000000"/>
                </a:solidFill>
                <a:latin typeface="Helvetica Light" charset="0"/>
                <a:ea typeface="MS PGothic" charset="0"/>
                <a:cs typeface="MS PGothic" charset="0"/>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charset="0"/>
                <a:cs typeface="MS PGothic" charset="0"/>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charset="0"/>
                <a:cs typeface="MS PGothic" charset="0"/>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charset="0"/>
                <a:cs typeface="MS PGothic" charset="0"/>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charset="0"/>
                <a:cs typeface="MS PGothic" charset="0"/>
                <a:sym typeface="Helvetica Light" charset="0"/>
              </a:defRPr>
            </a:lvl9pPr>
          </a:lstStyle>
          <a:p>
            <a:pPr defTabSz="685593"/>
            <a:r>
              <a:rPr lang="es-ES" sz="2800" dirty="0">
                <a:solidFill>
                  <a:srgbClr val="FFFFFF"/>
                </a:solidFill>
                <a:latin typeface="Arial Narrow" pitchFamily="34" charset="0"/>
                <a:cs typeface="Open Sans Light" charset="0"/>
                <a:sym typeface="Open Sans Light" charset="0"/>
              </a:rPr>
              <a:t>Transformación </a:t>
            </a:r>
            <a:r>
              <a:rPr lang="es-ES" sz="2800" b="1" dirty="0">
                <a:solidFill>
                  <a:srgbClr val="CFDE00"/>
                </a:solidFill>
                <a:latin typeface="Arial Narrow" pitchFamily="34" charset="0"/>
                <a:cs typeface="Open Sans Light" charset="0"/>
                <a:sym typeface="Open Sans Light" charset="0"/>
              </a:rPr>
              <a:t>Digital </a:t>
            </a:r>
            <a:endParaRPr lang="en-US" sz="2800" b="1" dirty="0">
              <a:solidFill>
                <a:srgbClr val="CFDE00"/>
              </a:solidFill>
              <a:latin typeface="Arial Narrow" pitchFamily="34" charset="0"/>
              <a:cs typeface="Open Sans Light" charset="0"/>
              <a:sym typeface="Open Sans Light" charset="0"/>
            </a:endParaRPr>
          </a:p>
          <a:p>
            <a:pPr defTabSz="685593"/>
            <a:r>
              <a:rPr lang="en-US" sz="2800" b="1" dirty="0">
                <a:solidFill>
                  <a:srgbClr val="FFFFFF"/>
                </a:solidFill>
                <a:latin typeface="Arial Narrow" pitchFamily="34" charset="0"/>
                <a:cs typeface="+mn-cs"/>
              </a:rPr>
              <a:t> </a:t>
            </a:r>
            <a:endParaRPr lang="en-US" sz="2800" b="1" dirty="0">
              <a:solidFill>
                <a:srgbClr val="FFFFFF"/>
              </a:solidFill>
              <a:latin typeface="Arial Narrow" pitchFamily="34" charset="0"/>
              <a:cs typeface="+mn-cs"/>
              <a:sym typeface="Open Sans Light" charset="0"/>
            </a:endParaRPr>
          </a:p>
        </p:txBody>
      </p:sp>
      <p:grpSp>
        <p:nvGrpSpPr>
          <p:cNvPr id="78" name="77 Grupo"/>
          <p:cNvGrpSpPr/>
          <p:nvPr/>
        </p:nvGrpSpPr>
        <p:grpSpPr>
          <a:xfrm>
            <a:off x="297650" y="1581870"/>
            <a:ext cx="2006508" cy="2967486"/>
            <a:chOff x="297650" y="724620"/>
            <a:chExt cx="2006508" cy="2967486"/>
          </a:xfrm>
        </p:grpSpPr>
        <p:sp>
          <p:nvSpPr>
            <p:cNvPr id="18" name="17 Rectángulo"/>
            <p:cNvSpPr/>
            <p:nvPr/>
          </p:nvSpPr>
          <p:spPr>
            <a:xfrm>
              <a:off x="297650" y="1179167"/>
              <a:ext cx="2006508" cy="2512939"/>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endParaRPr lang="es-ES" sz="1400">
                <a:solidFill>
                  <a:srgbClr val="FFFFFF"/>
                </a:solidFill>
                <a:latin typeface="Calibri"/>
              </a:endParaRPr>
            </a:p>
          </p:txBody>
        </p:sp>
        <p:sp>
          <p:nvSpPr>
            <p:cNvPr id="19" name="18 Rectángulo"/>
            <p:cNvSpPr/>
            <p:nvPr/>
          </p:nvSpPr>
          <p:spPr>
            <a:xfrm>
              <a:off x="297650" y="724620"/>
              <a:ext cx="2006508" cy="45454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r>
                <a:rPr lang="en-US" sz="2000" b="1" dirty="0" err="1">
                  <a:solidFill>
                    <a:srgbClr val="000000"/>
                  </a:solidFill>
                  <a:latin typeface="Arial Narrow" pitchFamily="34" charset="0"/>
                </a:rPr>
                <a:t>Es</a:t>
              </a:r>
              <a:r>
                <a:rPr lang="en-US" sz="2000" b="1" dirty="0">
                  <a:solidFill>
                    <a:srgbClr val="000000"/>
                  </a:solidFill>
                  <a:latin typeface="Arial Narrow" pitchFamily="34" charset="0"/>
                </a:rPr>
                <a:t> un...</a:t>
              </a:r>
              <a:endParaRPr lang="es-ES" sz="2000" b="1" dirty="0">
                <a:solidFill>
                  <a:srgbClr val="000000"/>
                </a:solidFill>
                <a:latin typeface="Arial Narrow" pitchFamily="34" charset="0"/>
              </a:endParaRPr>
            </a:p>
          </p:txBody>
        </p:sp>
        <p:sp>
          <p:nvSpPr>
            <p:cNvPr id="26" name="25 Rectángulo"/>
            <p:cNvSpPr/>
            <p:nvPr/>
          </p:nvSpPr>
          <p:spPr>
            <a:xfrm>
              <a:off x="297650" y="1179168"/>
              <a:ext cx="2006508" cy="251293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r>
                <a:rPr lang="en-US" b="1" dirty="0">
                  <a:solidFill>
                    <a:srgbClr val="000000"/>
                  </a:solidFill>
                  <a:latin typeface="Arial Narrow" pitchFamily="34" charset="0"/>
                </a:rPr>
                <a:t>Plan </a:t>
              </a:r>
              <a:r>
                <a:rPr lang="en-US" b="1" dirty="0" err="1">
                  <a:solidFill>
                    <a:srgbClr val="000000"/>
                  </a:solidFill>
                  <a:latin typeface="Arial Narrow" pitchFamily="34" charset="0"/>
                </a:rPr>
                <a:t>estratégico</a:t>
              </a:r>
              <a:r>
                <a:rPr lang="en-US" b="1" dirty="0">
                  <a:solidFill>
                    <a:srgbClr val="000000"/>
                  </a:solidFill>
                  <a:latin typeface="Arial Narrow" pitchFamily="34" charset="0"/>
                </a:rPr>
                <a:t>,</a:t>
              </a:r>
            </a:p>
            <a:p>
              <a:pPr algn="ctr" defTabSz="685593"/>
              <a:r>
                <a:rPr lang="en-US" b="1" dirty="0" err="1">
                  <a:solidFill>
                    <a:srgbClr val="000000"/>
                  </a:solidFill>
                  <a:latin typeface="Arial Narrow" pitchFamily="34" charset="0"/>
                </a:rPr>
                <a:t>diferente</a:t>
              </a:r>
              <a:r>
                <a:rPr lang="en-US" b="1" dirty="0">
                  <a:solidFill>
                    <a:srgbClr val="000000"/>
                  </a:solidFill>
                  <a:latin typeface="Arial Narrow" pitchFamily="34" charset="0"/>
                </a:rPr>
                <a:t> en </a:t>
              </a:r>
              <a:r>
                <a:rPr lang="en-US" b="1" dirty="0" err="1">
                  <a:solidFill>
                    <a:srgbClr val="000000"/>
                  </a:solidFill>
                  <a:latin typeface="Arial Narrow" pitchFamily="34" charset="0"/>
                </a:rPr>
                <a:t>cada</a:t>
              </a:r>
              <a:r>
                <a:rPr lang="en-US" b="1" dirty="0">
                  <a:solidFill>
                    <a:srgbClr val="000000"/>
                  </a:solidFill>
                  <a:latin typeface="Arial Narrow" pitchFamily="34" charset="0"/>
                </a:rPr>
                <a:t> </a:t>
              </a:r>
              <a:r>
                <a:rPr lang="en-US" b="1" dirty="0" err="1">
                  <a:solidFill>
                    <a:srgbClr val="000000"/>
                  </a:solidFill>
                  <a:latin typeface="Arial Narrow" pitchFamily="34" charset="0"/>
                </a:rPr>
                <a:t>empresa</a:t>
              </a:r>
              <a:endParaRPr lang="es-ES" b="1" dirty="0">
                <a:solidFill>
                  <a:srgbClr val="000000"/>
                </a:solidFill>
                <a:latin typeface="Arial Narrow" pitchFamily="34" charset="0"/>
              </a:endParaRPr>
            </a:p>
          </p:txBody>
        </p:sp>
      </p:grpSp>
      <p:pic>
        <p:nvPicPr>
          <p:cNvPr id="34" name="33 Imagen"/>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92280" y="5722920"/>
            <a:ext cx="1595740" cy="185045"/>
          </a:xfrm>
          <a:prstGeom prst="rect">
            <a:avLst/>
          </a:prstGeom>
        </p:spPr>
      </p:pic>
      <p:sp>
        <p:nvSpPr>
          <p:cNvPr id="35" name="34 Rectángulo"/>
          <p:cNvSpPr/>
          <p:nvPr/>
        </p:nvSpPr>
        <p:spPr>
          <a:xfrm>
            <a:off x="8767270" y="5661249"/>
            <a:ext cx="376730" cy="329327"/>
          </a:xfrm>
          <a:prstGeom prst="rect">
            <a:avLst/>
          </a:prstGeom>
          <a:solidFill>
            <a:srgbClr val="007D4E"/>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defTabSz="685593"/>
            <a:endParaRPr lang="es-ES" sz="1400">
              <a:solidFill>
                <a:srgbClr val="FFFFFF"/>
              </a:solidFill>
              <a:latin typeface="Calibri"/>
            </a:endParaRPr>
          </a:p>
        </p:txBody>
      </p:sp>
      <p:grpSp>
        <p:nvGrpSpPr>
          <p:cNvPr id="11" name="Agrupar 10"/>
          <p:cNvGrpSpPr/>
          <p:nvPr/>
        </p:nvGrpSpPr>
        <p:grpSpPr>
          <a:xfrm>
            <a:off x="2457890" y="1581871"/>
            <a:ext cx="2006508" cy="2967487"/>
            <a:chOff x="2457890" y="724620"/>
            <a:chExt cx="2006508" cy="2967487"/>
          </a:xfrm>
        </p:grpSpPr>
        <p:sp>
          <p:nvSpPr>
            <p:cNvPr id="14" name="13 Rectángulo"/>
            <p:cNvSpPr/>
            <p:nvPr/>
          </p:nvSpPr>
          <p:spPr>
            <a:xfrm>
              <a:off x="2457890" y="724621"/>
              <a:ext cx="2006508" cy="454548"/>
            </a:xfrm>
            <a:prstGeom prst="rect">
              <a:avLst/>
            </a:pr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endParaRPr lang="es-ES" sz="1400" b="1" dirty="0">
                <a:solidFill>
                  <a:srgbClr val="000000"/>
                </a:solidFill>
                <a:latin typeface="Arial Narrow" pitchFamily="34" charset="0"/>
              </a:endParaRPr>
            </a:p>
          </p:txBody>
        </p:sp>
        <p:sp>
          <p:nvSpPr>
            <p:cNvPr id="6" name="5 Rectángulo"/>
            <p:cNvSpPr/>
            <p:nvPr/>
          </p:nvSpPr>
          <p:spPr>
            <a:xfrm>
              <a:off x="2457890" y="1179168"/>
              <a:ext cx="2006508" cy="2512939"/>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endParaRPr lang="es-ES" sz="1400">
                <a:solidFill>
                  <a:srgbClr val="FFFFFF"/>
                </a:solidFill>
                <a:latin typeface="Calibri"/>
              </a:endParaRPr>
            </a:p>
          </p:txBody>
        </p:sp>
        <p:sp>
          <p:nvSpPr>
            <p:cNvPr id="28" name="27 Rectángulo"/>
            <p:cNvSpPr/>
            <p:nvPr/>
          </p:nvSpPr>
          <p:spPr>
            <a:xfrm>
              <a:off x="2457890" y="724620"/>
              <a:ext cx="2006508" cy="45454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r>
                <a:rPr lang="en-US" sz="2000" b="1" dirty="0" err="1">
                  <a:solidFill>
                    <a:srgbClr val="000000"/>
                  </a:solidFill>
                  <a:latin typeface="Arial Narrow" pitchFamily="34" charset="0"/>
                </a:rPr>
                <a:t>que</a:t>
              </a:r>
              <a:r>
                <a:rPr lang="en-US" sz="2000" b="1" dirty="0">
                  <a:solidFill>
                    <a:srgbClr val="000000"/>
                  </a:solidFill>
                  <a:latin typeface="Arial Narrow" pitchFamily="34" charset="0"/>
                </a:rPr>
                <a:t> </a:t>
              </a:r>
              <a:r>
                <a:rPr lang="en-US" sz="2000" b="1" dirty="0" err="1">
                  <a:solidFill>
                    <a:srgbClr val="000000"/>
                  </a:solidFill>
                  <a:latin typeface="Arial Narrow" pitchFamily="34" charset="0"/>
                </a:rPr>
                <a:t>pretende</a:t>
              </a:r>
              <a:r>
                <a:rPr lang="en-US" sz="2000" b="1" dirty="0">
                  <a:solidFill>
                    <a:srgbClr val="000000"/>
                  </a:solidFill>
                  <a:latin typeface="Arial Narrow" pitchFamily="34" charset="0"/>
                </a:rPr>
                <a:t>…</a:t>
              </a:r>
              <a:endParaRPr lang="es-ES" sz="2000" b="1" dirty="0">
                <a:solidFill>
                  <a:srgbClr val="000000"/>
                </a:solidFill>
                <a:latin typeface="Arial Narrow" pitchFamily="34" charset="0"/>
              </a:endParaRPr>
            </a:p>
          </p:txBody>
        </p:sp>
      </p:grpSp>
      <p:grpSp>
        <p:nvGrpSpPr>
          <p:cNvPr id="9" name="Agrupar 8"/>
          <p:cNvGrpSpPr/>
          <p:nvPr/>
        </p:nvGrpSpPr>
        <p:grpSpPr>
          <a:xfrm>
            <a:off x="2554905" y="2108428"/>
            <a:ext cx="1916940" cy="528485"/>
            <a:chOff x="2583052" y="1251177"/>
            <a:chExt cx="1916940" cy="528485"/>
          </a:xfrm>
        </p:grpSpPr>
        <p:sp>
          <p:nvSpPr>
            <p:cNvPr id="27" name="26 Rectángulo"/>
            <p:cNvSpPr/>
            <p:nvPr/>
          </p:nvSpPr>
          <p:spPr>
            <a:xfrm>
              <a:off x="2829464" y="1251177"/>
              <a:ext cx="1670528" cy="52848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Rediseñar Modelos de Negocio</a:t>
              </a:r>
            </a:p>
          </p:txBody>
        </p:sp>
        <p:sp>
          <p:nvSpPr>
            <p:cNvPr id="43" name="Freeform 260"/>
            <p:cNvSpPr>
              <a:spLocks noEditPoints="1"/>
            </p:cNvSpPr>
            <p:nvPr/>
          </p:nvSpPr>
          <p:spPr bwMode="auto">
            <a:xfrm>
              <a:off x="2583052" y="1347614"/>
              <a:ext cx="194865" cy="265725"/>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tx1"/>
            </a:solidFill>
            <a:ln>
              <a:noFill/>
            </a:ln>
            <a:extLst/>
          </p:spPr>
          <p:txBody>
            <a:bodyPr lIns="91428" tIns="45714" rIns="91428" bIns="45714"/>
            <a:lstStyle/>
            <a:p>
              <a:pPr defTabSz="1535798">
                <a:defRPr/>
              </a:pPr>
              <a:endParaRPr lang="en-AU" sz="3000">
                <a:solidFill>
                  <a:srgbClr val="000000"/>
                </a:solidFill>
                <a:latin typeface="Calibri"/>
              </a:endParaRPr>
            </a:p>
          </p:txBody>
        </p:sp>
      </p:grpSp>
      <p:grpSp>
        <p:nvGrpSpPr>
          <p:cNvPr id="15" name="Agrupar 14"/>
          <p:cNvGrpSpPr/>
          <p:nvPr/>
        </p:nvGrpSpPr>
        <p:grpSpPr>
          <a:xfrm>
            <a:off x="6778370" y="1556793"/>
            <a:ext cx="2006508" cy="2985223"/>
            <a:chOff x="6778370" y="706884"/>
            <a:chExt cx="2006508" cy="2985223"/>
          </a:xfrm>
        </p:grpSpPr>
        <p:sp>
          <p:nvSpPr>
            <p:cNvPr id="20" name="19 Rectángulo"/>
            <p:cNvSpPr/>
            <p:nvPr/>
          </p:nvSpPr>
          <p:spPr>
            <a:xfrm>
              <a:off x="6778370" y="1179168"/>
              <a:ext cx="2006508" cy="2512939"/>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endParaRPr lang="es-ES" sz="1400">
                <a:solidFill>
                  <a:srgbClr val="FFFFFF"/>
                </a:solidFill>
                <a:latin typeface="Calibri"/>
              </a:endParaRPr>
            </a:p>
          </p:txBody>
        </p:sp>
        <p:sp>
          <p:nvSpPr>
            <p:cNvPr id="21" name="20 Rectángulo"/>
            <p:cNvSpPr/>
            <p:nvPr/>
          </p:nvSpPr>
          <p:spPr>
            <a:xfrm>
              <a:off x="6778370" y="724621"/>
              <a:ext cx="2006508" cy="45454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endParaRPr lang="es-ES" sz="1400">
                <a:solidFill>
                  <a:srgbClr val="FFFFFF"/>
                </a:solidFill>
                <a:latin typeface="Calibri"/>
              </a:endParaRPr>
            </a:p>
          </p:txBody>
        </p:sp>
        <p:sp>
          <p:nvSpPr>
            <p:cNvPr id="30" name="29 Rectángulo"/>
            <p:cNvSpPr/>
            <p:nvPr/>
          </p:nvSpPr>
          <p:spPr>
            <a:xfrm>
              <a:off x="6786996" y="724620"/>
              <a:ext cx="1997882" cy="4545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r>
                <a:rPr lang="en-US" sz="2000" b="1" dirty="0">
                  <a:solidFill>
                    <a:srgbClr val="000000"/>
                  </a:solidFill>
                  <a:latin typeface="Arial Narrow" pitchFamily="34" charset="0"/>
                </a:rPr>
                <a:t>y un </a:t>
              </a:r>
              <a:r>
                <a:rPr lang="en-US" sz="2000" b="1" dirty="0" err="1">
                  <a:solidFill>
                    <a:srgbClr val="000000"/>
                  </a:solidFill>
                  <a:latin typeface="Arial Narrow" pitchFamily="34" charset="0"/>
                </a:rPr>
                <a:t>objetivo</a:t>
              </a:r>
              <a:r>
                <a:rPr lang="en-US" sz="2000" b="1" dirty="0">
                  <a:solidFill>
                    <a:srgbClr val="000000"/>
                  </a:solidFill>
                  <a:latin typeface="Arial Narrow" pitchFamily="34" charset="0"/>
                </a:rPr>
                <a:t>…</a:t>
              </a:r>
              <a:endParaRPr lang="es-ES" sz="2000" b="1" dirty="0">
                <a:solidFill>
                  <a:srgbClr val="000000"/>
                </a:solidFill>
                <a:latin typeface="Arial Narrow" pitchFamily="34" charset="0"/>
              </a:endParaRPr>
            </a:p>
          </p:txBody>
        </p:sp>
        <p:sp>
          <p:nvSpPr>
            <p:cNvPr id="33" name="32 Rectángulo"/>
            <p:cNvSpPr/>
            <p:nvPr/>
          </p:nvSpPr>
          <p:spPr>
            <a:xfrm>
              <a:off x="7211682" y="706884"/>
              <a:ext cx="1541409" cy="251293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Crecimiento</a:t>
              </a:r>
            </a:p>
            <a:p>
              <a:pPr defTabSz="685593"/>
              <a:endPar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endParaRPr>
            </a:p>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Mejora del Beneficio</a:t>
              </a:r>
            </a:p>
            <a:p>
              <a:pPr defTabSz="685593"/>
              <a:endParaRPr lang="es-ES" sz="1200" b="1" dirty="0">
                <a:solidFill>
                  <a:srgbClr val="000000"/>
                </a:solidFill>
                <a:latin typeface="Arial Narrow" pitchFamily="34" charset="0"/>
                <a:ea typeface="Open Sans Light" panose="020B0306030504020204" pitchFamily="34" charset="0"/>
                <a:cs typeface="Open Sans Light" panose="020B0306030504020204" pitchFamily="34" charset="0"/>
              </a:endParaRPr>
            </a:p>
          </p:txBody>
        </p:sp>
        <p:sp>
          <p:nvSpPr>
            <p:cNvPr id="45" name="Freeform 19"/>
            <p:cNvSpPr>
              <a:spLocks noEditPoints="1"/>
            </p:cNvSpPr>
            <p:nvPr/>
          </p:nvSpPr>
          <p:spPr bwMode="auto">
            <a:xfrm>
              <a:off x="6915148" y="1460571"/>
              <a:ext cx="256424" cy="247083"/>
            </a:xfrm>
            <a:custGeom>
              <a:avLst/>
              <a:gdLst>
                <a:gd name="T0" fmla="*/ 29 w 209"/>
                <a:gd name="T1" fmla="*/ 21 h 208"/>
                <a:gd name="T2" fmla="*/ 29 w 209"/>
                <a:gd name="T3" fmla="*/ 106 h 208"/>
                <a:gd name="T4" fmla="*/ 29 w 209"/>
                <a:gd name="T5" fmla="*/ 148 h 208"/>
                <a:gd name="T6" fmla="*/ 104 w 209"/>
                <a:gd name="T7" fmla="*/ 85 h 208"/>
                <a:gd name="T8" fmla="*/ 200 w 209"/>
                <a:gd name="T9" fmla="*/ 36 h 208"/>
                <a:gd name="T10" fmla="*/ 102 w 209"/>
                <a:gd name="T11" fmla="*/ 106 h 208"/>
                <a:gd name="T12" fmla="*/ 40 w 209"/>
                <a:gd name="T13" fmla="*/ 21 h 208"/>
                <a:gd name="T14" fmla="*/ 40 w 209"/>
                <a:gd name="T15" fmla="*/ 106 h 208"/>
                <a:gd name="T16" fmla="*/ 40 w 209"/>
                <a:gd name="T17" fmla="*/ 148 h 208"/>
                <a:gd name="T18" fmla="*/ 53 w 209"/>
                <a:gd name="T19" fmla="*/ 65 h 208"/>
                <a:gd name="T20" fmla="*/ 53 w 209"/>
                <a:gd name="T21" fmla="*/ 145 h 208"/>
                <a:gd name="T22" fmla="*/ 60 w 209"/>
                <a:gd name="T23" fmla="*/ 21 h 208"/>
                <a:gd name="T24" fmla="*/ 60 w 209"/>
                <a:gd name="T25" fmla="*/ 44 h 208"/>
                <a:gd name="T26" fmla="*/ 60 w 209"/>
                <a:gd name="T27" fmla="*/ 54 h 208"/>
                <a:gd name="T28" fmla="*/ 63 w 209"/>
                <a:gd name="T29" fmla="*/ 75 h 208"/>
                <a:gd name="T30" fmla="*/ 63 w 209"/>
                <a:gd name="T31" fmla="*/ 93 h 208"/>
                <a:gd name="T32" fmla="*/ 60 w 209"/>
                <a:gd name="T33" fmla="*/ 135 h 208"/>
                <a:gd name="T34" fmla="*/ 60 w 209"/>
                <a:gd name="T35" fmla="*/ 158 h 208"/>
                <a:gd name="T36" fmla="*/ 60 w 209"/>
                <a:gd name="T37" fmla="*/ 166 h 208"/>
                <a:gd name="T38" fmla="*/ 73 w 209"/>
                <a:gd name="T39" fmla="*/ 23 h 208"/>
                <a:gd name="T40" fmla="*/ 73 w 209"/>
                <a:gd name="T41" fmla="*/ 145 h 208"/>
                <a:gd name="T42" fmla="*/ 81 w 209"/>
                <a:gd name="T43" fmla="*/ 62 h 208"/>
                <a:gd name="T44" fmla="*/ 81 w 209"/>
                <a:gd name="T45" fmla="*/ 148 h 208"/>
                <a:gd name="T46" fmla="*/ 92 w 209"/>
                <a:gd name="T47" fmla="*/ 23 h 208"/>
                <a:gd name="T48" fmla="*/ 94 w 209"/>
                <a:gd name="T49" fmla="*/ 106 h 208"/>
                <a:gd name="T50" fmla="*/ 104 w 209"/>
                <a:gd name="T51" fmla="*/ 10 h 208"/>
                <a:gd name="T52" fmla="*/ 102 w 209"/>
                <a:gd name="T53" fmla="*/ 31 h 208"/>
                <a:gd name="T54" fmla="*/ 102 w 209"/>
                <a:gd name="T55" fmla="*/ 54 h 208"/>
                <a:gd name="T56" fmla="*/ 102 w 209"/>
                <a:gd name="T57" fmla="*/ 65 h 208"/>
                <a:gd name="T58" fmla="*/ 104 w 209"/>
                <a:gd name="T59" fmla="*/ 117 h 208"/>
                <a:gd name="T60" fmla="*/ 104 w 209"/>
                <a:gd name="T61" fmla="*/ 135 h 208"/>
                <a:gd name="T62" fmla="*/ 102 w 209"/>
                <a:gd name="T63" fmla="*/ 156 h 208"/>
                <a:gd name="T64" fmla="*/ 102 w 209"/>
                <a:gd name="T65" fmla="*/ 176 h 208"/>
                <a:gd name="T66" fmla="*/ 112 w 209"/>
                <a:gd name="T67" fmla="*/ 23 h 208"/>
                <a:gd name="T68" fmla="*/ 115 w 209"/>
                <a:gd name="T69" fmla="*/ 148 h 208"/>
                <a:gd name="T70" fmla="*/ 125 w 209"/>
                <a:gd name="T71" fmla="*/ 62 h 208"/>
                <a:gd name="T72" fmla="*/ 133 w 209"/>
                <a:gd name="T73" fmla="*/ 21 h 208"/>
                <a:gd name="T74" fmla="*/ 133 w 209"/>
                <a:gd name="T75" fmla="*/ 148 h 208"/>
                <a:gd name="T76" fmla="*/ 143 w 209"/>
                <a:gd name="T77" fmla="*/ 13 h 208"/>
                <a:gd name="T78" fmla="*/ 146 w 209"/>
                <a:gd name="T79" fmla="*/ 34 h 208"/>
                <a:gd name="T80" fmla="*/ 146 w 209"/>
                <a:gd name="T81" fmla="*/ 52 h 208"/>
                <a:gd name="T82" fmla="*/ 143 w 209"/>
                <a:gd name="T83" fmla="*/ 72 h 208"/>
                <a:gd name="T84" fmla="*/ 143 w 209"/>
                <a:gd name="T85" fmla="*/ 117 h 208"/>
                <a:gd name="T86" fmla="*/ 143 w 209"/>
                <a:gd name="T87" fmla="*/ 127 h 208"/>
                <a:gd name="T88" fmla="*/ 146 w 209"/>
                <a:gd name="T89" fmla="*/ 148 h 208"/>
                <a:gd name="T90" fmla="*/ 146 w 209"/>
                <a:gd name="T91" fmla="*/ 169 h 208"/>
                <a:gd name="T92" fmla="*/ 154 w 209"/>
                <a:gd name="T93" fmla="*/ 21 h 208"/>
                <a:gd name="T94" fmla="*/ 154 w 209"/>
                <a:gd name="T95" fmla="*/ 106 h 208"/>
                <a:gd name="T96" fmla="*/ 154 w 209"/>
                <a:gd name="T97" fmla="*/ 148 h 208"/>
                <a:gd name="T98" fmla="*/ 167 w 209"/>
                <a:gd name="T99" fmla="*/ 65 h 208"/>
                <a:gd name="T100" fmla="*/ 167 w 209"/>
                <a:gd name="T101" fmla="*/ 145 h 208"/>
                <a:gd name="T102" fmla="*/ 175 w 209"/>
                <a:gd name="T103" fmla="*/ 104 h 208"/>
                <a:gd name="T104" fmla="*/ 185 w 209"/>
                <a:gd name="T105" fmla="*/ 13 h 208"/>
                <a:gd name="T106" fmla="*/ 185 w 209"/>
                <a:gd name="T107" fmla="*/ 23 h 208"/>
                <a:gd name="T108" fmla="*/ 188 w 209"/>
                <a:gd name="T109" fmla="*/ 44 h 208"/>
                <a:gd name="T110" fmla="*/ 188 w 209"/>
                <a:gd name="T111" fmla="*/ 83 h 208"/>
                <a:gd name="T112" fmla="*/ 185 w 209"/>
                <a:gd name="T113" fmla="*/ 104 h 208"/>
                <a:gd name="T114" fmla="*/ 185 w 209"/>
                <a:gd name="T115" fmla="*/ 127 h 208"/>
                <a:gd name="T116" fmla="*/ 185 w 209"/>
                <a:gd name="T117" fmla="*/ 137 h 208"/>
                <a:gd name="T118" fmla="*/ 188 w 209"/>
                <a:gd name="T119" fmla="*/ 158 h 208"/>
                <a:gd name="T120" fmla="*/ 188 w 209"/>
                <a:gd name="T121" fmla="*/ 179 h 208"/>
                <a:gd name="T122" fmla="*/ 196 w 209"/>
                <a:gd name="T123" fmla="*/ 62 h 208"/>
                <a:gd name="T124" fmla="*/ 196 w 209"/>
                <a:gd name="T125" fmla="*/ 14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 h="208">
                  <a:moveTo>
                    <a:pt x="0" y="208"/>
                  </a:moveTo>
                  <a:cubicBezTo>
                    <a:pt x="0" y="0"/>
                    <a:pt x="0" y="0"/>
                    <a:pt x="0" y="0"/>
                  </a:cubicBezTo>
                  <a:cubicBezTo>
                    <a:pt x="21" y="0"/>
                    <a:pt x="21" y="0"/>
                    <a:pt x="21" y="0"/>
                  </a:cubicBezTo>
                  <a:cubicBezTo>
                    <a:pt x="21" y="187"/>
                    <a:pt x="21" y="187"/>
                    <a:pt x="21" y="187"/>
                  </a:cubicBezTo>
                  <a:cubicBezTo>
                    <a:pt x="209" y="187"/>
                    <a:pt x="209" y="187"/>
                    <a:pt x="209" y="187"/>
                  </a:cubicBezTo>
                  <a:cubicBezTo>
                    <a:pt x="209" y="208"/>
                    <a:pt x="209" y="208"/>
                    <a:pt x="209" y="208"/>
                  </a:cubicBezTo>
                  <a:lnTo>
                    <a:pt x="0" y="208"/>
                  </a:lnTo>
                  <a:close/>
                  <a:moveTo>
                    <a:pt x="29" y="23"/>
                  </a:moveTo>
                  <a:cubicBezTo>
                    <a:pt x="29" y="21"/>
                    <a:pt x="29" y="21"/>
                    <a:pt x="29" y="21"/>
                  </a:cubicBezTo>
                  <a:cubicBezTo>
                    <a:pt x="32" y="21"/>
                    <a:pt x="32" y="21"/>
                    <a:pt x="32" y="21"/>
                  </a:cubicBezTo>
                  <a:cubicBezTo>
                    <a:pt x="32" y="23"/>
                    <a:pt x="32" y="23"/>
                    <a:pt x="32" y="23"/>
                  </a:cubicBezTo>
                  <a:lnTo>
                    <a:pt x="29" y="23"/>
                  </a:lnTo>
                  <a:close/>
                  <a:moveTo>
                    <a:pt x="29" y="65"/>
                  </a:moveTo>
                  <a:cubicBezTo>
                    <a:pt x="29" y="62"/>
                    <a:pt x="29" y="62"/>
                    <a:pt x="29" y="62"/>
                  </a:cubicBezTo>
                  <a:cubicBezTo>
                    <a:pt x="32" y="62"/>
                    <a:pt x="32" y="62"/>
                    <a:pt x="32" y="62"/>
                  </a:cubicBezTo>
                  <a:cubicBezTo>
                    <a:pt x="32" y="65"/>
                    <a:pt x="32" y="65"/>
                    <a:pt x="32" y="65"/>
                  </a:cubicBezTo>
                  <a:lnTo>
                    <a:pt x="29" y="65"/>
                  </a:lnTo>
                  <a:close/>
                  <a:moveTo>
                    <a:pt x="29" y="106"/>
                  </a:moveTo>
                  <a:cubicBezTo>
                    <a:pt x="29" y="104"/>
                    <a:pt x="29" y="104"/>
                    <a:pt x="29" y="104"/>
                  </a:cubicBezTo>
                  <a:cubicBezTo>
                    <a:pt x="32" y="104"/>
                    <a:pt x="32" y="104"/>
                    <a:pt x="32" y="104"/>
                  </a:cubicBezTo>
                  <a:cubicBezTo>
                    <a:pt x="32" y="106"/>
                    <a:pt x="32" y="106"/>
                    <a:pt x="32" y="106"/>
                  </a:cubicBezTo>
                  <a:lnTo>
                    <a:pt x="29" y="106"/>
                  </a:lnTo>
                  <a:close/>
                  <a:moveTo>
                    <a:pt x="29" y="148"/>
                  </a:moveTo>
                  <a:cubicBezTo>
                    <a:pt x="29" y="145"/>
                    <a:pt x="29" y="145"/>
                    <a:pt x="29" y="145"/>
                  </a:cubicBezTo>
                  <a:cubicBezTo>
                    <a:pt x="32" y="145"/>
                    <a:pt x="32" y="145"/>
                    <a:pt x="32" y="145"/>
                  </a:cubicBezTo>
                  <a:cubicBezTo>
                    <a:pt x="32" y="148"/>
                    <a:pt x="32" y="148"/>
                    <a:pt x="32" y="148"/>
                  </a:cubicBezTo>
                  <a:lnTo>
                    <a:pt x="29" y="148"/>
                  </a:lnTo>
                  <a:close/>
                  <a:moveTo>
                    <a:pt x="32" y="133"/>
                  </a:moveTo>
                  <a:cubicBezTo>
                    <a:pt x="32" y="130"/>
                    <a:pt x="33" y="128"/>
                    <a:pt x="35" y="127"/>
                  </a:cubicBezTo>
                  <a:cubicBezTo>
                    <a:pt x="83" y="79"/>
                    <a:pt x="83" y="79"/>
                    <a:pt x="83" y="79"/>
                  </a:cubicBezTo>
                  <a:cubicBezTo>
                    <a:pt x="84" y="77"/>
                    <a:pt x="86" y="75"/>
                    <a:pt x="89" y="75"/>
                  </a:cubicBezTo>
                  <a:cubicBezTo>
                    <a:pt x="92" y="75"/>
                    <a:pt x="93" y="76"/>
                    <a:pt x="95" y="78"/>
                  </a:cubicBezTo>
                  <a:cubicBezTo>
                    <a:pt x="102" y="85"/>
                    <a:pt x="102" y="85"/>
                    <a:pt x="102" y="85"/>
                  </a:cubicBezTo>
                  <a:cubicBezTo>
                    <a:pt x="102" y="83"/>
                    <a:pt x="102" y="83"/>
                    <a:pt x="102" y="83"/>
                  </a:cubicBezTo>
                  <a:cubicBezTo>
                    <a:pt x="104" y="83"/>
                    <a:pt x="104" y="83"/>
                    <a:pt x="104" y="83"/>
                  </a:cubicBezTo>
                  <a:cubicBezTo>
                    <a:pt x="104" y="85"/>
                    <a:pt x="104" y="85"/>
                    <a:pt x="104" y="85"/>
                  </a:cubicBezTo>
                  <a:cubicBezTo>
                    <a:pt x="102" y="85"/>
                    <a:pt x="102" y="85"/>
                    <a:pt x="102" y="85"/>
                  </a:cubicBezTo>
                  <a:cubicBezTo>
                    <a:pt x="123" y="106"/>
                    <a:pt x="123" y="106"/>
                    <a:pt x="123" y="106"/>
                  </a:cubicBezTo>
                  <a:cubicBezTo>
                    <a:pt x="123" y="104"/>
                    <a:pt x="123" y="104"/>
                    <a:pt x="123" y="104"/>
                  </a:cubicBezTo>
                  <a:cubicBezTo>
                    <a:pt x="125" y="104"/>
                    <a:pt x="125" y="104"/>
                    <a:pt x="125" y="104"/>
                  </a:cubicBezTo>
                  <a:cubicBezTo>
                    <a:pt x="125" y="106"/>
                    <a:pt x="125" y="106"/>
                    <a:pt x="125" y="106"/>
                  </a:cubicBezTo>
                  <a:cubicBezTo>
                    <a:pt x="123" y="106"/>
                    <a:pt x="123" y="106"/>
                    <a:pt x="123" y="106"/>
                  </a:cubicBezTo>
                  <a:cubicBezTo>
                    <a:pt x="125" y="109"/>
                    <a:pt x="125" y="109"/>
                    <a:pt x="125" y="109"/>
                  </a:cubicBezTo>
                  <a:cubicBezTo>
                    <a:pt x="196" y="38"/>
                    <a:pt x="196" y="38"/>
                    <a:pt x="196" y="38"/>
                  </a:cubicBezTo>
                  <a:cubicBezTo>
                    <a:pt x="197" y="37"/>
                    <a:pt x="199" y="36"/>
                    <a:pt x="200" y="36"/>
                  </a:cubicBezTo>
                  <a:cubicBezTo>
                    <a:pt x="201" y="36"/>
                    <a:pt x="203" y="36"/>
                    <a:pt x="204" y="36"/>
                  </a:cubicBezTo>
                  <a:cubicBezTo>
                    <a:pt x="205" y="37"/>
                    <a:pt x="206" y="38"/>
                    <a:pt x="207" y="39"/>
                  </a:cubicBezTo>
                  <a:cubicBezTo>
                    <a:pt x="208" y="40"/>
                    <a:pt x="209" y="41"/>
                    <a:pt x="209" y="43"/>
                  </a:cubicBezTo>
                  <a:cubicBezTo>
                    <a:pt x="209" y="45"/>
                    <a:pt x="208" y="47"/>
                    <a:pt x="206" y="48"/>
                  </a:cubicBezTo>
                  <a:cubicBezTo>
                    <a:pt x="130" y="124"/>
                    <a:pt x="130" y="124"/>
                    <a:pt x="130" y="124"/>
                  </a:cubicBezTo>
                  <a:cubicBezTo>
                    <a:pt x="129" y="126"/>
                    <a:pt x="127" y="126"/>
                    <a:pt x="125" y="126"/>
                  </a:cubicBezTo>
                  <a:cubicBezTo>
                    <a:pt x="123" y="126"/>
                    <a:pt x="121" y="125"/>
                    <a:pt x="120" y="124"/>
                  </a:cubicBezTo>
                  <a:cubicBezTo>
                    <a:pt x="102" y="106"/>
                    <a:pt x="102" y="106"/>
                    <a:pt x="102" y="106"/>
                  </a:cubicBezTo>
                  <a:cubicBezTo>
                    <a:pt x="102" y="106"/>
                    <a:pt x="102" y="106"/>
                    <a:pt x="102" y="106"/>
                  </a:cubicBezTo>
                  <a:cubicBezTo>
                    <a:pt x="102" y="106"/>
                    <a:pt x="102" y="106"/>
                    <a:pt x="102" y="106"/>
                  </a:cubicBezTo>
                  <a:cubicBezTo>
                    <a:pt x="89" y="93"/>
                    <a:pt x="89" y="93"/>
                    <a:pt x="89" y="93"/>
                  </a:cubicBezTo>
                  <a:cubicBezTo>
                    <a:pt x="44" y="138"/>
                    <a:pt x="44" y="138"/>
                    <a:pt x="44" y="138"/>
                  </a:cubicBezTo>
                  <a:cubicBezTo>
                    <a:pt x="43" y="139"/>
                    <a:pt x="42" y="139"/>
                    <a:pt x="42" y="140"/>
                  </a:cubicBezTo>
                  <a:cubicBezTo>
                    <a:pt x="41" y="140"/>
                    <a:pt x="40" y="140"/>
                    <a:pt x="39" y="140"/>
                  </a:cubicBezTo>
                  <a:cubicBezTo>
                    <a:pt x="37" y="140"/>
                    <a:pt x="35" y="139"/>
                    <a:pt x="34" y="138"/>
                  </a:cubicBezTo>
                  <a:cubicBezTo>
                    <a:pt x="32" y="137"/>
                    <a:pt x="32" y="135"/>
                    <a:pt x="32" y="133"/>
                  </a:cubicBezTo>
                  <a:close/>
                  <a:moveTo>
                    <a:pt x="40" y="23"/>
                  </a:moveTo>
                  <a:cubicBezTo>
                    <a:pt x="40" y="21"/>
                    <a:pt x="40" y="21"/>
                    <a:pt x="40" y="21"/>
                  </a:cubicBezTo>
                  <a:cubicBezTo>
                    <a:pt x="42" y="21"/>
                    <a:pt x="42" y="21"/>
                    <a:pt x="42" y="21"/>
                  </a:cubicBezTo>
                  <a:cubicBezTo>
                    <a:pt x="42" y="23"/>
                    <a:pt x="42" y="23"/>
                    <a:pt x="42" y="23"/>
                  </a:cubicBezTo>
                  <a:lnTo>
                    <a:pt x="40" y="23"/>
                  </a:lnTo>
                  <a:close/>
                  <a:moveTo>
                    <a:pt x="40" y="65"/>
                  </a:moveTo>
                  <a:cubicBezTo>
                    <a:pt x="40" y="62"/>
                    <a:pt x="40" y="62"/>
                    <a:pt x="40" y="62"/>
                  </a:cubicBezTo>
                  <a:cubicBezTo>
                    <a:pt x="42" y="62"/>
                    <a:pt x="42" y="62"/>
                    <a:pt x="42" y="62"/>
                  </a:cubicBezTo>
                  <a:cubicBezTo>
                    <a:pt x="42" y="65"/>
                    <a:pt x="42" y="65"/>
                    <a:pt x="42" y="65"/>
                  </a:cubicBezTo>
                  <a:lnTo>
                    <a:pt x="40" y="65"/>
                  </a:lnTo>
                  <a:close/>
                  <a:moveTo>
                    <a:pt x="40" y="106"/>
                  </a:moveTo>
                  <a:cubicBezTo>
                    <a:pt x="40" y="104"/>
                    <a:pt x="40" y="104"/>
                    <a:pt x="40" y="104"/>
                  </a:cubicBezTo>
                  <a:cubicBezTo>
                    <a:pt x="42" y="104"/>
                    <a:pt x="42" y="104"/>
                    <a:pt x="42" y="104"/>
                  </a:cubicBezTo>
                  <a:cubicBezTo>
                    <a:pt x="42" y="106"/>
                    <a:pt x="42" y="106"/>
                    <a:pt x="42" y="106"/>
                  </a:cubicBezTo>
                  <a:lnTo>
                    <a:pt x="40" y="106"/>
                  </a:lnTo>
                  <a:close/>
                  <a:moveTo>
                    <a:pt x="40" y="148"/>
                  </a:moveTo>
                  <a:cubicBezTo>
                    <a:pt x="40" y="145"/>
                    <a:pt x="40" y="145"/>
                    <a:pt x="40" y="145"/>
                  </a:cubicBezTo>
                  <a:cubicBezTo>
                    <a:pt x="42" y="145"/>
                    <a:pt x="42" y="145"/>
                    <a:pt x="42" y="145"/>
                  </a:cubicBezTo>
                  <a:cubicBezTo>
                    <a:pt x="42" y="148"/>
                    <a:pt x="42" y="148"/>
                    <a:pt x="42" y="148"/>
                  </a:cubicBezTo>
                  <a:lnTo>
                    <a:pt x="40" y="148"/>
                  </a:lnTo>
                  <a:close/>
                  <a:moveTo>
                    <a:pt x="50" y="23"/>
                  </a:moveTo>
                  <a:cubicBezTo>
                    <a:pt x="50" y="21"/>
                    <a:pt x="50" y="21"/>
                    <a:pt x="50" y="21"/>
                  </a:cubicBezTo>
                  <a:cubicBezTo>
                    <a:pt x="53" y="21"/>
                    <a:pt x="53" y="21"/>
                    <a:pt x="53" y="21"/>
                  </a:cubicBezTo>
                  <a:cubicBezTo>
                    <a:pt x="53" y="23"/>
                    <a:pt x="53" y="23"/>
                    <a:pt x="53" y="23"/>
                  </a:cubicBezTo>
                  <a:lnTo>
                    <a:pt x="50" y="23"/>
                  </a:lnTo>
                  <a:close/>
                  <a:moveTo>
                    <a:pt x="50" y="65"/>
                  </a:moveTo>
                  <a:cubicBezTo>
                    <a:pt x="50" y="62"/>
                    <a:pt x="50" y="62"/>
                    <a:pt x="50" y="62"/>
                  </a:cubicBezTo>
                  <a:cubicBezTo>
                    <a:pt x="53" y="62"/>
                    <a:pt x="53" y="62"/>
                    <a:pt x="53" y="62"/>
                  </a:cubicBezTo>
                  <a:cubicBezTo>
                    <a:pt x="53" y="65"/>
                    <a:pt x="53" y="65"/>
                    <a:pt x="53" y="65"/>
                  </a:cubicBezTo>
                  <a:lnTo>
                    <a:pt x="50" y="65"/>
                  </a:lnTo>
                  <a:close/>
                  <a:moveTo>
                    <a:pt x="50" y="106"/>
                  </a:moveTo>
                  <a:cubicBezTo>
                    <a:pt x="50" y="104"/>
                    <a:pt x="50" y="104"/>
                    <a:pt x="50" y="104"/>
                  </a:cubicBezTo>
                  <a:cubicBezTo>
                    <a:pt x="53" y="104"/>
                    <a:pt x="53" y="104"/>
                    <a:pt x="53" y="104"/>
                  </a:cubicBezTo>
                  <a:cubicBezTo>
                    <a:pt x="53" y="106"/>
                    <a:pt x="53" y="106"/>
                    <a:pt x="53" y="106"/>
                  </a:cubicBezTo>
                  <a:lnTo>
                    <a:pt x="50" y="106"/>
                  </a:lnTo>
                  <a:close/>
                  <a:moveTo>
                    <a:pt x="50" y="148"/>
                  </a:moveTo>
                  <a:cubicBezTo>
                    <a:pt x="50" y="145"/>
                    <a:pt x="50" y="145"/>
                    <a:pt x="50" y="145"/>
                  </a:cubicBezTo>
                  <a:cubicBezTo>
                    <a:pt x="53" y="145"/>
                    <a:pt x="53" y="145"/>
                    <a:pt x="53" y="145"/>
                  </a:cubicBezTo>
                  <a:cubicBezTo>
                    <a:pt x="53" y="148"/>
                    <a:pt x="53" y="148"/>
                    <a:pt x="53" y="148"/>
                  </a:cubicBezTo>
                  <a:lnTo>
                    <a:pt x="50" y="148"/>
                  </a:lnTo>
                  <a:close/>
                  <a:moveTo>
                    <a:pt x="60" y="13"/>
                  </a:moveTo>
                  <a:cubicBezTo>
                    <a:pt x="60" y="10"/>
                    <a:pt x="60" y="10"/>
                    <a:pt x="60" y="10"/>
                  </a:cubicBezTo>
                  <a:cubicBezTo>
                    <a:pt x="63" y="10"/>
                    <a:pt x="63" y="10"/>
                    <a:pt x="63" y="10"/>
                  </a:cubicBezTo>
                  <a:cubicBezTo>
                    <a:pt x="63" y="13"/>
                    <a:pt x="63" y="13"/>
                    <a:pt x="63" y="13"/>
                  </a:cubicBezTo>
                  <a:lnTo>
                    <a:pt x="60" y="13"/>
                  </a:lnTo>
                  <a:close/>
                  <a:moveTo>
                    <a:pt x="60" y="23"/>
                  </a:moveTo>
                  <a:cubicBezTo>
                    <a:pt x="60" y="21"/>
                    <a:pt x="60" y="21"/>
                    <a:pt x="60" y="21"/>
                  </a:cubicBezTo>
                  <a:cubicBezTo>
                    <a:pt x="63" y="21"/>
                    <a:pt x="63" y="21"/>
                    <a:pt x="63" y="21"/>
                  </a:cubicBezTo>
                  <a:cubicBezTo>
                    <a:pt x="63" y="23"/>
                    <a:pt x="63" y="23"/>
                    <a:pt x="63" y="23"/>
                  </a:cubicBezTo>
                  <a:lnTo>
                    <a:pt x="60" y="23"/>
                  </a:lnTo>
                  <a:close/>
                  <a:moveTo>
                    <a:pt x="60" y="34"/>
                  </a:moveTo>
                  <a:cubicBezTo>
                    <a:pt x="60" y="31"/>
                    <a:pt x="60" y="31"/>
                    <a:pt x="60" y="31"/>
                  </a:cubicBezTo>
                  <a:cubicBezTo>
                    <a:pt x="63" y="31"/>
                    <a:pt x="63" y="31"/>
                    <a:pt x="63" y="31"/>
                  </a:cubicBezTo>
                  <a:cubicBezTo>
                    <a:pt x="63" y="34"/>
                    <a:pt x="63" y="34"/>
                    <a:pt x="63" y="34"/>
                  </a:cubicBezTo>
                  <a:lnTo>
                    <a:pt x="60" y="34"/>
                  </a:lnTo>
                  <a:close/>
                  <a:moveTo>
                    <a:pt x="60" y="44"/>
                  </a:moveTo>
                  <a:cubicBezTo>
                    <a:pt x="60" y="41"/>
                    <a:pt x="60" y="41"/>
                    <a:pt x="60" y="41"/>
                  </a:cubicBezTo>
                  <a:cubicBezTo>
                    <a:pt x="63" y="41"/>
                    <a:pt x="63" y="41"/>
                    <a:pt x="63" y="41"/>
                  </a:cubicBezTo>
                  <a:cubicBezTo>
                    <a:pt x="63" y="44"/>
                    <a:pt x="63" y="44"/>
                    <a:pt x="63" y="44"/>
                  </a:cubicBezTo>
                  <a:lnTo>
                    <a:pt x="60" y="44"/>
                  </a:lnTo>
                  <a:close/>
                  <a:moveTo>
                    <a:pt x="60" y="54"/>
                  </a:moveTo>
                  <a:cubicBezTo>
                    <a:pt x="60" y="52"/>
                    <a:pt x="60" y="52"/>
                    <a:pt x="60" y="52"/>
                  </a:cubicBezTo>
                  <a:cubicBezTo>
                    <a:pt x="63" y="52"/>
                    <a:pt x="63" y="52"/>
                    <a:pt x="63" y="52"/>
                  </a:cubicBezTo>
                  <a:cubicBezTo>
                    <a:pt x="63" y="54"/>
                    <a:pt x="63" y="54"/>
                    <a:pt x="63" y="54"/>
                  </a:cubicBezTo>
                  <a:lnTo>
                    <a:pt x="60" y="54"/>
                  </a:lnTo>
                  <a:close/>
                  <a:moveTo>
                    <a:pt x="60" y="65"/>
                  </a:moveTo>
                  <a:cubicBezTo>
                    <a:pt x="60" y="62"/>
                    <a:pt x="60" y="62"/>
                    <a:pt x="60" y="62"/>
                  </a:cubicBezTo>
                  <a:cubicBezTo>
                    <a:pt x="63" y="62"/>
                    <a:pt x="63" y="62"/>
                    <a:pt x="63" y="62"/>
                  </a:cubicBezTo>
                  <a:cubicBezTo>
                    <a:pt x="63" y="65"/>
                    <a:pt x="63" y="65"/>
                    <a:pt x="63" y="65"/>
                  </a:cubicBezTo>
                  <a:lnTo>
                    <a:pt x="60" y="65"/>
                  </a:lnTo>
                  <a:close/>
                  <a:moveTo>
                    <a:pt x="60" y="75"/>
                  </a:moveTo>
                  <a:cubicBezTo>
                    <a:pt x="60" y="72"/>
                    <a:pt x="60" y="72"/>
                    <a:pt x="60" y="72"/>
                  </a:cubicBezTo>
                  <a:cubicBezTo>
                    <a:pt x="63" y="72"/>
                    <a:pt x="63" y="72"/>
                    <a:pt x="63" y="72"/>
                  </a:cubicBezTo>
                  <a:cubicBezTo>
                    <a:pt x="63" y="75"/>
                    <a:pt x="63" y="75"/>
                    <a:pt x="63" y="75"/>
                  </a:cubicBezTo>
                  <a:lnTo>
                    <a:pt x="60" y="75"/>
                  </a:lnTo>
                  <a:close/>
                  <a:moveTo>
                    <a:pt x="60" y="85"/>
                  </a:moveTo>
                  <a:cubicBezTo>
                    <a:pt x="60" y="83"/>
                    <a:pt x="60" y="83"/>
                    <a:pt x="60" y="83"/>
                  </a:cubicBezTo>
                  <a:cubicBezTo>
                    <a:pt x="63" y="83"/>
                    <a:pt x="63" y="83"/>
                    <a:pt x="63" y="83"/>
                  </a:cubicBezTo>
                  <a:cubicBezTo>
                    <a:pt x="63" y="85"/>
                    <a:pt x="63" y="85"/>
                    <a:pt x="63" y="85"/>
                  </a:cubicBezTo>
                  <a:lnTo>
                    <a:pt x="60" y="85"/>
                  </a:lnTo>
                  <a:close/>
                  <a:moveTo>
                    <a:pt x="60" y="96"/>
                  </a:moveTo>
                  <a:cubicBezTo>
                    <a:pt x="60" y="93"/>
                    <a:pt x="60" y="93"/>
                    <a:pt x="60" y="93"/>
                  </a:cubicBezTo>
                  <a:cubicBezTo>
                    <a:pt x="63" y="93"/>
                    <a:pt x="63" y="93"/>
                    <a:pt x="63" y="93"/>
                  </a:cubicBezTo>
                  <a:cubicBezTo>
                    <a:pt x="63" y="96"/>
                    <a:pt x="63" y="96"/>
                    <a:pt x="63" y="96"/>
                  </a:cubicBezTo>
                  <a:lnTo>
                    <a:pt x="60" y="96"/>
                  </a:lnTo>
                  <a:close/>
                  <a:moveTo>
                    <a:pt x="60" y="127"/>
                  </a:moveTo>
                  <a:cubicBezTo>
                    <a:pt x="60" y="124"/>
                    <a:pt x="60" y="124"/>
                    <a:pt x="60" y="124"/>
                  </a:cubicBezTo>
                  <a:cubicBezTo>
                    <a:pt x="63" y="124"/>
                    <a:pt x="63" y="124"/>
                    <a:pt x="63" y="124"/>
                  </a:cubicBezTo>
                  <a:cubicBezTo>
                    <a:pt x="63" y="127"/>
                    <a:pt x="63" y="127"/>
                    <a:pt x="63" y="127"/>
                  </a:cubicBezTo>
                  <a:lnTo>
                    <a:pt x="60" y="127"/>
                  </a:lnTo>
                  <a:close/>
                  <a:moveTo>
                    <a:pt x="60" y="137"/>
                  </a:moveTo>
                  <a:cubicBezTo>
                    <a:pt x="60" y="135"/>
                    <a:pt x="60" y="135"/>
                    <a:pt x="60" y="135"/>
                  </a:cubicBezTo>
                  <a:cubicBezTo>
                    <a:pt x="63" y="135"/>
                    <a:pt x="63" y="135"/>
                    <a:pt x="63" y="135"/>
                  </a:cubicBezTo>
                  <a:cubicBezTo>
                    <a:pt x="63" y="137"/>
                    <a:pt x="63" y="137"/>
                    <a:pt x="63" y="137"/>
                  </a:cubicBezTo>
                  <a:lnTo>
                    <a:pt x="60" y="137"/>
                  </a:lnTo>
                  <a:close/>
                  <a:moveTo>
                    <a:pt x="60" y="148"/>
                  </a:moveTo>
                  <a:cubicBezTo>
                    <a:pt x="60" y="145"/>
                    <a:pt x="60" y="145"/>
                    <a:pt x="60" y="145"/>
                  </a:cubicBezTo>
                  <a:cubicBezTo>
                    <a:pt x="63" y="145"/>
                    <a:pt x="63" y="145"/>
                    <a:pt x="63" y="145"/>
                  </a:cubicBezTo>
                  <a:cubicBezTo>
                    <a:pt x="63" y="148"/>
                    <a:pt x="63" y="148"/>
                    <a:pt x="63" y="148"/>
                  </a:cubicBezTo>
                  <a:lnTo>
                    <a:pt x="60" y="148"/>
                  </a:lnTo>
                  <a:close/>
                  <a:moveTo>
                    <a:pt x="60" y="158"/>
                  </a:moveTo>
                  <a:cubicBezTo>
                    <a:pt x="60" y="156"/>
                    <a:pt x="60" y="156"/>
                    <a:pt x="60" y="156"/>
                  </a:cubicBezTo>
                  <a:cubicBezTo>
                    <a:pt x="63" y="156"/>
                    <a:pt x="63" y="156"/>
                    <a:pt x="63" y="156"/>
                  </a:cubicBezTo>
                  <a:cubicBezTo>
                    <a:pt x="63" y="158"/>
                    <a:pt x="63" y="158"/>
                    <a:pt x="63" y="158"/>
                  </a:cubicBezTo>
                  <a:lnTo>
                    <a:pt x="60" y="158"/>
                  </a:lnTo>
                  <a:close/>
                  <a:moveTo>
                    <a:pt x="60" y="166"/>
                  </a:moveTo>
                  <a:cubicBezTo>
                    <a:pt x="63" y="166"/>
                    <a:pt x="63" y="166"/>
                    <a:pt x="63" y="166"/>
                  </a:cubicBezTo>
                  <a:cubicBezTo>
                    <a:pt x="63" y="169"/>
                    <a:pt x="63" y="169"/>
                    <a:pt x="63" y="169"/>
                  </a:cubicBezTo>
                  <a:cubicBezTo>
                    <a:pt x="60" y="169"/>
                    <a:pt x="60" y="169"/>
                    <a:pt x="60" y="169"/>
                  </a:cubicBezTo>
                  <a:lnTo>
                    <a:pt x="60" y="166"/>
                  </a:lnTo>
                  <a:close/>
                  <a:moveTo>
                    <a:pt x="60" y="176"/>
                  </a:moveTo>
                  <a:cubicBezTo>
                    <a:pt x="63" y="176"/>
                    <a:pt x="63" y="176"/>
                    <a:pt x="63" y="176"/>
                  </a:cubicBezTo>
                  <a:cubicBezTo>
                    <a:pt x="63" y="179"/>
                    <a:pt x="63" y="179"/>
                    <a:pt x="63" y="179"/>
                  </a:cubicBezTo>
                  <a:cubicBezTo>
                    <a:pt x="60" y="179"/>
                    <a:pt x="60" y="179"/>
                    <a:pt x="60" y="179"/>
                  </a:cubicBezTo>
                  <a:lnTo>
                    <a:pt x="60" y="176"/>
                  </a:lnTo>
                  <a:close/>
                  <a:moveTo>
                    <a:pt x="71" y="23"/>
                  </a:moveTo>
                  <a:cubicBezTo>
                    <a:pt x="71" y="21"/>
                    <a:pt x="71" y="21"/>
                    <a:pt x="71" y="21"/>
                  </a:cubicBezTo>
                  <a:cubicBezTo>
                    <a:pt x="73" y="21"/>
                    <a:pt x="73" y="21"/>
                    <a:pt x="73" y="21"/>
                  </a:cubicBezTo>
                  <a:cubicBezTo>
                    <a:pt x="73" y="23"/>
                    <a:pt x="73" y="23"/>
                    <a:pt x="73" y="23"/>
                  </a:cubicBezTo>
                  <a:lnTo>
                    <a:pt x="71" y="23"/>
                  </a:lnTo>
                  <a:close/>
                  <a:moveTo>
                    <a:pt x="71" y="65"/>
                  </a:moveTo>
                  <a:cubicBezTo>
                    <a:pt x="71" y="62"/>
                    <a:pt x="71" y="62"/>
                    <a:pt x="71" y="62"/>
                  </a:cubicBezTo>
                  <a:cubicBezTo>
                    <a:pt x="73" y="62"/>
                    <a:pt x="73" y="62"/>
                    <a:pt x="73" y="62"/>
                  </a:cubicBezTo>
                  <a:cubicBezTo>
                    <a:pt x="73" y="65"/>
                    <a:pt x="73" y="65"/>
                    <a:pt x="73" y="65"/>
                  </a:cubicBezTo>
                  <a:lnTo>
                    <a:pt x="71" y="65"/>
                  </a:lnTo>
                  <a:close/>
                  <a:moveTo>
                    <a:pt x="71" y="148"/>
                  </a:moveTo>
                  <a:cubicBezTo>
                    <a:pt x="71" y="145"/>
                    <a:pt x="71" y="145"/>
                    <a:pt x="71" y="145"/>
                  </a:cubicBezTo>
                  <a:cubicBezTo>
                    <a:pt x="73" y="145"/>
                    <a:pt x="73" y="145"/>
                    <a:pt x="73" y="145"/>
                  </a:cubicBezTo>
                  <a:cubicBezTo>
                    <a:pt x="73" y="148"/>
                    <a:pt x="73" y="148"/>
                    <a:pt x="73" y="148"/>
                  </a:cubicBezTo>
                  <a:lnTo>
                    <a:pt x="71" y="148"/>
                  </a:lnTo>
                  <a:close/>
                  <a:moveTo>
                    <a:pt x="81" y="23"/>
                  </a:moveTo>
                  <a:cubicBezTo>
                    <a:pt x="81" y="21"/>
                    <a:pt x="81" y="21"/>
                    <a:pt x="81" y="21"/>
                  </a:cubicBezTo>
                  <a:cubicBezTo>
                    <a:pt x="84" y="21"/>
                    <a:pt x="84" y="21"/>
                    <a:pt x="84" y="21"/>
                  </a:cubicBezTo>
                  <a:cubicBezTo>
                    <a:pt x="84" y="23"/>
                    <a:pt x="84" y="23"/>
                    <a:pt x="84" y="23"/>
                  </a:cubicBezTo>
                  <a:lnTo>
                    <a:pt x="81" y="23"/>
                  </a:lnTo>
                  <a:close/>
                  <a:moveTo>
                    <a:pt x="81" y="65"/>
                  </a:moveTo>
                  <a:cubicBezTo>
                    <a:pt x="81" y="62"/>
                    <a:pt x="81" y="62"/>
                    <a:pt x="81" y="62"/>
                  </a:cubicBezTo>
                  <a:cubicBezTo>
                    <a:pt x="84" y="62"/>
                    <a:pt x="84" y="62"/>
                    <a:pt x="84" y="62"/>
                  </a:cubicBezTo>
                  <a:cubicBezTo>
                    <a:pt x="84" y="65"/>
                    <a:pt x="84" y="65"/>
                    <a:pt x="84" y="65"/>
                  </a:cubicBezTo>
                  <a:lnTo>
                    <a:pt x="81" y="65"/>
                  </a:lnTo>
                  <a:close/>
                  <a:moveTo>
                    <a:pt x="81" y="106"/>
                  </a:moveTo>
                  <a:cubicBezTo>
                    <a:pt x="81" y="104"/>
                    <a:pt x="81" y="104"/>
                    <a:pt x="81" y="104"/>
                  </a:cubicBezTo>
                  <a:cubicBezTo>
                    <a:pt x="84" y="104"/>
                    <a:pt x="84" y="104"/>
                    <a:pt x="84" y="104"/>
                  </a:cubicBezTo>
                  <a:cubicBezTo>
                    <a:pt x="84" y="106"/>
                    <a:pt x="84" y="106"/>
                    <a:pt x="84" y="106"/>
                  </a:cubicBezTo>
                  <a:lnTo>
                    <a:pt x="81" y="106"/>
                  </a:lnTo>
                  <a:close/>
                  <a:moveTo>
                    <a:pt x="81" y="148"/>
                  </a:moveTo>
                  <a:cubicBezTo>
                    <a:pt x="81" y="145"/>
                    <a:pt x="81" y="145"/>
                    <a:pt x="81" y="145"/>
                  </a:cubicBezTo>
                  <a:cubicBezTo>
                    <a:pt x="84" y="145"/>
                    <a:pt x="84" y="145"/>
                    <a:pt x="84" y="145"/>
                  </a:cubicBezTo>
                  <a:cubicBezTo>
                    <a:pt x="84" y="148"/>
                    <a:pt x="84" y="148"/>
                    <a:pt x="84" y="148"/>
                  </a:cubicBezTo>
                  <a:lnTo>
                    <a:pt x="81" y="148"/>
                  </a:lnTo>
                  <a:close/>
                  <a:moveTo>
                    <a:pt x="92" y="23"/>
                  </a:moveTo>
                  <a:cubicBezTo>
                    <a:pt x="92" y="21"/>
                    <a:pt x="92" y="21"/>
                    <a:pt x="92" y="21"/>
                  </a:cubicBezTo>
                  <a:cubicBezTo>
                    <a:pt x="94" y="21"/>
                    <a:pt x="94" y="21"/>
                    <a:pt x="94" y="21"/>
                  </a:cubicBezTo>
                  <a:cubicBezTo>
                    <a:pt x="94" y="23"/>
                    <a:pt x="94" y="23"/>
                    <a:pt x="94" y="23"/>
                  </a:cubicBezTo>
                  <a:lnTo>
                    <a:pt x="92" y="23"/>
                  </a:lnTo>
                  <a:close/>
                  <a:moveTo>
                    <a:pt x="92" y="65"/>
                  </a:moveTo>
                  <a:cubicBezTo>
                    <a:pt x="92" y="62"/>
                    <a:pt x="92" y="62"/>
                    <a:pt x="92" y="62"/>
                  </a:cubicBezTo>
                  <a:cubicBezTo>
                    <a:pt x="94" y="62"/>
                    <a:pt x="94" y="62"/>
                    <a:pt x="94" y="62"/>
                  </a:cubicBezTo>
                  <a:cubicBezTo>
                    <a:pt x="94" y="65"/>
                    <a:pt x="94" y="65"/>
                    <a:pt x="94" y="65"/>
                  </a:cubicBezTo>
                  <a:lnTo>
                    <a:pt x="92" y="65"/>
                  </a:lnTo>
                  <a:close/>
                  <a:moveTo>
                    <a:pt x="92" y="106"/>
                  </a:moveTo>
                  <a:cubicBezTo>
                    <a:pt x="92" y="104"/>
                    <a:pt x="92" y="104"/>
                    <a:pt x="92" y="104"/>
                  </a:cubicBezTo>
                  <a:cubicBezTo>
                    <a:pt x="94" y="104"/>
                    <a:pt x="94" y="104"/>
                    <a:pt x="94" y="104"/>
                  </a:cubicBezTo>
                  <a:cubicBezTo>
                    <a:pt x="94" y="106"/>
                    <a:pt x="94" y="106"/>
                    <a:pt x="94" y="106"/>
                  </a:cubicBezTo>
                  <a:lnTo>
                    <a:pt x="92" y="106"/>
                  </a:lnTo>
                  <a:close/>
                  <a:moveTo>
                    <a:pt x="92" y="148"/>
                  </a:moveTo>
                  <a:cubicBezTo>
                    <a:pt x="92" y="145"/>
                    <a:pt x="92" y="145"/>
                    <a:pt x="92" y="145"/>
                  </a:cubicBezTo>
                  <a:cubicBezTo>
                    <a:pt x="94" y="145"/>
                    <a:pt x="94" y="145"/>
                    <a:pt x="94" y="145"/>
                  </a:cubicBezTo>
                  <a:cubicBezTo>
                    <a:pt x="94" y="148"/>
                    <a:pt x="94" y="148"/>
                    <a:pt x="94" y="148"/>
                  </a:cubicBezTo>
                  <a:lnTo>
                    <a:pt x="92" y="148"/>
                  </a:lnTo>
                  <a:close/>
                  <a:moveTo>
                    <a:pt x="102" y="13"/>
                  </a:moveTo>
                  <a:cubicBezTo>
                    <a:pt x="102" y="10"/>
                    <a:pt x="102" y="10"/>
                    <a:pt x="102" y="10"/>
                  </a:cubicBezTo>
                  <a:cubicBezTo>
                    <a:pt x="104" y="10"/>
                    <a:pt x="104" y="10"/>
                    <a:pt x="104" y="10"/>
                  </a:cubicBezTo>
                  <a:cubicBezTo>
                    <a:pt x="104" y="13"/>
                    <a:pt x="104" y="13"/>
                    <a:pt x="104" y="13"/>
                  </a:cubicBezTo>
                  <a:lnTo>
                    <a:pt x="102" y="13"/>
                  </a:lnTo>
                  <a:close/>
                  <a:moveTo>
                    <a:pt x="102" y="23"/>
                  </a:moveTo>
                  <a:cubicBezTo>
                    <a:pt x="102" y="21"/>
                    <a:pt x="102" y="21"/>
                    <a:pt x="102" y="21"/>
                  </a:cubicBezTo>
                  <a:cubicBezTo>
                    <a:pt x="104" y="21"/>
                    <a:pt x="104" y="21"/>
                    <a:pt x="104" y="21"/>
                  </a:cubicBezTo>
                  <a:cubicBezTo>
                    <a:pt x="104" y="23"/>
                    <a:pt x="104" y="23"/>
                    <a:pt x="104" y="23"/>
                  </a:cubicBezTo>
                  <a:lnTo>
                    <a:pt x="102" y="23"/>
                  </a:lnTo>
                  <a:close/>
                  <a:moveTo>
                    <a:pt x="102" y="34"/>
                  </a:moveTo>
                  <a:cubicBezTo>
                    <a:pt x="102" y="31"/>
                    <a:pt x="102" y="31"/>
                    <a:pt x="102" y="31"/>
                  </a:cubicBezTo>
                  <a:cubicBezTo>
                    <a:pt x="104" y="31"/>
                    <a:pt x="104" y="31"/>
                    <a:pt x="104" y="31"/>
                  </a:cubicBezTo>
                  <a:cubicBezTo>
                    <a:pt x="104" y="34"/>
                    <a:pt x="104" y="34"/>
                    <a:pt x="104" y="34"/>
                  </a:cubicBezTo>
                  <a:lnTo>
                    <a:pt x="102" y="34"/>
                  </a:lnTo>
                  <a:close/>
                  <a:moveTo>
                    <a:pt x="102" y="44"/>
                  </a:moveTo>
                  <a:cubicBezTo>
                    <a:pt x="102" y="41"/>
                    <a:pt x="102" y="41"/>
                    <a:pt x="102" y="41"/>
                  </a:cubicBezTo>
                  <a:cubicBezTo>
                    <a:pt x="104" y="41"/>
                    <a:pt x="104" y="41"/>
                    <a:pt x="104" y="41"/>
                  </a:cubicBezTo>
                  <a:cubicBezTo>
                    <a:pt x="104" y="44"/>
                    <a:pt x="104" y="44"/>
                    <a:pt x="104" y="44"/>
                  </a:cubicBezTo>
                  <a:lnTo>
                    <a:pt x="102" y="44"/>
                  </a:lnTo>
                  <a:close/>
                  <a:moveTo>
                    <a:pt x="102" y="54"/>
                  </a:moveTo>
                  <a:cubicBezTo>
                    <a:pt x="102" y="52"/>
                    <a:pt x="102" y="52"/>
                    <a:pt x="102" y="52"/>
                  </a:cubicBezTo>
                  <a:cubicBezTo>
                    <a:pt x="104" y="52"/>
                    <a:pt x="104" y="52"/>
                    <a:pt x="104" y="52"/>
                  </a:cubicBezTo>
                  <a:cubicBezTo>
                    <a:pt x="104" y="54"/>
                    <a:pt x="104" y="54"/>
                    <a:pt x="104" y="54"/>
                  </a:cubicBezTo>
                  <a:lnTo>
                    <a:pt x="102" y="54"/>
                  </a:lnTo>
                  <a:close/>
                  <a:moveTo>
                    <a:pt x="102" y="65"/>
                  </a:moveTo>
                  <a:cubicBezTo>
                    <a:pt x="102" y="62"/>
                    <a:pt x="102" y="62"/>
                    <a:pt x="102" y="62"/>
                  </a:cubicBezTo>
                  <a:cubicBezTo>
                    <a:pt x="104" y="62"/>
                    <a:pt x="104" y="62"/>
                    <a:pt x="104" y="62"/>
                  </a:cubicBezTo>
                  <a:cubicBezTo>
                    <a:pt x="104" y="65"/>
                    <a:pt x="104" y="65"/>
                    <a:pt x="104" y="65"/>
                  </a:cubicBezTo>
                  <a:lnTo>
                    <a:pt x="102" y="65"/>
                  </a:lnTo>
                  <a:close/>
                  <a:moveTo>
                    <a:pt x="102" y="75"/>
                  </a:moveTo>
                  <a:cubicBezTo>
                    <a:pt x="102" y="72"/>
                    <a:pt x="102" y="72"/>
                    <a:pt x="102" y="72"/>
                  </a:cubicBezTo>
                  <a:cubicBezTo>
                    <a:pt x="104" y="72"/>
                    <a:pt x="104" y="72"/>
                    <a:pt x="104" y="72"/>
                  </a:cubicBezTo>
                  <a:cubicBezTo>
                    <a:pt x="104" y="75"/>
                    <a:pt x="104" y="75"/>
                    <a:pt x="104" y="75"/>
                  </a:cubicBezTo>
                  <a:lnTo>
                    <a:pt x="102" y="75"/>
                  </a:lnTo>
                  <a:close/>
                  <a:moveTo>
                    <a:pt x="102" y="117"/>
                  </a:moveTo>
                  <a:cubicBezTo>
                    <a:pt x="102" y="114"/>
                    <a:pt x="102" y="114"/>
                    <a:pt x="102" y="114"/>
                  </a:cubicBezTo>
                  <a:cubicBezTo>
                    <a:pt x="104" y="114"/>
                    <a:pt x="104" y="114"/>
                    <a:pt x="104" y="114"/>
                  </a:cubicBezTo>
                  <a:cubicBezTo>
                    <a:pt x="104" y="117"/>
                    <a:pt x="104" y="117"/>
                    <a:pt x="104" y="117"/>
                  </a:cubicBezTo>
                  <a:lnTo>
                    <a:pt x="102" y="117"/>
                  </a:lnTo>
                  <a:close/>
                  <a:moveTo>
                    <a:pt x="102" y="127"/>
                  </a:moveTo>
                  <a:cubicBezTo>
                    <a:pt x="102" y="124"/>
                    <a:pt x="102" y="124"/>
                    <a:pt x="102" y="124"/>
                  </a:cubicBezTo>
                  <a:cubicBezTo>
                    <a:pt x="104" y="124"/>
                    <a:pt x="104" y="124"/>
                    <a:pt x="104" y="124"/>
                  </a:cubicBezTo>
                  <a:cubicBezTo>
                    <a:pt x="104" y="127"/>
                    <a:pt x="104" y="127"/>
                    <a:pt x="104" y="127"/>
                  </a:cubicBezTo>
                  <a:lnTo>
                    <a:pt x="102" y="127"/>
                  </a:lnTo>
                  <a:close/>
                  <a:moveTo>
                    <a:pt x="102" y="137"/>
                  </a:moveTo>
                  <a:cubicBezTo>
                    <a:pt x="102" y="135"/>
                    <a:pt x="102" y="135"/>
                    <a:pt x="102" y="135"/>
                  </a:cubicBezTo>
                  <a:cubicBezTo>
                    <a:pt x="104" y="135"/>
                    <a:pt x="104" y="135"/>
                    <a:pt x="104" y="135"/>
                  </a:cubicBezTo>
                  <a:cubicBezTo>
                    <a:pt x="104" y="137"/>
                    <a:pt x="104" y="137"/>
                    <a:pt x="104" y="137"/>
                  </a:cubicBezTo>
                  <a:lnTo>
                    <a:pt x="102" y="137"/>
                  </a:lnTo>
                  <a:close/>
                  <a:moveTo>
                    <a:pt x="102" y="148"/>
                  </a:moveTo>
                  <a:cubicBezTo>
                    <a:pt x="102" y="145"/>
                    <a:pt x="102" y="145"/>
                    <a:pt x="102" y="145"/>
                  </a:cubicBezTo>
                  <a:cubicBezTo>
                    <a:pt x="104" y="145"/>
                    <a:pt x="104" y="145"/>
                    <a:pt x="104" y="145"/>
                  </a:cubicBezTo>
                  <a:cubicBezTo>
                    <a:pt x="104" y="148"/>
                    <a:pt x="104" y="148"/>
                    <a:pt x="104" y="148"/>
                  </a:cubicBezTo>
                  <a:lnTo>
                    <a:pt x="102" y="148"/>
                  </a:lnTo>
                  <a:close/>
                  <a:moveTo>
                    <a:pt x="102" y="158"/>
                  </a:moveTo>
                  <a:cubicBezTo>
                    <a:pt x="102" y="156"/>
                    <a:pt x="102" y="156"/>
                    <a:pt x="102" y="156"/>
                  </a:cubicBezTo>
                  <a:cubicBezTo>
                    <a:pt x="104" y="156"/>
                    <a:pt x="104" y="156"/>
                    <a:pt x="104" y="156"/>
                  </a:cubicBezTo>
                  <a:cubicBezTo>
                    <a:pt x="104" y="158"/>
                    <a:pt x="104" y="158"/>
                    <a:pt x="104" y="158"/>
                  </a:cubicBezTo>
                  <a:lnTo>
                    <a:pt x="102" y="158"/>
                  </a:lnTo>
                  <a:close/>
                  <a:moveTo>
                    <a:pt x="102" y="166"/>
                  </a:moveTo>
                  <a:cubicBezTo>
                    <a:pt x="104" y="166"/>
                    <a:pt x="104" y="166"/>
                    <a:pt x="104" y="166"/>
                  </a:cubicBezTo>
                  <a:cubicBezTo>
                    <a:pt x="104" y="169"/>
                    <a:pt x="104" y="169"/>
                    <a:pt x="104" y="169"/>
                  </a:cubicBezTo>
                  <a:cubicBezTo>
                    <a:pt x="102" y="169"/>
                    <a:pt x="102" y="169"/>
                    <a:pt x="102" y="169"/>
                  </a:cubicBezTo>
                  <a:lnTo>
                    <a:pt x="102" y="166"/>
                  </a:lnTo>
                  <a:close/>
                  <a:moveTo>
                    <a:pt x="102" y="176"/>
                  </a:moveTo>
                  <a:cubicBezTo>
                    <a:pt x="104" y="176"/>
                    <a:pt x="104" y="176"/>
                    <a:pt x="104" y="176"/>
                  </a:cubicBezTo>
                  <a:cubicBezTo>
                    <a:pt x="104" y="179"/>
                    <a:pt x="104" y="179"/>
                    <a:pt x="104" y="179"/>
                  </a:cubicBezTo>
                  <a:cubicBezTo>
                    <a:pt x="102" y="179"/>
                    <a:pt x="102" y="179"/>
                    <a:pt x="102" y="179"/>
                  </a:cubicBezTo>
                  <a:lnTo>
                    <a:pt x="102" y="176"/>
                  </a:lnTo>
                  <a:close/>
                  <a:moveTo>
                    <a:pt x="112" y="23"/>
                  </a:moveTo>
                  <a:cubicBezTo>
                    <a:pt x="112" y="21"/>
                    <a:pt x="112" y="21"/>
                    <a:pt x="112" y="21"/>
                  </a:cubicBezTo>
                  <a:cubicBezTo>
                    <a:pt x="115" y="21"/>
                    <a:pt x="115" y="21"/>
                    <a:pt x="115" y="21"/>
                  </a:cubicBezTo>
                  <a:cubicBezTo>
                    <a:pt x="115" y="23"/>
                    <a:pt x="115" y="23"/>
                    <a:pt x="115" y="23"/>
                  </a:cubicBezTo>
                  <a:lnTo>
                    <a:pt x="112" y="23"/>
                  </a:lnTo>
                  <a:close/>
                  <a:moveTo>
                    <a:pt x="112" y="65"/>
                  </a:moveTo>
                  <a:cubicBezTo>
                    <a:pt x="112" y="62"/>
                    <a:pt x="112" y="62"/>
                    <a:pt x="112" y="62"/>
                  </a:cubicBezTo>
                  <a:cubicBezTo>
                    <a:pt x="115" y="62"/>
                    <a:pt x="115" y="62"/>
                    <a:pt x="115" y="62"/>
                  </a:cubicBezTo>
                  <a:cubicBezTo>
                    <a:pt x="115" y="65"/>
                    <a:pt x="115" y="65"/>
                    <a:pt x="115" y="65"/>
                  </a:cubicBezTo>
                  <a:lnTo>
                    <a:pt x="112" y="65"/>
                  </a:lnTo>
                  <a:close/>
                  <a:moveTo>
                    <a:pt x="112" y="148"/>
                  </a:moveTo>
                  <a:cubicBezTo>
                    <a:pt x="112" y="145"/>
                    <a:pt x="112" y="145"/>
                    <a:pt x="112" y="145"/>
                  </a:cubicBezTo>
                  <a:cubicBezTo>
                    <a:pt x="115" y="145"/>
                    <a:pt x="115" y="145"/>
                    <a:pt x="115" y="145"/>
                  </a:cubicBezTo>
                  <a:cubicBezTo>
                    <a:pt x="115" y="148"/>
                    <a:pt x="115" y="148"/>
                    <a:pt x="115" y="148"/>
                  </a:cubicBezTo>
                  <a:lnTo>
                    <a:pt x="112" y="148"/>
                  </a:lnTo>
                  <a:close/>
                  <a:moveTo>
                    <a:pt x="123" y="23"/>
                  </a:moveTo>
                  <a:cubicBezTo>
                    <a:pt x="123" y="21"/>
                    <a:pt x="123" y="21"/>
                    <a:pt x="123" y="21"/>
                  </a:cubicBezTo>
                  <a:cubicBezTo>
                    <a:pt x="125" y="21"/>
                    <a:pt x="125" y="21"/>
                    <a:pt x="125" y="21"/>
                  </a:cubicBezTo>
                  <a:cubicBezTo>
                    <a:pt x="125" y="23"/>
                    <a:pt x="125" y="23"/>
                    <a:pt x="125" y="23"/>
                  </a:cubicBezTo>
                  <a:lnTo>
                    <a:pt x="123" y="23"/>
                  </a:lnTo>
                  <a:close/>
                  <a:moveTo>
                    <a:pt x="123" y="65"/>
                  </a:moveTo>
                  <a:cubicBezTo>
                    <a:pt x="123" y="62"/>
                    <a:pt x="123" y="62"/>
                    <a:pt x="123" y="62"/>
                  </a:cubicBezTo>
                  <a:cubicBezTo>
                    <a:pt x="125" y="62"/>
                    <a:pt x="125" y="62"/>
                    <a:pt x="125" y="62"/>
                  </a:cubicBezTo>
                  <a:cubicBezTo>
                    <a:pt x="125" y="65"/>
                    <a:pt x="125" y="65"/>
                    <a:pt x="125" y="65"/>
                  </a:cubicBezTo>
                  <a:lnTo>
                    <a:pt x="123" y="65"/>
                  </a:lnTo>
                  <a:close/>
                  <a:moveTo>
                    <a:pt x="123" y="148"/>
                  </a:moveTo>
                  <a:cubicBezTo>
                    <a:pt x="123" y="145"/>
                    <a:pt x="123" y="145"/>
                    <a:pt x="123" y="145"/>
                  </a:cubicBezTo>
                  <a:cubicBezTo>
                    <a:pt x="125" y="145"/>
                    <a:pt x="125" y="145"/>
                    <a:pt x="125" y="145"/>
                  </a:cubicBezTo>
                  <a:cubicBezTo>
                    <a:pt x="125" y="148"/>
                    <a:pt x="125" y="148"/>
                    <a:pt x="125" y="148"/>
                  </a:cubicBezTo>
                  <a:lnTo>
                    <a:pt x="123" y="148"/>
                  </a:lnTo>
                  <a:close/>
                  <a:moveTo>
                    <a:pt x="133" y="23"/>
                  </a:moveTo>
                  <a:cubicBezTo>
                    <a:pt x="133" y="21"/>
                    <a:pt x="133" y="21"/>
                    <a:pt x="133" y="21"/>
                  </a:cubicBezTo>
                  <a:cubicBezTo>
                    <a:pt x="136" y="21"/>
                    <a:pt x="136" y="21"/>
                    <a:pt x="136" y="21"/>
                  </a:cubicBezTo>
                  <a:cubicBezTo>
                    <a:pt x="136" y="23"/>
                    <a:pt x="136" y="23"/>
                    <a:pt x="136" y="23"/>
                  </a:cubicBezTo>
                  <a:lnTo>
                    <a:pt x="133" y="23"/>
                  </a:lnTo>
                  <a:close/>
                  <a:moveTo>
                    <a:pt x="133" y="65"/>
                  </a:moveTo>
                  <a:cubicBezTo>
                    <a:pt x="133" y="62"/>
                    <a:pt x="133" y="62"/>
                    <a:pt x="133" y="62"/>
                  </a:cubicBezTo>
                  <a:cubicBezTo>
                    <a:pt x="136" y="62"/>
                    <a:pt x="136" y="62"/>
                    <a:pt x="136" y="62"/>
                  </a:cubicBezTo>
                  <a:cubicBezTo>
                    <a:pt x="136" y="65"/>
                    <a:pt x="136" y="65"/>
                    <a:pt x="136" y="65"/>
                  </a:cubicBezTo>
                  <a:lnTo>
                    <a:pt x="133" y="65"/>
                  </a:lnTo>
                  <a:close/>
                  <a:moveTo>
                    <a:pt x="133" y="148"/>
                  </a:moveTo>
                  <a:cubicBezTo>
                    <a:pt x="133" y="145"/>
                    <a:pt x="133" y="145"/>
                    <a:pt x="133" y="145"/>
                  </a:cubicBezTo>
                  <a:cubicBezTo>
                    <a:pt x="136" y="145"/>
                    <a:pt x="136" y="145"/>
                    <a:pt x="136" y="145"/>
                  </a:cubicBezTo>
                  <a:cubicBezTo>
                    <a:pt x="136" y="148"/>
                    <a:pt x="136" y="148"/>
                    <a:pt x="136" y="148"/>
                  </a:cubicBezTo>
                  <a:lnTo>
                    <a:pt x="133" y="148"/>
                  </a:lnTo>
                  <a:close/>
                  <a:moveTo>
                    <a:pt x="143" y="13"/>
                  </a:moveTo>
                  <a:cubicBezTo>
                    <a:pt x="143" y="10"/>
                    <a:pt x="143" y="10"/>
                    <a:pt x="143" y="10"/>
                  </a:cubicBezTo>
                  <a:cubicBezTo>
                    <a:pt x="146" y="10"/>
                    <a:pt x="146" y="10"/>
                    <a:pt x="146" y="10"/>
                  </a:cubicBezTo>
                  <a:cubicBezTo>
                    <a:pt x="146" y="13"/>
                    <a:pt x="146" y="13"/>
                    <a:pt x="146" y="13"/>
                  </a:cubicBezTo>
                  <a:lnTo>
                    <a:pt x="143" y="13"/>
                  </a:lnTo>
                  <a:close/>
                  <a:moveTo>
                    <a:pt x="143" y="23"/>
                  </a:moveTo>
                  <a:cubicBezTo>
                    <a:pt x="143" y="21"/>
                    <a:pt x="143" y="21"/>
                    <a:pt x="143" y="21"/>
                  </a:cubicBezTo>
                  <a:cubicBezTo>
                    <a:pt x="146" y="21"/>
                    <a:pt x="146" y="21"/>
                    <a:pt x="146" y="21"/>
                  </a:cubicBezTo>
                  <a:cubicBezTo>
                    <a:pt x="146" y="23"/>
                    <a:pt x="146" y="23"/>
                    <a:pt x="146" y="23"/>
                  </a:cubicBezTo>
                  <a:lnTo>
                    <a:pt x="143" y="23"/>
                  </a:lnTo>
                  <a:close/>
                  <a:moveTo>
                    <a:pt x="143" y="34"/>
                  </a:moveTo>
                  <a:cubicBezTo>
                    <a:pt x="143" y="31"/>
                    <a:pt x="143" y="31"/>
                    <a:pt x="143" y="31"/>
                  </a:cubicBezTo>
                  <a:cubicBezTo>
                    <a:pt x="146" y="31"/>
                    <a:pt x="146" y="31"/>
                    <a:pt x="146" y="31"/>
                  </a:cubicBezTo>
                  <a:cubicBezTo>
                    <a:pt x="146" y="34"/>
                    <a:pt x="146" y="34"/>
                    <a:pt x="146" y="34"/>
                  </a:cubicBezTo>
                  <a:lnTo>
                    <a:pt x="143" y="34"/>
                  </a:lnTo>
                  <a:close/>
                  <a:moveTo>
                    <a:pt x="143" y="44"/>
                  </a:moveTo>
                  <a:cubicBezTo>
                    <a:pt x="143" y="41"/>
                    <a:pt x="143" y="41"/>
                    <a:pt x="143" y="41"/>
                  </a:cubicBezTo>
                  <a:cubicBezTo>
                    <a:pt x="146" y="41"/>
                    <a:pt x="146" y="41"/>
                    <a:pt x="146" y="41"/>
                  </a:cubicBezTo>
                  <a:cubicBezTo>
                    <a:pt x="146" y="44"/>
                    <a:pt x="146" y="44"/>
                    <a:pt x="146" y="44"/>
                  </a:cubicBezTo>
                  <a:lnTo>
                    <a:pt x="143" y="44"/>
                  </a:lnTo>
                  <a:close/>
                  <a:moveTo>
                    <a:pt x="143" y="54"/>
                  </a:moveTo>
                  <a:cubicBezTo>
                    <a:pt x="143" y="52"/>
                    <a:pt x="143" y="52"/>
                    <a:pt x="143" y="52"/>
                  </a:cubicBezTo>
                  <a:cubicBezTo>
                    <a:pt x="146" y="52"/>
                    <a:pt x="146" y="52"/>
                    <a:pt x="146" y="52"/>
                  </a:cubicBezTo>
                  <a:cubicBezTo>
                    <a:pt x="146" y="54"/>
                    <a:pt x="146" y="54"/>
                    <a:pt x="146" y="54"/>
                  </a:cubicBezTo>
                  <a:lnTo>
                    <a:pt x="143" y="54"/>
                  </a:lnTo>
                  <a:close/>
                  <a:moveTo>
                    <a:pt x="143" y="65"/>
                  </a:moveTo>
                  <a:cubicBezTo>
                    <a:pt x="143" y="62"/>
                    <a:pt x="143" y="62"/>
                    <a:pt x="143" y="62"/>
                  </a:cubicBezTo>
                  <a:cubicBezTo>
                    <a:pt x="146" y="62"/>
                    <a:pt x="146" y="62"/>
                    <a:pt x="146" y="62"/>
                  </a:cubicBezTo>
                  <a:cubicBezTo>
                    <a:pt x="146" y="65"/>
                    <a:pt x="146" y="65"/>
                    <a:pt x="146" y="65"/>
                  </a:cubicBezTo>
                  <a:lnTo>
                    <a:pt x="143" y="65"/>
                  </a:lnTo>
                  <a:close/>
                  <a:moveTo>
                    <a:pt x="143" y="75"/>
                  </a:moveTo>
                  <a:cubicBezTo>
                    <a:pt x="143" y="72"/>
                    <a:pt x="143" y="72"/>
                    <a:pt x="143" y="72"/>
                  </a:cubicBezTo>
                  <a:cubicBezTo>
                    <a:pt x="146" y="72"/>
                    <a:pt x="146" y="72"/>
                    <a:pt x="146" y="72"/>
                  </a:cubicBezTo>
                  <a:cubicBezTo>
                    <a:pt x="146" y="75"/>
                    <a:pt x="146" y="75"/>
                    <a:pt x="146" y="75"/>
                  </a:cubicBezTo>
                  <a:lnTo>
                    <a:pt x="143" y="75"/>
                  </a:lnTo>
                  <a:close/>
                  <a:moveTo>
                    <a:pt x="143" y="85"/>
                  </a:moveTo>
                  <a:cubicBezTo>
                    <a:pt x="143" y="83"/>
                    <a:pt x="143" y="83"/>
                    <a:pt x="143" y="83"/>
                  </a:cubicBezTo>
                  <a:cubicBezTo>
                    <a:pt x="146" y="83"/>
                    <a:pt x="146" y="83"/>
                    <a:pt x="146" y="83"/>
                  </a:cubicBezTo>
                  <a:cubicBezTo>
                    <a:pt x="146" y="85"/>
                    <a:pt x="146" y="85"/>
                    <a:pt x="146" y="85"/>
                  </a:cubicBezTo>
                  <a:lnTo>
                    <a:pt x="143" y="85"/>
                  </a:lnTo>
                  <a:close/>
                  <a:moveTo>
                    <a:pt x="143" y="117"/>
                  </a:moveTo>
                  <a:cubicBezTo>
                    <a:pt x="143" y="114"/>
                    <a:pt x="143" y="114"/>
                    <a:pt x="143" y="114"/>
                  </a:cubicBezTo>
                  <a:cubicBezTo>
                    <a:pt x="146" y="114"/>
                    <a:pt x="146" y="114"/>
                    <a:pt x="146" y="114"/>
                  </a:cubicBezTo>
                  <a:cubicBezTo>
                    <a:pt x="146" y="117"/>
                    <a:pt x="146" y="117"/>
                    <a:pt x="146" y="117"/>
                  </a:cubicBezTo>
                  <a:lnTo>
                    <a:pt x="143" y="117"/>
                  </a:lnTo>
                  <a:close/>
                  <a:moveTo>
                    <a:pt x="143" y="127"/>
                  </a:moveTo>
                  <a:cubicBezTo>
                    <a:pt x="143" y="124"/>
                    <a:pt x="143" y="124"/>
                    <a:pt x="143" y="124"/>
                  </a:cubicBezTo>
                  <a:cubicBezTo>
                    <a:pt x="146" y="124"/>
                    <a:pt x="146" y="124"/>
                    <a:pt x="146" y="124"/>
                  </a:cubicBezTo>
                  <a:cubicBezTo>
                    <a:pt x="146" y="127"/>
                    <a:pt x="146" y="127"/>
                    <a:pt x="146" y="127"/>
                  </a:cubicBezTo>
                  <a:lnTo>
                    <a:pt x="143" y="127"/>
                  </a:lnTo>
                  <a:close/>
                  <a:moveTo>
                    <a:pt x="143" y="137"/>
                  </a:moveTo>
                  <a:cubicBezTo>
                    <a:pt x="143" y="135"/>
                    <a:pt x="143" y="135"/>
                    <a:pt x="143" y="135"/>
                  </a:cubicBezTo>
                  <a:cubicBezTo>
                    <a:pt x="146" y="135"/>
                    <a:pt x="146" y="135"/>
                    <a:pt x="146" y="135"/>
                  </a:cubicBezTo>
                  <a:cubicBezTo>
                    <a:pt x="146" y="137"/>
                    <a:pt x="146" y="137"/>
                    <a:pt x="146" y="137"/>
                  </a:cubicBezTo>
                  <a:lnTo>
                    <a:pt x="143" y="137"/>
                  </a:lnTo>
                  <a:close/>
                  <a:moveTo>
                    <a:pt x="143" y="148"/>
                  </a:moveTo>
                  <a:cubicBezTo>
                    <a:pt x="143" y="145"/>
                    <a:pt x="143" y="145"/>
                    <a:pt x="143" y="145"/>
                  </a:cubicBezTo>
                  <a:cubicBezTo>
                    <a:pt x="146" y="145"/>
                    <a:pt x="146" y="145"/>
                    <a:pt x="146" y="145"/>
                  </a:cubicBezTo>
                  <a:cubicBezTo>
                    <a:pt x="146" y="148"/>
                    <a:pt x="146" y="148"/>
                    <a:pt x="146" y="148"/>
                  </a:cubicBezTo>
                  <a:lnTo>
                    <a:pt x="143" y="148"/>
                  </a:lnTo>
                  <a:close/>
                  <a:moveTo>
                    <a:pt x="143" y="158"/>
                  </a:moveTo>
                  <a:cubicBezTo>
                    <a:pt x="143" y="156"/>
                    <a:pt x="143" y="156"/>
                    <a:pt x="143" y="156"/>
                  </a:cubicBezTo>
                  <a:cubicBezTo>
                    <a:pt x="146" y="156"/>
                    <a:pt x="146" y="156"/>
                    <a:pt x="146" y="156"/>
                  </a:cubicBezTo>
                  <a:cubicBezTo>
                    <a:pt x="146" y="158"/>
                    <a:pt x="146" y="158"/>
                    <a:pt x="146" y="158"/>
                  </a:cubicBezTo>
                  <a:lnTo>
                    <a:pt x="143" y="158"/>
                  </a:lnTo>
                  <a:close/>
                  <a:moveTo>
                    <a:pt x="143" y="166"/>
                  </a:moveTo>
                  <a:cubicBezTo>
                    <a:pt x="146" y="166"/>
                    <a:pt x="146" y="166"/>
                    <a:pt x="146" y="166"/>
                  </a:cubicBezTo>
                  <a:cubicBezTo>
                    <a:pt x="146" y="169"/>
                    <a:pt x="146" y="169"/>
                    <a:pt x="146" y="169"/>
                  </a:cubicBezTo>
                  <a:cubicBezTo>
                    <a:pt x="143" y="169"/>
                    <a:pt x="143" y="169"/>
                    <a:pt x="143" y="169"/>
                  </a:cubicBezTo>
                  <a:lnTo>
                    <a:pt x="143" y="166"/>
                  </a:lnTo>
                  <a:close/>
                  <a:moveTo>
                    <a:pt x="143" y="176"/>
                  </a:moveTo>
                  <a:cubicBezTo>
                    <a:pt x="146" y="176"/>
                    <a:pt x="146" y="176"/>
                    <a:pt x="146" y="176"/>
                  </a:cubicBezTo>
                  <a:cubicBezTo>
                    <a:pt x="146" y="179"/>
                    <a:pt x="146" y="179"/>
                    <a:pt x="146" y="179"/>
                  </a:cubicBezTo>
                  <a:cubicBezTo>
                    <a:pt x="143" y="179"/>
                    <a:pt x="143" y="179"/>
                    <a:pt x="143" y="179"/>
                  </a:cubicBezTo>
                  <a:lnTo>
                    <a:pt x="143" y="176"/>
                  </a:lnTo>
                  <a:close/>
                  <a:moveTo>
                    <a:pt x="154" y="23"/>
                  </a:moveTo>
                  <a:cubicBezTo>
                    <a:pt x="154" y="21"/>
                    <a:pt x="154" y="21"/>
                    <a:pt x="154" y="21"/>
                  </a:cubicBezTo>
                  <a:cubicBezTo>
                    <a:pt x="156" y="21"/>
                    <a:pt x="156" y="21"/>
                    <a:pt x="156" y="21"/>
                  </a:cubicBezTo>
                  <a:cubicBezTo>
                    <a:pt x="156" y="23"/>
                    <a:pt x="156" y="23"/>
                    <a:pt x="156" y="23"/>
                  </a:cubicBezTo>
                  <a:lnTo>
                    <a:pt x="154" y="23"/>
                  </a:lnTo>
                  <a:close/>
                  <a:moveTo>
                    <a:pt x="154" y="65"/>
                  </a:moveTo>
                  <a:cubicBezTo>
                    <a:pt x="154" y="62"/>
                    <a:pt x="154" y="62"/>
                    <a:pt x="154" y="62"/>
                  </a:cubicBezTo>
                  <a:cubicBezTo>
                    <a:pt x="156" y="62"/>
                    <a:pt x="156" y="62"/>
                    <a:pt x="156" y="62"/>
                  </a:cubicBezTo>
                  <a:cubicBezTo>
                    <a:pt x="156" y="65"/>
                    <a:pt x="156" y="65"/>
                    <a:pt x="156" y="65"/>
                  </a:cubicBezTo>
                  <a:lnTo>
                    <a:pt x="154" y="65"/>
                  </a:lnTo>
                  <a:close/>
                  <a:moveTo>
                    <a:pt x="154" y="106"/>
                  </a:moveTo>
                  <a:cubicBezTo>
                    <a:pt x="154" y="104"/>
                    <a:pt x="154" y="104"/>
                    <a:pt x="154" y="104"/>
                  </a:cubicBezTo>
                  <a:cubicBezTo>
                    <a:pt x="156" y="104"/>
                    <a:pt x="156" y="104"/>
                    <a:pt x="156" y="104"/>
                  </a:cubicBezTo>
                  <a:cubicBezTo>
                    <a:pt x="156" y="106"/>
                    <a:pt x="156" y="106"/>
                    <a:pt x="156" y="106"/>
                  </a:cubicBezTo>
                  <a:lnTo>
                    <a:pt x="154" y="106"/>
                  </a:lnTo>
                  <a:close/>
                  <a:moveTo>
                    <a:pt x="154" y="148"/>
                  </a:moveTo>
                  <a:cubicBezTo>
                    <a:pt x="154" y="145"/>
                    <a:pt x="154" y="145"/>
                    <a:pt x="154" y="145"/>
                  </a:cubicBezTo>
                  <a:cubicBezTo>
                    <a:pt x="156" y="145"/>
                    <a:pt x="156" y="145"/>
                    <a:pt x="156" y="145"/>
                  </a:cubicBezTo>
                  <a:cubicBezTo>
                    <a:pt x="156" y="148"/>
                    <a:pt x="156" y="148"/>
                    <a:pt x="156" y="148"/>
                  </a:cubicBezTo>
                  <a:lnTo>
                    <a:pt x="154" y="148"/>
                  </a:lnTo>
                  <a:close/>
                  <a:moveTo>
                    <a:pt x="164" y="23"/>
                  </a:moveTo>
                  <a:cubicBezTo>
                    <a:pt x="164" y="21"/>
                    <a:pt x="164" y="21"/>
                    <a:pt x="164" y="21"/>
                  </a:cubicBezTo>
                  <a:cubicBezTo>
                    <a:pt x="167" y="21"/>
                    <a:pt x="167" y="21"/>
                    <a:pt x="167" y="21"/>
                  </a:cubicBezTo>
                  <a:cubicBezTo>
                    <a:pt x="167" y="23"/>
                    <a:pt x="167" y="23"/>
                    <a:pt x="167" y="23"/>
                  </a:cubicBezTo>
                  <a:lnTo>
                    <a:pt x="164" y="23"/>
                  </a:lnTo>
                  <a:close/>
                  <a:moveTo>
                    <a:pt x="164" y="65"/>
                  </a:moveTo>
                  <a:cubicBezTo>
                    <a:pt x="164" y="62"/>
                    <a:pt x="164" y="62"/>
                    <a:pt x="164" y="62"/>
                  </a:cubicBezTo>
                  <a:cubicBezTo>
                    <a:pt x="167" y="62"/>
                    <a:pt x="167" y="62"/>
                    <a:pt x="167" y="62"/>
                  </a:cubicBezTo>
                  <a:cubicBezTo>
                    <a:pt x="167" y="65"/>
                    <a:pt x="167" y="65"/>
                    <a:pt x="167" y="65"/>
                  </a:cubicBezTo>
                  <a:lnTo>
                    <a:pt x="164" y="65"/>
                  </a:lnTo>
                  <a:close/>
                  <a:moveTo>
                    <a:pt x="164" y="106"/>
                  </a:moveTo>
                  <a:cubicBezTo>
                    <a:pt x="164" y="104"/>
                    <a:pt x="164" y="104"/>
                    <a:pt x="164" y="104"/>
                  </a:cubicBezTo>
                  <a:cubicBezTo>
                    <a:pt x="167" y="104"/>
                    <a:pt x="167" y="104"/>
                    <a:pt x="167" y="104"/>
                  </a:cubicBezTo>
                  <a:cubicBezTo>
                    <a:pt x="167" y="106"/>
                    <a:pt x="167" y="106"/>
                    <a:pt x="167" y="106"/>
                  </a:cubicBezTo>
                  <a:lnTo>
                    <a:pt x="164" y="106"/>
                  </a:lnTo>
                  <a:close/>
                  <a:moveTo>
                    <a:pt x="164" y="148"/>
                  </a:moveTo>
                  <a:cubicBezTo>
                    <a:pt x="164" y="145"/>
                    <a:pt x="164" y="145"/>
                    <a:pt x="164" y="145"/>
                  </a:cubicBezTo>
                  <a:cubicBezTo>
                    <a:pt x="167" y="145"/>
                    <a:pt x="167" y="145"/>
                    <a:pt x="167" y="145"/>
                  </a:cubicBezTo>
                  <a:cubicBezTo>
                    <a:pt x="167" y="148"/>
                    <a:pt x="167" y="148"/>
                    <a:pt x="167" y="148"/>
                  </a:cubicBezTo>
                  <a:lnTo>
                    <a:pt x="164" y="148"/>
                  </a:lnTo>
                  <a:close/>
                  <a:moveTo>
                    <a:pt x="175" y="23"/>
                  </a:moveTo>
                  <a:cubicBezTo>
                    <a:pt x="175" y="21"/>
                    <a:pt x="175" y="21"/>
                    <a:pt x="175" y="21"/>
                  </a:cubicBezTo>
                  <a:cubicBezTo>
                    <a:pt x="177" y="21"/>
                    <a:pt x="177" y="21"/>
                    <a:pt x="177" y="21"/>
                  </a:cubicBezTo>
                  <a:cubicBezTo>
                    <a:pt x="177" y="23"/>
                    <a:pt x="177" y="23"/>
                    <a:pt x="177" y="23"/>
                  </a:cubicBezTo>
                  <a:lnTo>
                    <a:pt x="175" y="23"/>
                  </a:lnTo>
                  <a:close/>
                  <a:moveTo>
                    <a:pt x="175" y="106"/>
                  </a:moveTo>
                  <a:cubicBezTo>
                    <a:pt x="175" y="104"/>
                    <a:pt x="175" y="104"/>
                    <a:pt x="175" y="104"/>
                  </a:cubicBezTo>
                  <a:cubicBezTo>
                    <a:pt x="177" y="104"/>
                    <a:pt x="177" y="104"/>
                    <a:pt x="177" y="104"/>
                  </a:cubicBezTo>
                  <a:cubicBezTo>
                    <a:pt x="177" y="106"/>
                    <a:pt x="177" y="106"/>
                    <a:pt x="177" y="106"/>
                  </a:cubicBezTo>
                  <a:lnTo>
                    <a:pt x="175" y="106"/>
                  </a:lnTo>
                  <a:close/>
                  <a:moveTo>
                    <a:pt x="175" y="148"/>
                  </a:moveTo>
                  <a:cubicBezTo>
                    <a:pt x="175" y="145"/>
                    <a:pt x="175" y="145"/>
                    <a:pt x="175" y="145"/>
                  </a:cubicBezTo>
                  <a:cubicBezTo>
                    <a:pt x="177" y="145"/>
                    <a:pt x="177" y="145"/>
                    <a:pt x="177" y="145"/>
                  </a:cubicBezTo>
                  <a:cubicBezTo>
                    <a:pt x="177" y="148"/>
                    <a:pt x="177" y="148"/>
                    <a:pt x="177" y="148"/>
                  </a:cubicBezTo>
                  <a:lnTo>
                    <a:pt x="175" y="148"/>
                  </a:lnTo>
                  <a:close/>
                  <a:moveTo>
                    <a:pt x="185" y="13"/>
                  </a:moveTo>
                  <a:cubicBezTo>
                    <a:pt x="185" y="10"/>
                    <a:pt x="185" y="10"/>
                    <a:pt x="185" y="10"/>
                  </a:cubicBezTo>
                  <a:cubicBezTo>
                    <a:pt x="188" y="10"/>
                    <a:pt x="188" y="10"/>
                    <a:pt x="188" y="10"/>
                  </a:cubicBezTo>
                  <a:cubicBezTo>
                    <a:pt x="188" y="13"/>
                    <a:pt x="188" y="13"/>
                    <a:pt x="188" y="13"/>
                  </a:cubicBezTo>
                  <a:lnTo>
                    <a:pt x="185" y="13"/>
                  </a:lnTo>
                  <a:close/>
                  <a:moveTo>
                    <a:pt x="185" y="23"/>
                  </a:moveTo>
                  <a:cubicBezTo>
                    <a:pt x="185" y="21"/>
                    <a:pt x="185" y="21"/>
                    <a:pt x="185" y="21"/>
                  </a:cubicBezTo>
                  <a:cubicBezTo>
                    <a:pt x="188" y="21"/>
                    <a:pt x="188" y="21"/>
                    <a:pt x="188" y="21"/>
                  </a:cubicBezTo>
                  <a:cubicBezTo>
                    <a:pt x="188" y="23"/>
                    <a:pt x="188" y="23"/>
                    <a:pt x="188" y="23"/>
                  </a:cubicBezTo>
                  <a:lnTo>
                    <a:pt x="185" y="23"/>
                  </a:lnTo>
                  <a:close/>
                  <a:moveTo>
                    <a:pt x="185" y="34"/>
                  </a:moveTo>
                  <a:cubicBezTo>
                    <a:pt x="185" y="31"/>
                    <a:pt x="185" y="31"/>
                    <a:pt x="185" y="31"/>
                  </a:cubicBezTo>
                  <a:cubicBezTo>
                    <a:pt x="188" y="31"/>
                    <a:pt x="188" y="31"/>
                    <a:pt x="188" y="31"/>
                  </a:cubicBezTo>
                  <a:cubicBezTo>
                    <a:pt x="188" y="34"/>
                    <a:pt x="188" y="34"/>
                    <a:pt x="188" y="34"/>
                  </a:cubicBezTo>
                  <a:lnTo>
                    <a:pt x="185" y="34"/>
                  </a:lnTo>
                  <a:close/>
                  <a:moveTo>
                    <a:pt x="185" y="44"/>
                  </a:moveTo>
                  <a:cubicBezTo>
                    <a:pt x="185" y="41"/>
                    <a:pt x="185" y="41"/>
                    <a:pt x="185" y="41"/>
                  </a:cubicBezTo>
                  <a:cubicBezTo>
                    <a:pt x="188" y="41"/>
                    <a:pt x="188" y="41"/>
                    <a:pt x="188" y="41"/>
                  </a:cubicBezTo>
                  <a:cubicBezTo>
                    <a:pt x="188" y="44"/>
                    <a:pt x="188" y="44"/>
                    <a:pt x="188" y="44"/>
                  </a:cubicBezTo>
                  <a:lnTo>
                    <a:pt x="185" y="44"/>
                  </a:lnTo>
                  <a:close/>
                  <a:moveTo>
                    <a:pt x="185" y="75"/>
                  </a:moveTo>
                  <a:cubicBezTo>
                    <a:pt x="185" y="72"/>
                    <a:pt x="185" y="72"/>
                    <a:pt x="185" y="72"/>
                  </a:cubicBezTo>
                  <a:cubicBezTo>
                    <a:pt x="188" y="72"/>
                    <a:pt x="188" y="72"/>
                    <a:pt x="188" y="72"/>
                  </a:cubicBezTo>
                  <a:cubicBezTo>
                    <a:pt x="188" y="75"/>
                    <a:pt x="188" y="75"/>
                    <a:pt x="188" y="75"/>
                  </a:cubicBezTo>
                  <a:lnTo>
                    <a:pt x="185" y="75"/>
                  </a:lnTo>
                  <a:close/>
                  <a:moveTo>
                    <a:pt x="185" y="85"/>
                  </a:moveTo>
                  <a:cubicBezTo>
                    <a:pt x="185" y="83"/>
                    <a:pt x="185" y="83"/>
                    <a:pt x="185" y="83"/>
                  </a:cubicBezTo>
                  <a:cubicBezTo>
                    <a:pt x="188" y="83"/>
                    <a:pt x="188" y="83"/>
                    <a:pt x="188" y="83"/>
                  </a:cubicBezTo>
                  <a:cubicBezTo>
                    <a:pt x="188" y="85"/>
                    <a:pt x="188" y="85"/>
                    <a:pt x="188" y="85"/>
                  </a:cubicBezTo>
                  <a:lnTo>
                    <a:pt x="185" y="85"/>
                  </a:lnTo>
                  <a:close/>
                  <a:moveTo>
                    <a:pt x="185" y="96"/>
                  </a:moveTo>
                  <a:cubicBezTo>
                    <a:pt x="185" y="93"/>
                    <a:pt x="185" y="93"/>
                    <a:pt x="185" y="93"/>
                  </a:cubicBezTo>
                  <a:cubicBezTo>
                    <a:pt x="188" y="93"/>
                    <a:pt x="188" y="93"/>
                    <a:pt x="188" y="93"/>
                  </a:cubicBezTo>
                  <a:cubicBezTo>
                    <a:pt x="188" y="96"/>
                    <a:pt x="188" y="96"/>
                    <a:pt x="188" y="96"/>
                  </a:cubicBezTo>
                  <a:lnTo>
                    <a:pt x="185" y="96"/>
                  </a:lnTo>
                  <a:close/>
                  <a:moveTo>
                    <a:pt x="185" y="106"/>
                  </a:moveTo>
                  <a:cubicBezTo>
                    <a:pt x="185" y="104"/>
                    <a:pt x="185" y="104"/>
                    <a:pt x="185" y="104"/>
                  </a:cubicBezTo>
                  <a:cubicBezTo>
                    <a:pt x="188" y="104"/>
                    <a:pt x="188" y="104"/>
                    <a:pt x="188" y="104"/>
                  </a:cubicBezTo>
                  <a:cubicBezTo>
                    <a:pt x="188" y="106"/>
                    <a:pt x="188" y="106"/>
                    <a:pt x="188" y="106"/>
                  </a:cubicBezTo>
                  <a:lnTo>
                    <a:pt x="185" y="106"/>
                  </a:lnTo>
                  <a:close/>
                  <a:moveTo>
                    <a:pt x="185" y="117"/>
                  </a:moveTo>
                  <a:cubicBezTo>
                    <a:pt x="185" y="114"/>
                    <a:pt x="185" y="114"/>
                    <a:pt x="185" y="114"/>
                  </a:cubicBezTo>
                  <a:cubicBezTo>
                    <a:pt x="188" y="114"/>
                    <a:pt x="188" y="114"/>
                    <a:pt x="188" y="114"/>
                  </a:cubicBezTo>
                  <a:cubicBezTo>
                    <a:pt x="188" y="117"/>
                    <a:pt x="188" y="117"/>
                    <a:pt x="188" y="117"/>
                  </a:cubicBezTo>
                  <a:lnTo>
                    <a:pt x="185" y="117"/>
                  </a:lnTo>
                  <a:close/>
                  <a:moveTo>
                    <a:pt x="185" y="127"/>
                  </a:moveTo>
                  <a:cubicBezTo>
                    <a:pt x="185" y="124"/>
                    <a:pt x="185" y="124"/>
                    <a:pt x="185" y="124"/>
                  </a:cubicBezTo>
                  <a:cubicBezTo>
                    <a:pt x="188" y="124"/>
                    <a:pt x="188" y="124"/>
                    <a:pt x="188" y="124"/>
                  </a:cubicBezTo>
                  <a:cubicBezTo>
                    <a:pt x="188" y="127"/>
                    <a:pt x="188" y="127"/>
                    <a:pt x="188" y="127"/>
                  </a:cubicBezTo>
                  <a:lnTo>
                    <a:pt x="185" y="127"/>
                  </a:lnTo>
                  <a:close/>
                  <a:moveTo>
                    <a:pt x="185" y="137"/>
                  </a:moveTo>
                  <a:cubicBezTo>
                    <a:pt x="185" y="135"/>
                    <a:pt x="185" y="135"/>
                    <a:pt x="185" y="135"/>
                  </a:cubicBezTo>
                  <a:cubicBezTo>
                    <a:pt x="188" y="135"/>
                    <a:pt x="188" y="135"/>
                    <a:pt x="188" y="135"/>
                  </a:cubicBezTo>
                  <a:cubicBezTo>
                    <a:pt x="188" y="137"/>
                    <a:pt x="188" y="137"/>
                    <a:pt x="188" y="137"/>
                  </a:cubicBezTo>
                  <a:lnTo>
                    <a:pt x="185" y="137"/>
                  </a:lnTo>
                  <a:close/>
                  <a:moveTo>
                    <a:pt x="185" y="148"/>
                  </a:moveTo>
                  <a:cubicBezTo>
                    <a:pt x="185" y="145"/>
                    <a:pt x="185" y="145"/>
                    <a:pt x="185" y="145"/>
                  </a:cubicBezTo>
                  <a:cubicBezTo>
                    <a:pt x="188" y="145"/>
                    <a:pt x="188" y="145"/>
                    <a:pt x="188" y="145"/>
                  </a:cubicBezTo>
                  <a:cubicBezTo>
                    <a:pt x="188" y="148"/>
                    <a:pt x="188" y="148"/>
                    <a:pt x="188" y="148"/>
                  </a:cubicBezTo>
                  <a:lnTo>
                    <a:pt x="185" y="148"/>
                  </a:lnTo>
                  <a:close/>
                  <a:moveTo>
                    <a:pt x="185" y="158"/>
                  </a:moveTo>
                  <a:cubicBezTo>
                    <a:pt x="185" y="156"/>
                    <a:pt x="185" y="156"/>
                    <a:pt x="185" y="156"/>
                  </a:cubicBezTo>
                  <a:cubicBezTo>
                    <a:pt x="188" y="156"/>
                    <a:pt x="188" y="156"/>
                    <a:pt x="188" y="156"/>
                  </a:cubicBezTo>
                  <a:cubicBezTo>
                    <a:pt x="188" y="158"/>
                    <a:pt x="188" y="158"/>
                    <a:pt x="188" y="158"/>
                  </a:cubicBezTo>
                  <a:lnTo>
                    <a:pt x="185" y="158"/>
                  </a:lnTo>
                  <a:close/>
                  <a:moveTo>
                    <a:pt x="185" y="166"/>
                  </a:moveTo>
                  <a:cubicBezTo>
                    <a:pt x="188" y="166"/>
                    <a:pt x="188" y="166"/>
                    <a:pt x="188" y="166"/>
                  </a:cubicBezTo>
                  <a:cubicBezTo>
                    <a:pt x="188" y="169"/>
                    <a:pt x="188" y="169"/>
                    <a:pt x="188" y="169"/>
                  </a:cubicBezTo>
                  <a:cubicBezTo>
                    <a:pt x="185" y="169"/>
                    <a:pt x="185" y="169"/>
                    <a:pt x="185" y="169"/>
                  </a:cubicBezTo>
                  <a:lnTo>
                    <a:pt x="185" y="166"/>
                  </a:lnTo>
                  <a:close/>
                  <a:moveTo>
                    <a:pt x="185" y="176"/>
                  </a:moveTo>
                  <a:cubicBezTo>
                    <a:pt x="188" y="176"/>
                    <a:pt x="188" y="176"/>
                    <a:pt x="188" y="176"/>
                  </a:cubicBezTo>
                  <a:cubicBezTo>
                    <a:pt x="188" y="179"/>
                    <a:pt x="188" y="179"/>
                    <a:pt x="188" y="179"/>
                  </a:cubicBezTo>
                  <a:cubicBezTo>
                    <a:pt x="185" y="179"/>
                    <a:pt x="185" y="179"/>
                    <a:pt x="185" y="179"/>
                  </a:cubicBezTo>
                  <a:lnTo>
                    <a:pt x="185" y="176"/>
                  </a:lnTo>
                  <a:close/>
                  <a:moveTo>
                    <a:pt x="196" y="23"/>
                  </a:moveTo>
                  <a:cubicBezTo>
                    <a:pt x="196" y="21"/>
                    <a:pt x="196" y="21"/>
                    <a:pt x="196" y="21"/>
                  </a:cubicBezTo>
                  <a:cubicBezTo>
                    <a:pt x="198" y="21"/>
                    <a:pt x="198" y="21"/>
                    <a:pt x="198" y="21"/>
                  </a:cubicBezTo>
                  <a:cubicBezTo>
                    <a:pt x="198" y="23"/>
                    <a:pt x="198" y="23"/>
                    <a:pt x="198" y="23"/>
                  </a:cubicBezTo>
                  <a:lnTo>
                    <a:pt x="196" y="23"/>
                  </a:lnTo>
                  <a:close/>
                  <a:moveTo>
                    <a:pt x="196" y="65"/>
                  </a:moveTo>
                  <a:cubicBezTo>
                    <a:pt x="196" y="62"/>
                    <a:pt x="196" y="62"/>
                    <a:pt x="196" y="62"/>
                  </a:cubicBezTo>
                  <a:cubicBezTo>
                    <a:pt x="198" y="62"/>
                    <a:pt x="198" y="62"/>
                    <a:pt x="198" y="62"/>
                  </a:cubicBezTo>
                  <a:cubicBezTo>
                    <a:pt x="198" y="65"/>
                    <a:pt x="198" y="65"/>
                    <a:pt x="198" y="65"/>
                  </a:cubicBezTo>
                  <a:lnTo>
                    <a:pt x="196" y="65"/>
                  </a:lnTo>
                  <a:close/>
                  <a:moveTo>
                    <a:pt x="196" y="106"/>
                  </a:moveTo>
                  <a:cubicBezTo>
                    <a:pt x="196" y="104"/>
                    <a:pt x="196" y="104"/>
                    <a:pt x="196" y="104"/>
                  </a:cubicBezTo>
                  <a:cubicBezTo>
                    <a:pt x="198" y="104"/>
                    <a:pt x="198" y="104"/>
                    <a:pt x="198" y="104"/>
                  </a:cubicBezTo>
                  <a:cubicBezTo>
                    <a:pt x="198" y="106"/>
                    <a:pt x="198" y="106"/>
                    <a:pt x="198" y="106"/>
                  </a:cubicBezTo>
                  <a:lnTo>
                    <a:pt x="196" y="106"/>
                  </a:lnTo>
                  <a:close/>
                  <a:moveTo>
                    <a:pt x="196" y="148"/>
                  </a:moveTo>
                  <a:cubicBezTo>
                    <a:pt x="196" y="145"/>
                    <a:pt x="196" y="145"/>
                    <a:pt x="196" y="145"/>
                  </a:cubicBezTo>
                  <a:cubicBezTo>
                    <a:pt x="198" y="145"/>
                    <a:pt x="198" y="145"/>
                    <a:pt x="198" y="145"/>
                  </a:cubicBezTo>
                  <a:cubicBezTo>
                    <a:pt x="198" y="148"/>
                    <a:pt x="198" y="148"/>
                    <a:pt x="198" y="148"/>
                  </a:cubicBezTo>
                  <a:lnTo>
                    <a:pt x="196" y="148"/>
                  </a:lnTo>
                  <a:close/>
                </a:path>
              </a:pathLst>
            </a:custGeom>
            <a:solidFill>
              <a:schemeClr val="tx1">
                <a:lumMod val="85000"/>
                <a:lumOff val="15000"/>
              </a:schemeClr>
            </a:solidFill>
            <a:ln>
              <a:noFill/>
            </a:ln>
          </p:spPr>
          <p:txBody>
            <a:bodyPr lIns="198973" tIns="99487" rIns="198973" bIns="99487"/>
            <a:lstStyle/>
            <a:p>
              <a:pPr defTabSz="3342326">
                <a:defRPr/>
              </a:pPr>
              <a:endParaRPr lang="en-US" sz="6600">
                <a:solidFill>
                  <a:srgbClr val="000000"/>
                </a:solidFill>
                <a:latin typeface="Calibri"/>
              </a:endParaRPr>
            </a:p>
          </p:txBody>
        </p:sp>
        <p:sp>
          <p:nvSpPr>
            <p:cNvPr id="46" name="Freeform 52"/>
            <p:cNvSpPr>
              <a:spLocks/>
            </p:cNvSpPr>
            <p:nvPr/>
          </p:nvSpPr>
          <p:spPr bwMode="auto">
            <a:xfrm>
              <a:off x="6941667" y="1923678"/>
              <a:ext cx="185117" cy="199278"/>
            </a:xfrm>
            <a:custGeom>
              <a:avLst/>
              <a:gdLst>
                <a:gd name="T0" fmla="*/ 0 w 187"/>
                <a:gd name="T1" fmla="*/ 136 h 208"/>
                <a:gd name="T2" fmla="*/ 0 w 187"/>
                <a:gd name="T3" fmla="*/ 115 h 208"/>
                <a:gd name="T4" fmla="*/ 10 w 187"/>
                <a:gd name="T5" fmla="*/ 115 h 208"/>
                <a:gd name="T6" fmla="*/ 10 w 187"/>
                <a:gd name="T7" fmla="*/ 111 h 208"/>
                <a:gd name="T8" fmla="*/ 10 w 187"/>
                <a:gd name="T9" fmla="*/ 104 h 208"/>
                <a:gd name="T10" fmla="*/ 10 w 187"/>
                <a:gd name="T11" fmla="*/ 98 h 208"/>
                <a:gd name="T12" fmla="*/ 10 w 187"/>
                <a:gd name="T13" fmla="*/ 94 h 208"/>
                <a:gd name="T14" fmla="*/ 0 w 187"/>
                <a:gd name="T15" fmla="*/ 94 h 208"/>
                <a:gd name="T16" fmla="*/ 0 w 187"/>
                <a:gd name="T17" fmla="*/ 73 h 208"/>
                <a:gd name="T18" fmla="*/ 15 w 187"/>
                <a:gd name="T19" fmla="*/ 73 h 208"/>
                <a:gd name="T20" fmla="*/ 52 w 187"/>
                <a:gd name="T21" fmla="*/ 21 h 208"/>
                <a:gd name="T22" fmla="*/ 114 w 187"/>
                <a:gd name="T23" fmla="*/ 0 h 208"/>
                <a:gd name="T24" fmla="*/ 135 w 187"/>
                <a:gd name="T25" fmla="*/ 2 h 208"/>
                <a:gd name="T26" fmla="*/ 154 w 187"/>
                <a:gd name="T27" fmla="*/ 8 h 208"/>
                <a:gd name="T28" fmla="*/ 172 w 187"/>
                <a:gd name="T29" fmla="*/ 18 h 208"/>
                <a:gd name="T30" fmla="*/ 187 w 187"/>
                <a:gd name="T31" fmla="*/ 31 h 208"/>
                <a:gd name="T32" fmla="*/ 158 w 187"/>
                <a:gd name="T33" fmla="*/ 60 h 208"/>
                <a:gd name="T34" fmla="*/ 138 w 187"/>
                <a:gd name="T35" fmla="*/ 47 h 208"/>
                <a:gd name="T36" fmla="*/ 114 w 187"/>
                <a:gd name="T37" fmla="*/ 42 h 208"/>
                <a:gd name="T38" fmla="*/ 83 w 187"/>
                <a:gd name="T39" fmla="*/ 51 h 208"/>
                <a:gd name="T40" fmla="*/ 60 w 187"/>
                <a:gd name="T41" fmla="*/ 73 h 208"/>
                <a:gd name="T42" fmla="*/ 114 w 187"/>
                <a:gd name="T43" fmla="*/ 73 h 208"/>
                <a:gd name="T44" fmla="*/ 114 w 187"/>
                <a:gd name="T45" fmla="*/ 94 h 208"/>
                <a:gd name="T46" fmla="*/ 52 w 187"/>
                <a:gd name="T47" fmla="*/ 94 h 208"/>
                <a:gd name="T48" fmla="*/ 52 w 187"/>
                <a:gd name="T49" fmla="*/ 100 h 208"/>
                <a:gd name="T50" fmla="*/ 51 w 187"/>
                <a:gd name="T51" fmla="*/ 104 h 208"/>
                <a:gd name="T52" fmla="*/ 52 w 187"/>
                <a:gd name="T53" fmla="*/ 109 h 208"/>
                <a:gd name="T54" fmla="*/ 52 w 187"/>
                <a:gd name="T55" fmla="*/ 115 h 208"/>
                <a:gd name="T56" fmla="*/ 114 w 187"/>
                <a:gd name="T57" fmla="*/ 115 h 208"/>
                <a:gd name="T58" fmla="*/ 114 w 187"/>
                <a:gd name="T59" fmla="*/ 136 h 208"/>
                <a:gd name="T60" fmla="*/ 60 w 187"/>
                <a:gd name="T61" fmla="*/ 136 h 208"/>
                <a:gd name="T62" fmla="*/ 83 w 187"/>
                <a:gd name="T63" fmla="*/ 158 h 208"/>
                <a:gd name="T64" fmla="*/ 114 w 187"/>
                <a:gd name="T65" fmla="*/ 167 h 208"/>
                <a:gd name="T66" fmla="*/ 138 w 187"/>
                <a:gd name="T67" fmla="*/ 162 h 208"/>
                <a:gd name="T68" fmla="*/ 158 w 187"/>
                <a:gd name="T69" fmla="*/ 149 h 208"/>
                <a:gd name="T70" fmla="*/ 187 w 187"/>
                <a:gd name="T71" fmla="*/ 178 h 208"/>
                <a:gd name="T72" fmla="*/ 172 w 187"/>
                <a:gd name="T73" fmla="*/ 191 h 208"/>
                <a:gd name="T74" fmla="*/ 154 w 187"/>
                <a:gd name="T75" fmla="*/ 200 h 208"/>
                <a:gd name="T76" fmla="*/ 135 w 187"/>
                <a:gd name="T77" fmla="*/ 206 h 208"/>
                <a:gd name="T78" fmla="*/ 114 w 187"/>
                <a:gd name="T79" fmla="*/ 208 h 208"/>
                <a:gd name="T80" fmla="*/ 52 w 187"/>
                <a:gd name="T81" fmla="*/ 188 h 208"/>
                <a:gd name="T82" fmla="*/ 15 w 187"/>
                <a:gd name="T83" fmla="*/ 136 h 208"/>
                <a:gd name="T84" fmla="*/ 0 w 187"/>
                <a:gd name="T85" fmla="*/ 13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7" h="208">
                  <a:moveTo>
                    <a:pt x="0" y="136"/>
                  </a:moveTo>
                  <a:cubicBezTo>
                    <a:pt x="0" y="115"/>
                    <a:pt x="0" y="115"/>
                    <a:pt x="0" y="115"/>
                  </a:cubicBezTo>
                  <a:cubicBezTo>
                    <a:pt x="10" y="115"/>
                    <a:pt x="10" y="115"/>
                    <a:pt x="10" y="115"/>
                  </a:cubicBezTo>
                  <a:cubicBezTo>
                    <a:pt x="10" y="114"/>
                    <a:pt x="10" y="112"/>
                    <a:pt x="10" y="111"/>
                  </a:cubicBezTo>
                  <a:cubicBezTo>
                    <a:pt x="10" y="109"/>
                    <a:pt x="10" y="107"/>
                    <a:pt x="10" y="104"/>
                  </a:cubicBezTo>
                  <a:cubicBezTo>
                    <a:pt x="10" y="102"/>
                    <a:pt x="10" y="100"/>
                    <a:pt x="10" y="98"/>
                  </a:cubicBezTo>
                  <a:cubicBezTo>
                    <a:pt x="10" y="96"/>
                    <a:pt x="10" y="95"/>
                    <a:pt x="10" y="94"/>
                  </a:cubicBezTo>
                  <a:cubicBezTo>
                    <a:pt x="0" y="94"/>
                    <a:pt x="0" y="94"/>
                    <a:pt x="0" y="94"/>
                  </a:cubicBezTo>
                  <a:cubicBezTo>
                    <a:pt x="0" y="73"/>
                    <a:pt x="0" y="73"/>
                    <a:pt x="0" y="73"/>
                  </a:cubicBezTo>
                  <a:cubicBezTo>
                    <a:pt x="15" y="73"/>
                    <a:pt x="15" y="73"/>
                    <a:pt x="15" y="73"/>
                  </a:cubicBezTo>
                  <a:cubicBezTo>
                    <a:pt x="22" y="52"/>
                    <a:pt x="34" y="34"/>
                    <a:pt x="52" y="21"/>
                  </a:cubicBezTo>
                  <a:cubicBezTo>
                    <a:pt x="70" y="7"/>
                    <a:pt x="91" y="0"/>
                    <a:pt x="114" y="0"/>
                  </a:cubicBezTo>
                  <a:cubicBezTo>
                    <a:pt x="121" y="0"/>
                    <a:pt x="128" y="1"/>
                    <a:pt x="135" y="2"/>
                  </a:cubicBezTo>
                  <a:cubicBezTo>
                    <a:pt x="141" y="4"/>
                    <a:pt x="148" y="6"/>
                    <a:pt x="154" y="8"/>
                  </a:cubicBezTo>
                  <a:cubicBezTo>
                    <a:pt x="160" y="11"/>
                    <a:pt x="166" y="14"/>
                    <a:pt x="172" y="18"/>
                  </a:cubicBezTo>
                  <a:cubicBezTo>
                    <a:pt x="177" y="22"/>
                    <a:pt x="183" y="26"/>
                    <a:pt x="187" y="31"/>
                  </a:cubicBezTo>
                  <a:cubicBezTo>
                    <a:pt x="158" y="60"/>
                    <a:pt x="158" y="60"/>
                    <a:pt x="158" y="60"/>
                  </a:cubicBezTo>
                  <a:cubicBezTo>
                    <a:pt x="152" y="55"/>
                    <a:pt x="146" y="50"/>
                    <a:pt x="138" y="47"/>
                  </a:cubicBezTo>
                  <a:cubicBezTo>
                    <a:pt x="130" y="44"/>
                    <a:pt x="122" y="42"/>
                    <a:pt x="114" y="42"/>
                  </a:cubicBezTo>
                  <a:cubicBezTo>
                    <a:pt x="103" y="42"/>
                    <a:pt x="92" y="45"/>
                    <a:pt x="83" y="51"/>
                  </a:cubicBezTo>
                  <a:cubicBezTo>
                    <a:pt x="73" y="56"/>
                    <a:pt x="66" y="64"/>
                    <a:pt x="60" y="73"/>
                  </a:cubicBezTo>
                  <a:cubicBezTo>
                    <a:pt x="114" y="73"/>
                    <a:pt x="114" y="73"/>
                    <a:pt x="114" y="73"/>
                  </a:cubicBezTo>
                  <a:cubicBezTo>
                    <a:pt x="114" y="94"/>
                    <a:pt x="114" y="94"/>
                    <a:pt x="114" y="94"/>
                  </a:cubicBezTo>
                  <a:cubicBezTo>
                    <a:pt x="52" y="94"/>
                    <a:pt x="52" y="94"/>
                    <a:pt x="52" y="94"/>
                  </a:cubicBezTo>
                  <a:cubicBezTo>
                    <a:pt x="52" y="96"/>
                    <a:pt x="52" y="98"/>
                    <a:pt x="52" y="100"/>
                  </a:cubicBezTo>
                  <a:cubicBezTo>
                    <a:pt x="52" y="102"/>
                    <a:pt x="51" y="103"/>
                    <a:pt x="51" y="104"/>
                  </a:cubicBezTo>
                  <a:cubicBezTo>
                    <a:pt x="51" y="106"/>
                    <a:pt x="52" y="107"/>
                    <a:pt x="52" y="109"/>
                  </a:cubicBezTo>
                  <a:cubicBezTo>
                    <a:pt x="52" y="110"/>
                    <a:pt x="52" y="112"/>
                    <a:pt x="52" y="115"/>
                  </a:cubicBezTo>
                  <a:cubicBezTo>
                    <a:pt x="114" y="115"/>
                    <a:pt x="114" y="115"/>
                    <a:pt x="114" y="115"/>
                  </a:cubicBezTo>
                  <a:cubicBezTo>
                    <a:pt x="114" y="136"/>
                    <a:pt x="114" y="136"/>
                    <a:pt x="114" y="136"/>
                  </a:cubicBezTo>
                  <a:cubicBezTo>
                    <a:pt x="60" y="136"/>
                    <a:pt x="60" y="136"/>
                    <a:pt x="60" y="136"/>
                  </a:cubicBezTo>
                  <a:cubicBezTo>
                    <a:pt x="66" y="145"/>
                    <a:pt x="73" y="153"/>
                    <a:pt x="83" y="158"/>
                  </a:cubicBezTo>
                  <a:cubicBezTo>
                    <a:pt x="92" y="164"/>
                    <a:pt x="103" y="167"/>
                    <a:pt x="114" y="167"/>
                  </a:cubicBezTo>
                  <a:cubicBezTo>
                    <a:pt x="122" y="167"/>
                    <a:pt x="130" y="165"/>
                    <a:pt x="138" y="162"/>
                  </a:cubicBezTo>
                  <a:cubicBezTo>
                    <a:pt x="146" y="159"/>
                    <a:pt x="152" y="154"/>
                    <a:pt x="158" y="149"/>
                  </a:cubicBezTo>
                  <a:cubicBezTo>
                    <a:pt x="187" y="178"/>
                    <a:pt x="187" y="178"/>
                    <a:pt x="187" y="178"/>
                  </a:cubicBezTo>
                  <a:cubicBezTo>
                    <a:pt x="183" y="183"/>
                    <a:pt x="177" y="187"/>
                    <a:pt x="172" y="191"/>
                  </a:cubicBezTo>
                  <a:cubicBezTo>
                    <a:pt x="166" y="195"/>
                    <a:pt x="160" y="198"/>
                    <a:pt x="154" y="200"/>
                  </a:cubicBezTo>
                  <a:cubicBezTo>
                    <a:pt x="148" y="203"/>
                    <a:pt x="141" y="205"/>
                    <a:pt x="135" y="206"/>
                  </a:cubicBezTo>
                  <a:cubicBezTo>
                    <a:pt x="128" y="208"/>
                    <a:pt x="121" y="208"/>
                    <a:pt x="114" y="208"/>
                  </a:cubicBezTo>
                  <a:cubicBezTo>
                    <a:pt x="91" y="208"/>
                    <a:pt x="70" y="202"/>
                    <a:pt x="52" y="188"/>
                  </a:cubicBezTo>
                  <a:cubicBezTo>
                    <a:pt x="34" y="174"/>
                    <a:pt x="22" y="157"/>
                    <a:pt x="15" y="136"/>
                  </a:cubicBezTo>
                  <a:lnTo>
                    <a:pt x="0" y="136"/>
                  </a:lnTo>
                  <a:close/>
                </a:path>
              </a:pathLst>
            </a:custGeom>
            <a:solidFill>
              <a:schemeClr val="tx1">
                <a:lumMod val="85000"/>
                <a:lumOff val="15000"/>
              </a:schemeClr>
            </a:solidFill>
            <a:ln>
              <a:noFill/>
            </a:ln>
          </p:spPr>
          <p:txBody>
            <a:bodyPr lIns="198973" tIns="99487" rIns="198973" bIns="99487"/>
            <a:lstStyle/>
            <a:p>
              <a:pPr defTabSz="3342326">
                <a:defRPr/>
              </a:pPr>
              <a:endParaRPr lang="en-US" sz="6600">
                <a:solidFill>
                  <a:srgbClr val="000000"/>
                </a:solidFill>
                <a:latin typeface="Calibri"/>
              </a:endParaRPr>
            </a:p>
          </p:txBody>
        </p:sp>
      </p:grpSp>
      <p:grpSp>
        <p:nvGrpSpPr>
          <p:cNvPr id="13" name="Agrupar 12"/>
          <p:cNvGrpSpPr/>
          <p:nvPr/>
        </p:nvGrpSpPr>
        <p:grpSpPr>
          <a:xfrm>
            <a:off x="4618130" y="1556792"/>
            <a:ext cx="2029478" cy="3024336"/>
            <a:chOff x="4618130" y="699542"/>
            <a:chExt cx="2029478" cy="3024336"/>
          </a:xfrm>
        </p:grpSpPr>
        <p:sp>
          <p:nvSpPr>
            <p:cNvPr id="32" name="31 Rectángulo"/>
            <p:cNvSpPr/>
            <p:nvPr/>
          </p:nvSpPr>
          <p:spPr>
            <a:xfrm>
              <a:off x="5004048" y="1179169"/>
              <a:ext cx="1643560" cy="251293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593"/>
              <a:r>
                <a:rPr lang="es-ES" sz="1200" dirty="0">
                  <a:solidFill>
                    <a:srgbClr val="000000"/>
                  </a:solidFill>
                  <a:latin typeface="Arial Narrow" pitchFamily="34" charset="0"/>
                  <a:ea typeface="Open Sans Light" panose="020B0306030504020204" pitchFamily="34" charset="0"/>
                  <a:cs typeface="Open Sans Light" panose="020B0306030504020204" pitchFamily="34" charset="0"/>
                </a:rPr>
                <a:t>Centrado en el cliente</a:t>
              </a:r>
            </a:p>
            <a:p>
              <a:pPr defTabSz="685593"/>
              <a:endParaRPr lang="es-ES" sz="1200" dirty="0">
                <a:solidFill>
                  <a:srgbClr val="000000"/>
                </a:solidFill>
                <a:latin typeface="Arial Narrow" pitchFamily="34" charset="0"/>
                <a:ea typeface="Open Sans Light" panose="020B0306030504020204" pitchFamily="34" charset="0"/>
                <a:cs typeface="Open Sans Light" panose="020B0306030504020204" pitchFamily="34" charset="0"/>
              </a:endParaRPr>
            </a:p>
            <a:p>
              <a:pPr defTabSz="685593"/>
              <a:r>
                <a:rPr lang="es-ES" sz="1200" dirty="0">
                  <a:solidFill>
                    <a:srgbClr val="000000"/>
                  </a:solidFill>
                  <a:latin typeface="Arial Narrow" pitchFamily="34" charset="0"/>
                  <a:ea typeface="Open Sans Light" panose="020B0306030504020204" pitchFamily="34" charset="0"/>
                  <a:cs typeface="Open Sans Light" panose="020B0306030504020204" pitchFamily="34" charset="0"/>
                </a:rPr>
                <a:t>Buscando la eficiencia de las operaciones</a:t>
              </a:r>
            </a:p>
            <a:p>
              <a:pPr defTabSz="685593"/>
              <a:endParaRPr lang="es-ES" sz="1200" dirty="0">
                <a:solidFill>
                  <a:srgbClr val="000000"/>
                </a:solidFill>
                <a:latin typeface="Arial Narrow" pitchFamily="34" charset="0"/>
                <a:ea typeface="Open Sans Light" panose="020B0306030504020204" pitchFamily="34" charset="0"/>
                <a:cs typeface="Open Sans Light" panose="020B0306030504020204" pitchFamily="34" charset="0"/>
              </a:endParaRPr>
            </a:p>
            <a:p>
              <a:pPr defTabSz="685593"/>
              <a:r>
                <a:rPr lang="es-ES" sz="1200" dirty="0">
                  <a:solidFill>
                    <a:srgbClr val="000000"/>
                  </a:solidFill>
                  <a:latin typeface="Arial Narrow" pitchFamily="34" charset="0"/>
                  <a:ea typeface="Open Sans Light" panose="020B0306030504020204" pitchFamily="34" charset="0"/>
                  <a:cs typeface="Open Sans Light" panose="020B0306030504020204" pitchFamily="34" charset="0"/>
                </a:rPr>
                <a:t>Con Análisis en tiempo real de la información de negocio</a:t>
              </a:r>
            </a:p>
            <a:p>
              <a:pPr defTabSz="685593"/>
              <a:endParaRPr lang="es-ES" sz="1100" dirty="0">
                <a:solidFill>
                  <a:srgbClr val="000000"/>
                </a:solidFill>
                <a:latin typeface="Arial Narrow" pitchFamily="34" charset="0"/>
                <a:ea typeface="Open Sans Light" panose="020B0306030504020204" pitchFamily="34" charset="0"/>
                <a:cs typeface="Open Sans Light" panose="020B0306030504020204" pitchFamily="34" charset="0"/>
              </a:endParaRPr>
            </a:p>
          </p:txBody>
        </p:sp>
        <p:sp>
          <p:nvSpPr>
            <p:cNvPr id="22" name="21 Rectángulo"/>
            <p:cNvSpPr/>
            <p:nvPr/>
          </p:nvSpPr>
          <p:spPr>
            <a:xfrm>
              <a:off x="4618130" y="1129660"/>
              <a:ext cx="2006508" cy="256537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endParaRPr lang="es-ES" sz="1400">
                <a:solidFill>
                  <a:srgbClr val="FFFFFF"/>
                </a:solidFill>
                <a:latin typeface="Calibri"/>
              </a:endParaRPr>
            </a:p>
          </p:txBody>
        </p:sp>
        <p:sp>
          <p:nvSpPr>
            <p:cNvPr id="23" name="22 Rectángulo"/>
            <p:cNvSpPr/>
            <p:nvPr/>
          </p:nvSpPr>
          <p:spPr>
            <a:xfrm>
              <a:off x="4618130" y="724621"/>
              <a:ext cx="2006508" cy="45454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endParaRPr lang="es-ES" sz="1400">
                <a:solidFill>
                  <a:srgbClr val="FFFFFF"/>
                </a:solidFill>
                <a:latin typeface="Calibri"/>
              </a:endParaRPr>
            </a:p>
          </p:txBody>
        </p:sp>
        <p:sp>
          <p:nvSpPr>
            <p:cNvPr id="29" name="28 Rectángulo"/>
            <p:cNvSpPr/>
            <p:nvPr/>
          </p:nvSpPr>
          <p:spPr>
            <a:xfrm>
              <a:off x="4618130" y="699542"/>
              <a:ext cx="2006508" cy="4545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r>
                <a:rPr lang="en-US" sz="2000" b="1" dirty="0">
                  <a:solidFill>
                    <a:srgbClr val="000000"/>
                  </a:solidFill>
                  <a:latin typeface="Arial Narrow" pitchFamily="34" charset="0"/>
                </a:rPr>
                <a:t>con un </a:t>
              </a:r>
              <a:r>
                <a:rPr lang="en-US" sz="2000" b="1" dirty="0" err="1">
                  <a:solidFill>
                    <a:srgbClr val="000000"/>
                  </a:solidFill>
                  <a:latin typeface="Arial Narrow" pitchFamily="34" charset="0"/>
                </a:rPr>
                <a:t>enfoque</a:t>
              </a:r>
              <a:r>
                <a:rPr lang="en-US" sz="2000" b="1" dirty="0">
                  <a:solidFill>
                    <a:srgbClr val="000000"/>
                  </a:solidFill>
                  <a:latin typeface="Arial Narrow" pitchFamily="34" charset="0"/>
                </a:rPr>
                <a:t>…</a:t>
              </a:r>
              <a:endParaRPr lang="es-ES" sz="2000" b="1" dirty="0">
                <a:solidFill>
                  <a:srgbClr val="000000"/>
                </a:solidFill>
                <a:latin typeface="Arial Narrow" pitchFamily="34" charset="0"/>
              </a:endParaRPr>
            </a:p>
          </p:txBody>
        </p:sp>
        <p:sp>
          <p:nvSpPr>
            <p:cNvPr id="40" name="Freeform 121"/>
            <p:cNvSpPr>
              <a:spLocks noEditPoints="1"/>
            </p:cNvSpPr>
            <p:nvPr/>
          </p:nvSpPr>
          <p:spPr bwMode="auto">
            <a:xfrm>
              <a:off x="4726454" y="1419622"/>
              <a:ext cx="258385" cy="297066"/>
            </a:xfrm>
            <a:custGeom>
              <a:avLst/>
              <a:gdLst>
                <a:gd name="T0" fmla="*/ 5 w 208"/>
                <a:gd name="T1" fmla="*/ 71 h 239"/>
                <a:gd name="T2" fmla="*/ 36 w 208"/>
                <a:gd name="T3" fmla="*/ 25 h 239"/>
                <a:gd name="T4" fmla="*/ 79 w 208"/>
                <a:gd name="T5" fmla="*/ 3 h 239"/>
                <a:gd name="T6" fmla="*/ 137 w 208"/>
                <a:gd name="T7" fmla="*/ 5 h 239"/>
                <a:gd name="T8" fmla="*/ 183 w 208"/>
                <a:gd name="T9" fmla="*/ 36 h 239"/>
                <a:gd name="T10" fmla="*/ 205 w 208"/>
                <a:gd name="T11" fmla="*/ 79 h 239"/>
                <a:gd name="T12" fmla="*/ 204 w 208"/>
                <a:gd name="T13" fmla="*/ 133 h 239"/>
                <a:gd name="T14" fmla="*/ 149 w 208"/>
                <a:gd name="T15" fmla="*/ 197 h 239"/>
                <a:gd name="T16" fmla="*/ 151 w 208"/>
                <a:gd name="T17" fmla="*/ 172 h 239"/>
                <a:gd name="T18" fmla="*/ 187 w 208"/>
                <a:gd name="T19" fmla="*/ 104 h 239"/>
                <a:gd name="T20" fmla="*/ 163 w 208"/>
                <a:gd name="T21" fmla="*/ 45 h 239"/>
                <a:gd name="T22" fmla="*/ 104 w 208"/>
                <a:gd name="T23" fmla="*/ 20 h 239"/>
                <a:gd name="T24" fmla="*/ 45 w 208"/>
                <a:gd name="T25" fmla="*/ 45 h 239"/>
                <a:gd name="T26" fmla="*/ 21 w 208"/>
                <a:gd name="T27" fmla="*/ 104 h 239"/>
                <a:gd name="T28" fmla="*/ 57 w 208"/>
                <a:gd name="T29" fmla="*/ 172 h 239"/>
                <a:gd name="T30" fmla="*/ 58 w 208"/>
                <a:gd name="T31" fmla="*/ 197 h 239"/>
                <a:gd name="T32" fmla="*/ 0 w 208"/>
                <a:gd name="T33" fmla="*/ 104 h 239"/>
                <a:gd name="T34" fmla="*/ 60 w 208"/>
                <a:gd name="T35" fmla="*/ 60 h 239"/>
                <a:gd name="T36" fmla="*/ 148 w 208"/>
                <a:gd name="T37" fmla="*/ 60 h 239"/>
                <a:gd name="T38" fmla="*/ 161 w 208"/>
                <a:gd name="T39" fmla="*/ 128 h 239"/>
                <a:gd name="T40" fmla="*/ 137 w 208"/>
                <a:gd name="T41" fmla="*/ 129 h 239"/>
                <a:gd name="T42" fmla="*/ 133 w 208"/>
                <a:gd name="T43" fmla="*/ 74 h 239"/>
                <a:gd name="T44" fmla="*/ 74 w 208"/>
                <a:gd name="T45" fmla="*/ 74 h 239"/>
                <a:gd name="T46" fmla="*/ 71 w 208"/>
                <a:gd name="T47" fmla="*/ 129 h 239"/>
                <a:gd name="T48" fmla="*/ 46 w 208"/>
                <a:gd name="T49" fmla="*/ 128 h 239"/>
                <a:gd name="T50" fmla="*/ 75 w 208"/>
                <a:gd name="T51" fmla="*/ 163 h 239"/>
                <a:gd name="T52" fmla="*/ 83 w 208"/>
                <a:gd name="T53" fmla="*/ 143 h 239"/>
                <a:gd name="T54" fmla="*/ 124 w 208"/>
                <a:gd name="T55" fmla="*/ 143 h 239"/>
                <a:gd name="T56" fmla="*/ 132 w 208"/>
                <a:gd name="T57" fmla="*/ 163 h 239"/>
                <a:gd name="T58" fmla="*/ 83 w 208"/>
                <a:gd name="T59" fmla="*/ 239 h 239"/>
                <a:gd name="T60" fmla="*/ 89 w 208"/>
                <a:gd name="T61" fmla="*/ 119 h 239"/>
                <a:gd name="T62" fmla="*/ 89 w 208"/>
                <a:gd name="T63" fmla="*/ 89 h 239"/>
                <a:gd name="T64" fmla="*/ 118 w 208"/>
                <a:gd name="T65" fmla="*/ 89 h 239"/>
                <a:gd name="T66" fmla="*/ 118 w 208"/>
                <a:gd name="T67" fmla="*/ 119 h 239"/>
                <a:gd name="T68" fmla="*/ 89 w 208"/>
                <a:gd name="T69" fmla="*/ 11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8" h="239">
                  <a:moveTo>
                    <a:pt x="0" y="104"/>
                  </a:moveTo>
                  <a:cubicBezTo>
                    <a:pt x="0" y="92"/>
                    <a:pt x="1" y="81"/>
                    <a:pt x="5" y="71"/>
                  </a:cubicBezTo>
                  <a:cubicBezTo>
                    <a:pt x="8" y="60"/>
                    <a:pt x="13" y="51"/>
                    <a:pt x="20" y="42"/>
                  </a:cubicBezTo>
                  <a:cubicBezTo>
                    <a:pt x="24" y="36"/>
                    <a:pt x="30" y="30"/>
                    <a:pt x="36" y="25"/>
                  </a:cubicBezTo>
                  <a:cubicBezTo>
                    <a:pt x="42" y="20"/>
                    <a:pt x="49" y="15"/>
                    <a:pt x="56" y="11"/>
                  </a:cubicBezTo>
                  <a:cubicBezTo>
                    <a:pt x="63" y="8"/>
                    <a:pt x="71" y="5"/>
                    <a:pt x="79" y="3"/>
                  </a:cubicBezTo>
                  <a:cubicBezTo>
                    <a:pt x="87" y="1"/>
                    <a:pt x="95" y="0"/>
                    <a:pt x="104" y="0"/>
                  </a:cubicBezTo>
                  <a:cubicBezTo>
                    <a:pt x="115" y="0"/>
                    <a:pt x="126" y="2"/>
                    <a:pt x="137" y="5"/>
                  </a:cubicBezTo>
                  <a:cubicBezTo>
                    <a:pt x="147" y="9"/>
                    <a:pt x="157" y="13"/>
                    <a:pt x="165" y="20"/>
                  </a:cubicBezTo>
                  <a:cubicBezTo>
                    <a:pt x="172" y="24"/>
                    <a:pt x="177" y="30"/>
                    <a:pt x="183" y="36"/>
                  </a:cubicBezTo>
                  <a:cubicBezTo>
                    <a:pt x="188" y="42"/>
                    <a:pt x="192" y="49"/>
                    <a:pt x="196" y="56"/>
                  </a:cubicBezTo>
                  <a:cubicBezTo>
                    <a:pt x="200" y="63"/>
                    <a:pt x="203" y="71"/>
                    <a:pt x="205" y="79"/>
                  </a:cubicBezTo>
                  <a:cubicBezTo>
                    <a:pt x="207" y="87"/>
                    <a:pt x="208" y="95"/>
                    <a:pt x="208" y="104"/>
                  </a:cubicBezTo>
                  <a:cubicBezTo>
                    <a:pt x="208" y="114"/>
                    <a:pt x="206" y="124"/>
                    <a:pt x="204" y="133"/>
                  </a:cubicBezTo>
                  <a:cubicBezTo>
                    <a:pt x="201" y="142"/>
                    <a:pt x="197" y="151"/>
                    <a:pt x="192" y="159"/>
                  </a:cubicBezTo>
                  <a:cubicBezTo>
                    <a:pt x="181" y="176"/>
                    <a:pt x="166" y="189"/>
                    <a:pt x="149" y="197"/>
                  </a:cubicBezTo>
                  <a:cubicBezTo>
                    <a:pt x="151" y="173"/>
                    <a:pt x="151" y="173"/>
                    <a:pt x="151" y="173"/>
                  </a:cubicBezTo>
                  <a:cubicBezTo>
                    <a:pt x="151" y="172"/>
                    <a:pt x="151" y="172"/>
                    <a:pt x="151" y="172"/>
                  </a:cubicBezTo>
                  <a:cubicBezTo>
                    <a:pt x="162" y="165"/>
                    <a:pt x="171" y="155"/>
                    <a:pt x="177" y="143"/>
                  </a:cubicBezTo>
                  <a:cubicBezTo>
                    <a:pt x="184" y="131"/>
                    <a:pt x="187" y="118"/>
                    <a:pt x="187" y="104"/>
                  </a:cubicBezTo>
                  <a:cubicBezTo>
                    <a:pt x="187" y="92"/>
                    <a:pt x="185" y="82"/>
                    <a:pt x="180" y="71"/>
                  </a:cubicBezTo>
                  <a:cubicBezTo>
                    <a:pt x="176" y="61"/>
                    <a:pt x="170" y="52"/>
                    <a:pt x="163" y="45"/>
                  </a:cubicBezTo>
                  <a:cubicBezTo>
                    <a:pt x="155" y="38"/>
                    <a:pt x="146" y="32"/>
                    <a:pt x="136" y="27"/>
                  </a:cubicBezTo>
                  <a:cubicBezTo>
                    <a:pt x="126" y="23"/>
                    <a:pt x="115" y="20"/>
                    <a:pt x="104" y="20"/>
                  </a:cubicBezTo>
                  <a:cubicBezTo>
                    <a:pt x="92" y="20"/>
                    <a:pt x="82" y="23"/>
                    <a:pt x="71" y="27"/>
                  </a:cubicBezTo>
                  <a:cubicBezTo>
                    <a:pt x="61" y="31"/>
                    <a:pt x="52" y="37"/>
                    <a:pt x="45" y="45"/>
                  </a:cubicBezTo>
                  <a:cubicBezTo>
                    <a:pt x="37" y="52"/>
                    <a:pt x="32" y="61"/>
                    <a:pt x="27" y="71"/>
                  </a:cubicBezTo>
                  <a:cubicBezTo>
                    <a:pt x="23" y="82"/>
                    <a:pt x="21" y="92"/>
                    <a:pt x="21" y="104"/>
                  </a:cubicBezTo>
                  <a:cubicBezTo>
                    <a:pt x="21" y="118"/>
                    <a:pt x="24" y="131"/>
                    <a:pt x="30" y="143"/>
                  </a:cubicBezTo>
                  <a:cubicBezTo>
                    <a:pt x="37" y="155"/>
                    <a:pt x="45" y="164"/>
                    <a:pt x="57" y="172"/>
                  </a:cubicBezTo>
                  <a:cubicBezTo>
                    <a:pt x="57" y="173"/>
                    <a:pt x="57" y="173"/>
                    <a:pt x="57" y="173"/>
                  </a:cubicBezTo>
                  <a:cubicBezTo>
                    <a:pt x="58" y="197"/>
                    <a:pt x="58" y="197"/>
                    <a:pt x="58" y="197"/>
                  </a:cubicBezTo>
                  <a:cubicBezTo>
                    <a:pt x="41" y="189"/>
                    <a:pt x="27" y="176"/>
                    <a:pt x="16" y="159"/>
                  </a:cubicBezTo>
                  <a:cubicBezTo>
                    <a:pt x="5" y="143"/>
                    <a:pt x="0" y="124"/>
                    <a:pt x="0" y="104"/>
                  </a:cubicBezTo>
                  <a:close/>
                  <a:moveTo>
                    <a:pt x="41" y="104"/>
                  </a:moveTo>
                  <a:cubicBezTo>
                    <a:pt x="41" y="87"/>
                    <a:pt x="47" y="72"/>
                    <a:pt x="60" y="60"/>
                  </a:cubicBezTo>
                  <a:cubicBezTo>
                    <a:pt x="72" y="47"/>
                    <a:pt x="86" y="41"/>
                    <a:pt x="104" y="41"/>
                  </a:cubicBezTo>
                  <a:cubicBezTo>
                    <a:pt x="121" y="41"/>
                    <a:pt x="136" y="47"/>
                    <a:pt x="148" y="60"/>
                  </a:cubicBezTo>
                  <a:cubicBezTo>
                    <a:pt x="160" y="72"/>
                    <a:pt x="166" y="87"/>
                    <a:pt x="166" y="104"/>
                  </a:cubicBezTo>
                  <a:cubicBezTo>
                    <a:pt x="166" y="112"/>
                    <a:pt x="164" y="120"/>
                    <a:pt x="161" y="128"/>
                  </a:cubicBezTo>
                  <a:cubicBezTo>
                    <a:pt x="158" y="136"/>
                    <a:pt x="153" y="142"/>
                    <a:pt x="148" y="148"/>
                  </a:cubicBezTo>
                  <a:cubicBezTo>
                    <a:pt x="145" y="141"/>
                    <a:pt x="141" y="135"/>
                    <a:pt x="137" y="129"/>
                  </a:cubicBezTo>
                  <a:cubicBezTo>
                    <a:pt x="142" y="122"/>
                    <a:pt x="145" y="113"/>
                    <a:pt x="145" y="104"/>
                  </a:cubicBezTo>
                  <a:cubicBezTo>
                    <a:pt x="145" y="92"/>
                    <a:pt x="141" y="83"/>
                    <a:pt x="133" y="74"/>
                  </a:cubicBezTo>
                  <a:cubicBezTo>
                    <a:pt x="125" y="66"/>
                    <a:pt x="115" y="62"/>
                    <a:pt x="104" y="62"/>
                  </a:cubicBezTo>
                  <a:cubicBezTo>
                    <a:pt x="92" y="62"/>
                    <a:pt x="82" y="66"/>
                    <a:pt x="74" y="74"/>
                  </a:cubicBezTo>
                  <a:cubicBezTo>
                    <a:pt x="66" y="83"/>
                    <a:pt x="62" y="92"/>
                    <a:pt x="62" y="104"/>
                  </a:cubicBezTo>
                  <a:cubicBezTo>
                    <a:pt x="62" y="113"/>
                    <a:pt x="65" y="122"/>
                    <a:pt x="71" y="129"/>
                  </a:cubicBezTo>
                  <a:cubicBezTo>
                    <a:pt x="66" y="135"/>
                    <a:pt x="62" y="141"/>
                    <a:pt x="60" y="148"/>
                  </a:cubicBezTo>
                  <a:cubicBezTo>
                    <a:pt x="54" y="142"/>
                    <a:pt x="49" y="136"/>
                    <a:pt x="46" y="128"/>
                  </a:cubicBezTo>
                  <a:cubicBezTo>
                    <a:pt x="43" y="120"/>
                    <a:pt x="41" y="112"/>
                    <a:pt x="41" y="104"/>
                  </a:cubicBezTo>
                  <a:close/>
                  <a:moveTo>
                    <a:pt x="75" y="163"/>
                  </a:moveTo>
                  <a:cubicBezTo>
                    <a:pt x="75" y="161"/>
                    <a:pt x="75" y="161"/>
                    <a:pt x="75" y="161"/>
                  </a:cubicBezTo>
                  <a:cubicBezTo>
                    <a:pt x="75" y="154"/>
                    <a:pt x="78" y="148"/>
                    <a:pt x="83" y="143"/>
                  </a:cubicBezTo>
                  <a:cubicBezTo>
                    <a:pt x="89" y="138"/>
                    <a:pt x="96" y="135"/>
                    <a:pt x="104" y="135"/>
                  </a:cubicBezTo>
                  <a:cubicBezTo>
                    <a:pt x="112" y="135"/>
                    <a:pt x="118" y="138"/>
                    <a:pt x="124" y="143"/>
                  </a:cubicBezTo>
                  <a:cubicBezTo>
                    <a:pt x="129" y="148"/>
                    <a:pt x="132" y="154"/>
                    <a:pt x="132" y="161"/>
                  </a:cubicBezTo>
                  <a:cubicBezTo>
                    <a:pt x="132" y="163"/>
                    <a:pt x="132" y="163"/>
                    <a:pt x="132" y="163"/>
                  </a:cubicBezTo>
                  <a:cubicBezTo>
                    <a:pt x="124" y="239"/>
                    <a:pt x="124" y="239"/>
                    <a:pt x="124" y="239"/>
                  </a:cubicBezTo>
                  <a:cubicBezTo>
                    <a:pt x="83" y="239"/>
                    <a:pt x="83" y="239"/>
                    <a:pt x="83" y="239"/>
                  </a:cubicBezTo>
                  <a:lnTo>
                    <a:pt x="75" y="163"/>
                  </a:lnTo>
                  <a:close/>
                  <a:moveTo>
                    <a:pt x="89" y="119"/>
                  </a:moveTo>
                  <a:cubicBezTo>
                    <a:pt x="85" y="114"/>
                    <a:pt x="83" y="110"/>
                    <a:pt x="83" y="104"/>
                  </a:cubicBezTo>
                  <a:cubicBezTo>
                    <a:pt x="83" y="98"/>
                    <a:pt x="85" y="93"/>
                    <a:pt x="89" y="89"/>
                  </a:cubicBezTo>
                  <a:cubicBezTo>
                    <a:pt x="93" y="85"/>
                    <a:pt x="98" y="83"/>
                    <a:pt x="104" y="83"/>
                  </a:cubicBezTo>
                  <a:cubicBezTo>
                    <a:pt x="109" y="83"/>
                    <a:pt x="114" y="85"/>
                    <a:pt x="118" y="89"/>
                  </a:cubicBezTo>
                  <a:cubicBezTo>
                    <a:pt x="122" y="93"/>
                    <a:pt x="124" y="98"/>
                    <a:pt x="124" y="104"/>
                  </a:cubicBezTo>
                  <a:cubicBezTo>
                    <a:pt x="124" y="110"/>
                    <a:pt x="122" y="114"/>
                    <a:pt x="118" y="119"/>
                  </a:cubicBezTo>
                  <a:cubicBezTo>
                    <a:pt x="114" y="123"/>
                    <a:pt x="109" y="124"/>
                    <a:pt x="104" y="124"/>
                  </a:cubicBezTo>
                  <a:cubicBezTo>
                    <a:pt x="98" y="124"/>
                    <a:pt x="93" y="123"/>
                    <a:pt x="89" y="119"/>
                  </a:cubicBezTo>
                  <a:close/>
                </a:path>
              </a:pathLst>
            </a:custGeom>
            <a:solidFill>
              <a:schemeClr val="tx1">
                <a:lumMod val="85000"/>
                <a:lumOff val="15000"/>
              </a:schemeClr>
            </a:solidFill>
            <a:ln>
              <a:noFill/>
            </a:ln>
          </p:spPr>
          <p:txBody>
            <a:bodyPr lIns="198973" tIns="99487" rIns="198973" bIns="99487"/>
            <a:lstStyle/>
            <a:p>
              <a:pPr defTabSz="3342326">
                <a:defRPr/>
              </a:pPr>
              <a:endParaRPr lang="en-US" sz="6600" dirty="0">
                <a:solidFill>
                  <a:srgbClr val="000000"/>
                </a:solidFill>
                <a:latin typeface="Calibri"/>
              </a:endParaRPr>
            </a:p>
          </p:txBody>
        </p:sp>
        <p:sp>
          <p:nvSpPr>
            <p:cNvPr id="41" name="Freeform 139"/>
            <p:cNvSpPr>
              <a:spLocks noEditPoints="1"/>
            </p:cNvSpPr>
            <p:nvPr/>
          </p:nvSpPr>
          <p:spPr bwMode="auto">
            <a:xfrm>
              <a:off x="4738776" y="2108776"/>
              <a:ext cx="233742" cy="152028"/>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tx1">
                <a:lumMod val="85000"/>
                <a:lumOff val="15000"/>
              </a:schemeClr>
            </a:solidFill>
            <a:ln>
              <a:noFill/>
            </a:ln>
            <a:extLst/>
          </p:spPr>
          <p:txBody>
            <a:bodyPr lIns="198973" tIns="99487" rIns="198973" bIns="99487"/>
            <a:lstStyle/>
            <a:p>
              <a:pPr defTabSz="3342326">
                <a:defRPr/>
              </a:pPr>
              <a:endParaRPr lang="en-AU" sz="6600">
                <a:solidFill>
                  <a:srgbClr val="000000"/>
                </a:solidFill>
                <a:latin typeface="Calibri"/>
              </a:endParaRPr>
            </a:p>
          </p:txBody>
        </p:sp>
        <p:sp>
          <p:nvSpPr>
            <p:cNvPr id="42" name="Freeform 146"/>
            <p:cNvSpPr>
              <a:spLocks noEditPoints="1"/>
            </p:cNvSpPr>
            <p:nvPr/>
          </p:nvSpPr>
          <p:spPr bwMode="auto">
            <a:xfrm>
              <a:off x="4761240" y="2992172"/>
              <a:ext cx="188813" cy="227650"/>
            </a:xfrm>
            <a:custGeom>
              <a:avLst/>
              <a:gdLst>
                <a:gd name="T0" fmla="*/ 274 w 280"/>
                <a:gd name="T1" fmla="*/ 233 h 352"/>
                <a:gd name="T2" fmla="*/ 140 w 280"/>
                <a:gd name="T3" fmla="*/ 280 h 352"/>
                <a:gd name="T4" fmla="*/ 5 w 280"/>
                <a:gd name="T5" fmla="*/ 233 h 352"/>
                <a:gd name="T6" fmla="*/ 0 w 280"/>
                <a:gd name="T7" fmla="*/ 233 h 352"/>
                <a:gd name="T8" fmla="*/ 0 w 280"/>
                <a:gd name="T9" fmla="*/ 273 h 352"/>
                <a:gd name="T10" fmla="*/ 140 w 280"/>
                <a:gd name="T11" fmla="*/ 352 h 352"/>
                <a:gd name="T12" fmla="*/ 280 w 280"/>
                <a:gd name="T13" fmla="*/ 273 h 352"/>
                <a:gd name="T14" fmla="*/ 280 w 280"/>
                <a:gd name="T15" fmla="*/ 233 h 352"/>
                <a:gd name="T16" fmla="*/ 274 w 280"/>
                <a:gd name="T17" fmla="*/ 233 h 352"/>
                <a:gd name="T18" fmla="*/ 275 w 280"/>
                <a:gd name="T19" fmla="*/ 130 h 352"/>
                <a:gd name="T20" fmla="*/ 140 w 280"/>
                <a:gd name="T21" fmla="*/ 172 h 352"/>
                <a:gd name="T22" fmla="*/ 5 w 280"/>
                <a:gd name="T23" fmla="*/ 130 h 352"/>
                <a:gd name="T24" fmla="*/ 0 w 280"/>
                <a:gd name="T25" fmla="*/ 130 h 352"/>
                <a:gd name="T26" fmla="*/ 0 w 280"/>
                <a:gd name="T27" fmla="*/ 177 h 352"/>
                <a:gd name="T28" fmla="*/ 140 w 280"/>
                <a:gd name="T29" fmla="*/ 241 h 352"/>
                <a:gd name="T30" fmla="*/ 280 w 280"/>
                <a:gd name="T31" fmla="*/ 177 h 352"/>
                <a:gd name="T32" fmla="*/ 280 w 280"/>
                <a:gd name="T33" fmla="*/ 130 h 352"/>
                <a:gd name="T34" fmla="*/ 275 w 280"/>
                <a:gd name="T35" fmla="*/ 130 h 352"/>
                <a:gd name="T36" fmla="*/ 140 w 280"/>
                <a:gd name="T37" fmla="*/ 0 h 352"/>
                <a:gd name="T38" fmla="*/ 0 w 280"/>
                <a:gd name="T39" fmla="*/ 53 h 352"/>
                <a:gd name="T40" fmla="*/ 0 w 280"/>
                <a:gd name="T41" fmla="*/ 78 h 352"/>
                <a:gd name="T42" fmla="*/ 140 w 280"/>
                <a:gd name="T43" fmla="*/ 134 h 352"/>
                <a:gd name="T44" fmla="*/ 280 w 280"/>
                <a:gd name="T45" fmla="*/ 78 h 352"/>
                <a:gd name="T46" fmla="*/ 280 w 280"/>
                <a:gd name="T47" fmla="*/ 53 h 352"/>
                <a:gd name="T48" fmla="*/ 140 w 280"/>
                <a:gd name="T4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0" h="352">
                  <a:moveTo>
                    <a:pt x="274" y="233"/>
                  </a:moveTo>
                  <a:cubicBezTo>
                    <a:pt x="257" y="260"/>
                    <a:pt x="204" y="280"/>
                    <a:pt x="140" y="280"/>
                  </a:cubicBezTo>
                  <a:cubicBezTo>
                    <a:pt x="76" y="280"/>
                    <a:pt x="22" y="260"/>
                    <a:pt x="5" y="233"/>
                  </a:cubicBezTo>
                  <a:cubicBezTo>
                    <a:pt x="2" y="227"/>
                    <a:pt x="0" y="230"/>
                    <a:pt x="0" y="233"/>
                  </a:cubicBezTo>
                  <a:cubicBezTo>
                    <a:pt x="0" y="236"/>
                    <a:pt x="0" y="273"/>
                    <a:pt x="0" y="273"/>
                  </a:cubicBezTo>
                  <a:cubicBezTo>
                    <a:pt x="0" y="312"/>
                    <a:pt x="62" y="352"/>
                    <a:pt x="140" y="352"/>
                  </a:cubicBezTo>
                  <a:cubicBezTo>
                    <a:pt x="217" y="352"/>
                    <a:pt x="280" y="312"/>
                    <a:pt x="280" y="273"/>
                  </a:cubicBezTo>
                  <a:cubicBezTo>
                    <a:pt x="280" y="273"/>
                    <a:pt x="280" y="236"/>
                    <a:pt x="280" y="233"/>
                  </a:cubicBezTo>
                  <a:cubicBezTo>
                    <a:pt x="280" y="230"/>
                    <a:pt x="278" y="227"/>
                    <a:pt x="274" y="233"/>
                  </a:cubicBezTo>
                  <a:close/>
                  <a:moveTo>
                    <a:pt x="275" y="130"/>
                  </a:moveTo>
                  <a:cubicBezTo>
                    <a:pt x="258" y="155"/>
                    <a:pt x="204" y="172"/>
                    <a:pt x="140" y="172"/>
                  </a:cubicBezTo>
                  <a:cubicBezTo>
                    <a:pt x="76" y="172"/>
                    <a:pt x="22" y="155"/>
                    <a:pt x="5" y="130"/>
                  </a:cubicBezTo>
                  <a:cubicBezTo>
                    <a:pt x="2" y="125"/>
                    <a:pt x="0" y="128"/>
                    <a:pt x="0" y="130"/>
                  </a:cubicBezTo>
                  <a:cubicBezTo>
                    <a:pt x="0" y="133"/>
                    <a:pt x="0" y="177"/>
                    <a:pt x="0" y="177"/>
                  </a:cubicBezTo>
                  <a:cubicBezTo>
                    <a:pt x="0" y="213"/>
                    <a:pt x="62" y="241"/>
                    <a:pt x="140" y="241"/>
                  </a:cubicBezTo>
                  <a:cubicBezTo>
                    <a:pt x="217" y="241"/>
                    <a:pt x="280" y="213"/>
                    <a:pt x="280" y="177"/>
                  </a:cubicBezTo>
                  <a:cubicBezTo>
                    <a:pt x="280" y="177"/>
                    <a:pt x="280" y="133"/>
                    <a:pt x="280" y="130"/>
                  </a:cubicBezTo>
                  <a:cubicBezTo>
                    <a:pt x="280" y="128"/>
                    <a:pt x="278" y="125"/>
                    <a:pt x="275" y="130"/>
                  </a:cubicBezTo>
                  <a:close/>
                  <a:moveTo>
                    <a:pt x="140" y="0"/>
                  </a:moveTo>
                  <a:cubicBezTo>
                    <a:pt x="62" y="0"/>
                    <a:pt x="0" y="23"/>
                    <a:pt x="0" y="53"/>
                  </a:cubicBezTo>
                  <a:cubicBezTo>
                    <a:pt x="0" y="78"/>
                    <a:pt x="0" y="78"/>
                    <a:pt x="0" y="78"/>
                  </a:cubicBezTo>
                  <a:cubicBezTo>
                    <a:pt x="0" y="109"/>
                    <a:pt x="62" y="134"/>
                    <a:pt x="140" y="134"/>
                  </a:cubicBezTo>
                  <a:cubicBezTo>
                    <a:pt x="217" y="134"/>
                    <a:pt x="280" y="109"/>
                    <a:pt x="280" y="78"/>
                  </a:cubicBezTo>
                  <a:cubicBezTo>
                    <a:pt x="280" y="53"/>
                    <a:pt x="280" y="53"/>
                    <a:pt x="280" y="53"/>
                  </a:cubicBezTo>
                  <a:cubicBezTo>
                    <a:pt x="280" y="23"/>
                    <a:pt x="217" y="0"/>
                    <a:pt x="140" y="0"/>
                  </a:cubicBezTo>
                  <a:close/>
                </a:path>
              </a:pathLst>
            </a:custGeom>
            <a:solidFill>
              <a:schemeClr val="tx1">
                <a:lumMod val="85000"/>
                <a:lumOff val="15000"/>
              </a:schemeClr>
            </a:solidFill>
            <a:ln>
              <a:noFill/>
            </a:ln>
            <a:extLst/>
          </p:spPr>
          <p:txBody>
            <a:bodyPr lIns="198973" tIns="99487" rIns="198973" bIns="99487"/>
            <a:lstStyle/>
            <a:p>
              <a:pPr defTabSz="3342326">
                <a:defRPr/>
              </a:pPr>
              <a:endParaRPr lang="en-AU" sz="6600">
                <a:solidFill>
                  <a:srgbClr val="000000"/>
                </a:solidFill>
                <a:latin typeface="Calibri"/>
              </a:endParaRPr>
            </a:p>
          </p:txBody>
        </p:sp>
        <p:sp>
          <p:nvSpPr>
            <p:cNvPr id="80" name="79 Rectángulo"/>
            <p:cNvSpPr/>
            <p:nvPr/>
          </p:nvSpPr>
          <p:spPr>
            <a:xfrm>
              <a:off x="4980392" y="1210940"/>
              <a:ext cx="1643560" cy="251293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Centrado en el cliente</a:t>
              </a:r>
            </a:p>
            <a:p>
              <a:pPr defTabSz="685593"/>
              <a:endPar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endParaRPr>
            </a:p>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Buscando la eficiencia de las operaciones</a:t>
              </a:r>
            </a:p>
            <a:p>
              <a:pPr defTabSz="685593"/>
              <a:endPar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endParaRPr>
            </a:p>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Aprovechando el valor de los datos para el Negocio</a:t>
              </a:r>
            </a:p>
            <a:p>
              <a:pPr defTabSz="685593"/>
              <a:endParaRPr lang="es-ES" sz="1200" b="1" dirty="0">
                <a:solidFill>
                  <a:srgbClr val="000000"/>
                </a:solidFill>
                <a:latin typeface="Arial Narrow" pitchFamily="34" charset="0"/>
                <a:ea typeface="Open Sans Light" panose="020B0306030504020204" pitchFamily="34" charset="0"/>
                <a:cs typeface="Open Sans Light" panose="020B0306030504020204" pitchFamily="34" charset="0"/>
              </a:endParaRPr>
            </a:p>
          </p:txBody>
        </p:sp>
      </p:grpSp>
      <p:grpSp>
        <p:nvGrpSpPr>
          <p:cNvPr id="2" name="Agrupar 1"/>
          <p:cNvGrpSpPr/>
          <p:nvPr/>
        </p:nvGrpSpPr>
        <p:grpSpPr>
          <a:xfrm>
            <a:off x="6901407" y="3508350"/>
            <a:ext cx="1851685" cy="928762"/>
            <a:chOff x="6901406" y="2651100"/>
            <a:chExt cx="1851685" cy="928762"/>
          </a:xfrm>
        </p:grpSpPr>
        <p:grpSp>
          <p:nvGrpSpPr>
            <p:cNvPr id="56" name="Group 24"/>
            <p:cNvGrpSpPr/>
            <p:nvPr/>
          </p:nvGrpSpPr>
          <p:grpSpPr>
            <a:xfrm>
              <a:off x="6901406" y="2757127"/>
              <a:ext cx="265638" cy="318679"/>
              <a:chOff x="1285876" y="2968625"/>
              <a:chExt cx="352425" cy="407988"/>
            </a:xfrm>
            <a:solidFill>
              <a:schemeClr val="accent2"/>
            </a:solidFill>
          </p:grpSpPr>
          <p:sp>
            <p:nvSpPr>
              <p:cNvPr id="57" name="Freeform 18"/>
              <p:cNvSpPr>
                <a:spLocks noEditPoints="1"/>
              </p:cNvSpPr>
              <p:nvPr/>
            </p:nvSpPr>
            <p:spPr bwMode="auto">
              <a:xfrm>
                <a:off x="1285876" y="2968625"/>
                <a:ext cx="352425" cy="407988"/>
              </a:xfrm>
              <a:custGeom>
                <a:avLst/>
                <a:gdLst>
                  <a:gd name="T0" fmla="*/ 164 w 166"/>
                  <a:gd name="T1" fmla="*/ 163 h 193"/>
                  <a:gd name="T2" fmla="*/ 139 w 166"/>
                  <a:gd name="T3" fmla="*/ 120 h 193"/>
                  <a:gd name="T4" fmla="*/ 150 w 166"/>
                  <a:gd name="T5" fmla="*/ 114 h 193"/>
                  <a:gd name="T6" fmla="*/ 149 w 166"/>
                  <a:gd name="T7" fmla="*/ 94 h 193"/>
                  <a:gd name="T8" fmla="*/ 160 w 166"/>
                  <a:gd name="T9" fmla="*/ 76 h 193"/>
                  <a:gd name="T10" fmla="*/ 149 w 166"/>
                  <a:gd name="T11" fmla="*/ 57 h 193"/>
                  <a:gd name="T12" fmla="*/ 150 w 166"/>
                  <a:gd name="T13" fmla="*/ 36 h 193"/>
                  <a:gd name="T14" fmla="*/ 131 w 166"/>
                  <a:gd name="T15" fmla="*/ 27 h 193"/>
                  <a:gd name="T16" fmla="*/ 121 w 166"/>
                  <a:gd name="T17" fmla="*/ 9 h 193"/>
                  <a:gd name="T18" fmla="*/ 101 w 166"/>
                  <a:gd name="T19" fmla="*/ 11 h 193"/>
                  <a:gd name="T20" fmla="*/ 83 w 166"/>
                  <a:gd name="T21" fmla="*/ 0 h 193"/>
                  <a:gd name="T22" fmla="*/ 65 w 166"/>
                  <a:gd name="T23" fmla="*/ 11 h 193"/>
                  <a:gd name="T24" fmla="*/ 45 w 166"/>
                  <a:gd name="T25" fmla="*/ 9 h 193"/>
                  <a:gd name="T26" fmla="*/ 35 w 166"/>
                  <a:gd name="T27" fmla="*/ 27 h 193"/>
                  <a:gd name="T28" fmla="*/ 16 w 166"/>
                  <a:gd name="T29" fmla="*/ 37 h 193"/>
                  <a:gd name="T30" fmla="*/ 17 w 166"/>
                  <a:gd name="T31" fmla="*/ 57 h 193"/>
                  <a:gd name="T32" fmla="*/ 6 w 166"/>
                  <a:gd name="T33" fmla="*/ 76 h 193"/>
                  <a:gd name="T34" fmla="*/ 17 w 166"/>
                  <a:gd name="T35" fmla="*/ 93 h 193"/>
                  <a:gd name="T36" fmla="*/ 16 w 166"/>
                  <a:gd name="T37" fmla="*/ 114 h 193"/>
                  <a:gd name="T38" fmla="*/ 26 w 166"/>
                  <a:gd name="T39" fmla="*/ 119 h 193"/>
                  <a:gd name="T40" fmla="*/ 27 w 166"/>
                  <a:gd name="T41" fmla="*/ 121 h 193"/>
                  <a:gd name="T42" fmla="*/ 2 w 166"/>
                  <a:gd name="T43" fmla="*/ 163 h 193"/>
                  <a:gd name="T44" fmla="*/ 5 w 166"/>
                  <a:gd name="T45" fmla="*/ 169 h 193"/>
                  <a:gd name="T46" fmla="*/ 22 w 166"/>
                  <a:gd name="T47" fmla="*/ 170 h 193"/>
                  <a:gd name="T48" fmla="*/ 32 w 166"/>
                  <a:gd name="T49" fmla="*/ 175 h 193"/>
                  <a:gd name="T50" fmla="*/ 41 w 166"/>
                  <a:gd name="T51" fmla="*/ 190 h 193"/>
                  <a:gd name="T52" fmla="*/ 47 w 166"/>
                  <a:gd name="T53" fmla="*/ 190 h 193"/>
                  <a:gd name="T54" fmla="*/ 73 w 166"/>
                  <a:gd name="T55" fmla="*/ 146 h 193"/>
                  <a:gd name="T56" fmla="*/ 74 w 166"/>
                  <a:gd name="T57" fmla="*/ 146 h 193"/>
                  <a:gd name="T58" fmla="*/ 84 w 166"/>
                  <a:gd name="T59" fmla="*/ 150 h 193"/>
                  <a:gd name="T60" fmla="*/ 93 w 166"/>
                  <a:gd name="T61" fmla="*/ 146 h 193"/>
                  <a:gd name="T62" fmla="*/ 94 w 166"/>
                  <a:gd name="T63" fmla="*/ 146 h 193"/>
                  <a:gd name="T64" fmla="*/ 119 w 166"/>
                  <a:gd name="T65" fmla="*/ 189 h 193"/>
                  <a:gd name="T66" fmla="*/ 126 w 166"/>
                  <a:gd name="T67" fmla="*/ 189 h 193"/>
                  <a:gd name="T68" fmla="*/ 135 w 166"/>
                  <a:gd name="T69" fmla="*/ 175 h 193"/>
                  <a:gd name="T70" fmla="*/ 144 w 166"/>
                  <a:gd name="T71" fmla="*/ 169 h 193"/>
                  <a:gd name="T72" fmla="*/ 161 w 166"/>
                  <a:gd name="T73" fmla="*/ 169 h 193"/>
                  <a:gd name="T74" fmla="*/ 164 w 166"/>
                  <a:gd name="T75" fmla="*/ 163 h 193"/>
                  <a:gd name="T76" fmla="*/ 111 w 166"/>
                  <a:gd name="T77" fmla="*/ 124 h 193"/>
                  <a:gd name="T78" fmla="*/ 53 w 166"/>
                  <a:gd name="T79" fmla="*/ 123 h 193"/>
                  <a:gd name="T80" fmla="*/ 35 w 166"/>
                  <a:gd name="T81" fmla="*/ 47 h 193"/>
                  <a:gd name="T82" fmla="*/ 110 w 166"/>
                  <a:gd name="T83" fmla="*/ 26 h 193"/>
                  <a:gd name="T84" fmla="*/ 111 w 166"/>
                  <a:gd name="T85" fmla="*/ 26 h 193"/>
                  <a:gd name="T86" fmla="*/ 111 w 166"/>
                  <a:gd name="T87" fmla="*/ 26 h 193"/>
                  <a:gd name="T88" fmla="*/ 132 w 166"/>
                  <a:gd name="T89" fmla="*/ 47 h 193"/>
                  <a:gd name="T90" fmla="*/ 111 w 166"/>
                  <a:gd name="T91" fmla="*/ 124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6" h="193">
                    <a:moveTo>
                      <a:pt x="164" y="163"/>
                    </a:moveTo>
                    <a:cubicBezTo>
                      <a:pt x="164" y="163"/>
                      <a:pt x="143" y="126"/>
                      <a:pt x="139" y="120"/>
                    </a:cubicBezTo>
                    <a:cubicBezTo>
                      <a:pt x="144" y="119"/>
                      <a:pt x="148" y="117"/>
                      <a:pt x="150" y="114"/>
                    </a:cubicBezTo>
                    <a:cubicBezTo>
                      <a:pt x="153" y="109"/>
                      <a:pt x="148" y="99"/>
                      <a:pt x="149" y="94"/>
                    </a:cubicBezTo>
                    <a:cubicBezTo>
                      <a:pt x="151" y="87"/>
                      <a:pt x="160" y="82"/>
                      <a:pt x="160" y="76"/>
                    </a:cubicBezTo>
                    <a:cubicBezTo>
                      <a:pt x="160" y="70"/>
                      <a:pt x="150" y="63"/>
                      <a:pt x="149" y="57"/>
                    </a:cubicBezTo>
                    <a:cubicBezTo>
                      <a:pt x="147" y="51"/>
                      <a:pt x="153" y="42"/>
                      <a:pt x="150" y="36"/>
                    </a:cubicBezTo>
                    <a:cubicBezTo>
                      <a:pt x="147" y="31"/>
                      <a:pt x="136" y="31"/>
                      <a:pt x="131" y="27"/>
                    </a:cubicBezTo>
                    <a:cubicBezTo>
                      <a:pt x="127" y="23"/>
                      <a:pt x="127" y="12"/>
                      <a:pt x="121" y="9"/>
                    </a:cubicBezTo>
                    <a:cubicBezTo>
                      <a:pt x="116" y="6"/>
                      <a:pt x="107" y="12"/>
                      <a:pt x="101" y="11"/>
                    </a:cubicBezTo>
                    <a:cubicBezTo>
                      <a:pt x="95" y="9"/>
                      <a:pt x="90" y="0"/>
                      <a:pt x="83" y="0"/>
                    </a:cubicBezTo>
                    <a:cubicBezTo>
                      <a:pt x="77" y="0"/>
                      <a:pt x="67" y="10"/>
                      <a:pt x="65" y="11"/>
                    </a:cubicBezTo>
                    <a:cubicBezTo>
                      <a:pt x="59" y="12"/>
                      <a:pt x="50" y="6"/>
                      <a:pt x="45" y="9"/>
                    </a:cubicBezTo>
                    <a:cubicBezTo>
                      <a:pt x="39" y="12"/>
                      <a:pt x="39" y="23"/>
                      <a:pt x="35" y="27"/>
                    </a:cubicBezTo>
                    <a:cubicBezTo>
                      <a:pt x="30" y="31"/>
                      <a:pt x="20" y="31"/>
                      <a:pt x="16" y="37"/>
                    </a:cubicBezTo>
                    <a:cubicBezTo>
                      <a:pt x="13" y="42"/>
                      <a:pt x="19" y="51"/>
                      <a:pt x="17" y="57"/>
                    </a:cubicBezTo>
                    <a:cubicBezTo>
                      <a:pt x="16" y="63"/>
                      <a:pt x="6" y="69"/>
                      <a:pt x="6" y="76"/>
                    </a:cubicBezTo>
                    <a:cubicBezTo>
                      <a:pt x="6" y="82"/>
                      <a:pt x="16" y="87"/>
                      <a:pt x="17" y="93"/>
                    </a:cubicBezTo>
                    <a:cubicBezTo>
                      <a:pt x="19" y="99"/>
                      <a:pt x="13" y="108"/>
                      <a:pt x="16" y="114"/>
                    </a:cubicBezTo>
                    <a:cubicBezTo>
                      <a:pt x="18" y="117"/>
                      <a:pt x="22" y="118"/>
                      <a:pt x="26" y="119"/>
                    </a:cubicBezTo>
                    <a:cubicBezTo>
                      <a:pt x="26" y="120"/>
                      <a:pt x="27" y="120"/>
                      <a:pt x="27" y="121"/>
                    </a:cubicBezTo>
                    <a:cubicBezTo>
                      <a:pt x="24" y="126"/>
                      <a:pt x="2" y="163"/>
                      <a:pt x="2" y="163"/>
                    </a:cubicBezTo>
                    <a:cubicBezTo>
                      <a:pt x="0" y="166"/>
                      <a:pt x="2" y="169"/>
                      <a:pt x="5" y="169"/>
                    </a:cubicBezTo>
                    <a:cubicBezTo>
                      <a:pt x="22" y="170"/>
                      <a:pt x="22" y="170"/>
                      <a:pt x="22" y="170"/>
                    </a:cubicBezTo>
                    <a:cubicBezTo>
                      <a:pt x="26" y="170"/>
                      <a:pt x="30" y="172"/>
                      <a:pt x="32" y="175"/>
                    </a:cubicBezTo>
                    <a:cubicBezTo>
                      <a:pt x="41" y="190"/>
                      <a:pt x="41" y="190"/>
                      <a:pt x="41" y="190"/>
                    </a:cubicBezTo>
                    <a:cubicBezTo>
                      <a:pt x="43" y="193"/>
                      <a:pt x="46" y="193"/>
                      <a:pt x="47" y="190"/>
                    </a:cubicBezTo>
                    <a:cubicBezTo>
                      <a:pt x="47" y="190"/>
                      <a:pt x="73" y="146"/>
                      <a:pt x="73" y="146"/>
                    </a:cubicBezTo>
                    <a:cubicBezTo>
                      <a:pt x="73" y="145"/>
                      <a:pt x="74" y="145"/>
                      <a:pt x="74" y="146"/>
                    </a:cubicBezTo>
                    <a:cubicBezTo>
                      <a:pt x="77" y="148"/>
                      <a:pt x="80" y="150"/>
                      <a:pt x="84" y="150"/>
                    </a:cubicBezTo>
                    <a:cubicBezTo>
                      <a:pt x="87" y="150"/>
                      <a:pt x="90" y="148"/>
                      <a:pt x="93" y="146"/>
                    </a:cubicBezTo>
                    <a:cubicBezTo>
                      <a:pt x="93" y="145"/>
                      <a:pt x="93" y="145"/>
                      <a:pt x="94" y="146"/>
                    </a:cubicBezTo>
                    <a:cubicBezTo>
                      <a:pt x="94" y="146"/>
                      <a:pt x="119" y="189"/>
                      <a:pt x="119" y="189"/>
                    </a:cubicBezTo>
                    <a:cubicBezTo>
                      <a:pt x="121" y="192"/>
                      <a:pt x="124" y="192"/>
                      <a:pt x="126" y="189"/>
                    </a:cubicBezTo>
                    <a:cubicBezTo>
                      <a:pt x="135" y="175"/>
                      <a:pt x="135" y="175"/>
                      <a:pt x="135" y="175"/>
                    </a:cubicBezTo>
                    <a:cubicBezTo>
                      <a:pt x="137" y="172"/>
                      <a:pt x="141" y="170"/>
                      <a:pt x="144" y="169"/>
                    </a:cubicBezTo>
                    <a:cubicBezTo>
                      <a:pt x="161" y="169"/>
                      <a:pt x="161" y="169"/>
                      <a:pt x="161" y="169"/>
                    </a:cubicBezTo>
                    <a:cubicBezTo>
                      <a:pt x="165" y="169"/>
                      <a:pt x="166" y="166"/>
                      <a:pt x="164" y="163"/>
                    </a:cubicBezTo>
                    <a:close/>
                    <a:moveTo>
                      <a:pt x="111" y="124"/>
                    </a:moveTo>
                    <a:cubicBezTo>
                      <a:pt x="93" y="135"/>
                      <a:pt x="70" y="133"/>
                      <a:pt x="53" y="123"/>
                    </a:cubicBezTo>
                    <a:cubicBezTo>
                      <a:pt x="28" y="107"/>
                      <a:pt x="19" y="73"/>
                      <a:pt x="35" y="47"/>
                    </a:cubicBezTo>
                    <a:cubicBezTo>
                      <a:pt x="50" y="21"/>
                      <a:pt x="83" y="11"/>
                      <a:pt x="110" y="26"/>
                    </a:cubicBezTo>
                    <a:cubicBezTo>
                      <a:pt x="110" y="26"/>
                      <a:pt x="110" y="26"/>
                      <a:pt x="111" y="26"/>
                    </a:cubicBezTo>
                    <a:cubicBezTo>
                      <a:pt x="111" y="26"/>
                      <a:pt x="111" y="26"/>
                      <a:pt x="111" y="26"/>
                    </a:cubicBezTo>
                    <a:cubicBezTo>
                      <a:pt x="119" y="31"/>
                      <a:pt x="126" y="38"/>
                      <a:pt x="132" y="47"/>
                    </a:cubicBezTo>
                    <a:cubicBezTo>
                      <a:pt x="147" y="74"/>
                      <a:pt x="138" y="108"/>
                      <a:pt x="111" y="124"/>
                    </a:cubicBezTo>
                    <a:close/>
                  </a:path>
                </a:pathLst>
              </a:custGeom>
              <a:grpFill/>
              <a:ln>
                <a:noFill/>
              </a:ln>
              <a:extLst/>
            </p:spPr>
            <p:txBody>
              <a:bodyPr/>
              <a:lstStyle/>
              <a:p>
                <a:pPr defTabSz="3342326">
                  <a:defRPr/>
                </a:pPr>
                <a:endParaRPr lang="en-AU" sz="6600">
                  <a:solidFill>
                    <a:srgbClr val="000000"/>
                  </a:solidFill>
                  <a:latin typeface="Calibri"/>
                </a:endParaRPr>
              </a:p>
            </p:txBody>
          </p:sp>
          <p:sp>
            <p:nvSpPr>
              <p:cNvPr id="58" name="Freeform 19"/>
              <p:cNvSpPr>
                <a:spLocks noEditPoints="1"/>
              </p:cNvSpPr>
              <p:nvPr/>
            </p:nvSpPr>
            <p:spPr bwMode="auto">
              <a:xfrm>
                <a:off x="1347788" y="3021013"/>
                <a:ext cx="228600" cy="220663"/>
              </a:xfrm>
              <a:custGeom>
                <a:avLst/>
                <a:gdLst>
                  <a:gd name="T0" fmla="*/ 78 w 108"/>
                  <a:gd name="T1" fmla="*/ 9 h 104"/>
                  <a:gd name="T2" fmla="*/ 78 w 108"/>
                  <a:gd name="T3" fmla="*/ 9 h 104"/>
                  <a:gd name="T4" fmla="*/ 30 w 108"/>
                  <a:gd name="T5" fmla="*/ 9 h 104"/>
                  <a:gd name="T6" fmla="*/ 13 w 108"/>
                  <a:gd name="T7" fmla="*/ 74 h 104"/>
                  <a:gd name="T8" fmla="*/ 29 w 108"/>
                  <a:gd name="T9" fmla="*/ 90 h 104"/>
                  <a:gd name="T10" fmla="*/ 31 w 108"/>
                  <a:gd name="T11" fmla="*/ 91 h 104"/>
                  <a:gd name="T12" fmla="*/ 95 w 108"/>
                  <a:gd name="T13" fmla="*/ 74 h 104"/>
                  <a:gd name="T14" fmla="*/ 78 w 108"/>
                  <a:gd name="T15" fmla="*/ 9 h 104"/>
                  <a:gd name="T16" fmla="*/ 84 w 108"/>
                  <a:gd name="T17" fmla="*/ 46 h 104"/>
                  <a:gd name="T18" fmla="*/ 76 w 108"/>
                  <a:gd name="T19" fmla="*/ 54 h 104"/>
                  <a:gd name="T20" fmla="*/ 72 w 108"/>
                  <a:gd name="T21" fmla="*/ 64 h 104"/>
                  <a:gd name="T22" fmla="*/ 74 w 108"/>
                  <a:gd name="T23" fmla="*/ 75 h 104"/>
                  <a:gd name="T24" fmla="*/ 70 w 108"/>
                  <a:gd name="T25" fmla="*/ 79 h 104"/>
                  <a:gd name="T26" fmla="*/ 60 w 108"/>
                  <a:gd name="T27" fmla="*/ 73 h 104"/>
                  <a:gd name="T28" fmla="*/ 49 w 108"/>
                  <a:gd name="T29" fmla="*/ 73 h 104"/>
                  <a:gd name="T30" fmla="*/ 39 w 108"/>
                  <a:gd name="T31" fmla="*/ 79 h 104"/>
                  <a:gd name="T32" fmla="*/ 35 w 108"/>
                  <a:gd name="T33" fmla="*/ 75 h 104"/>
                  <a:gd name="T34" fmla="*/ 37 w 108"/>
                  <a:gd name="T35" fmla="*/ 64 h 104"/>
                  <a:gd name="T36" fmla="*/ 33 w 108"/>
                  <a:gd name="T37" fmla="*/ 54 h 104"/>
                  <a:gd name="T38" fmla="*/ 25 w 108"/>
                  <a:gd name="T39" fmla="*/ 46 h 104"/>
                  <a:gd name="T40" fmla="*/ 27 w 108"/>
                  <a:gd name="T41" fmla="*/ 41 h 104"/>
                  <a:gd name="T42" fmla="*/ 38 w 108"/>
                  <a:gd name="T43" fmla="*/ 39 h 104"/>
                  <a:gd name="T44" fmla="*/ 47 w 108"/>
                  <a:gd name="T45" fmla="*/ 33 h 104"/>
                  <a:gd name="T46" fmla="*/ 52 w 108"/>
                  <a:gd name="T47" fmla="*/ 23 h 104"/>
                  <a:gd name="T48" fmla="*/ 57 w 108"/>
                  <a:gd name="T49" fmla="*/ 23 h 104"/>
                  <a:gd name="T50" fmla="*/ 62 w 108"/>
                  <a:gd name="T51" fmla="*/ 33 h 104"/>
                  <a:gd name="T52" fmla="*/ 71 w 108"/>
                  <a:gd name="T53" fmla="*/ 39 h 104"/>
                  <a:gd name="T54" fmla="*/ 82 w 108"/>
                  <a:gd name="T55" fmla="*/ 41 h 104"/>
                  <a:gd name="T56" fmla="*/ 84 w 108"/>
                  <a:gd name="T57" fmla="*/ 4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4">
                    <a:moveTo>
                      <a:pt x="78" y="9"/>
                    </a:moveTo>
                    <a:cubicBezTo>
                      <a:pt x="78" y="9"/>
                      <a:pt x="78" y="9"/>
                      <a:pt x="78" y="9"/>
                    </a:cubicBezTo>
                    <a:cubicBezTo>
                      <a:pt x="64" y="1"/>
                      <a:pt x="45" y="0"/>
                      <a:pt x="30" y="9"/>
                    </a:cubicBezTo>
                    <a:cubicBezTo>
                      <a:pt x="8" y="22"/>
                      <a:pt x="0" y="51"/>
                      <a:pt x="13" y="74"/>
                    </a:cubicBezTo>
                    <a:cubicBezTo>
                      <a:pt x="17" y="81"/>
                      <a:pt x="23" y="86"/>
                      <a:pt x="29" y="90"/>
                    </a:cubicBezTo>
                    <a:cubicBezTo>
                      <a:pt x="29" y="91"/>
                      <a:pt x="30" y="91"/>
                      <a:pt x="31" y="91"/>
                    </a:cubicBezTo>
                    <a:cubicBezTo>
                      <a:pt x="53" y="104"/>
                      <a:pt x="82" y="97"/>
                      <a:pt x="95" y="74"/>
                    </a:cubicBezTo>
                    <a:cubicBezTo>
                      <a:pt x="108" y="51"/>
                      <a:pt x="101" y="22"/>
                      <a:pt x="78" y="9"/>
                    </a:cubicBezTo>
                    <a:close/>
                    <a:moveTo>
                      <a:pt x="84" y="46"/>
                    </a:moveTo>
                    <a:cubicBezTo>
                      <a:pt x="76" y="54"/>
                      <a:pt x="76" y="54"/>
                      <a:pt x="76" y="54"/>
                    </a:cubicBezTo>
                    <a:cubicBezTo>
                      <a:pt x="73" y="56"/>
                      <a:pt x="72" y="61"/>
                      <a:pt x="72" y="64"/>
                    </a:cubicBezTo>
                    <a:cubicBezTo>
                      <a:pt x="74" y="75"/>
                      <a:pt x="74" y="75"/>
                      <a:pt x="74" y="75"/>
                    </a:cubicBezTo>
                    <a:cubicBezTo>
                      <a:pt x="75" y="79"/>
                      <a:pt x="73" y="80"/>
                      <a:pt x="70" y="79"/>
                    </a:cubicBezTo>
                    <a:cubicBezTo>
                      <a:pt x="60" y="73"/>
                      <a:pt x="60" y="73"/>
                      <a:pt x="60" y="73"/>
                    </a:cubicBezTo>
                    <a:cubicBezTo>
                      <a:pt x="57" y="72"/>
                      <a:pt x="52" y="72"/>
                      <a:pt x="49" y="73"/>
                    </a:cubicBezTo>
                    <a:cubicBezTo>
                      <a:pt x="39" y="79"/>
                      <a:pt x="39" y="79"/>
                      <a:pt x="39" y="79"/>
                    </a:cubicBezTo>
                    <a:cubicBezTo>
                      <a:pt x="36" y="80"/>
                      <a:pt x="34" y="79"/>
                      <a:pt x="35" y="75"/>
                    </a:cubicBezTo>
                    <a:cubicBezTo>
                      <a:pt x="37" y="64"/>
                      <a:pt x="37" y="64"/>
                      <a:pt x="37" y="64"/>
                    </a:cubicBezTo>
                    <a:cubicBezTo>
                      <a:pt x="37" y="61"/>
                      <a:pt x="36" y="56"/>
                      <a:pt x="33" y="54"/>
                    </a:cubicBezTo>
                    <a:cubicBezTo>
                      <a:pt x="25" y="46"/>
                      <a:pt x="25" y="46"/>
                      <a:pt x="25" y="46"/>
                    </a:cubicBezTo>
                    <a:cubicBezTo>
                      <a:pt x="23" y="44"/>
                      <a:pt x="24" y="41"/>
                      <a:pt x="27" y="41"/>
                    </a:cubicBezTo>
                    <a:cubicBezTo>
                      <a:pt x="38" y="39"/>
                      <a:pt x="38" y="39"/>
                      <a:pt x="38" y="39"/>
                    </a:cubicBezTo>
                    <a:cubicBezTo>
                      <a:pt x="41" y="39"/>
                      <a:pt x="45" y="36"/>
                      <a:pt x="47" y="33"/>
                    </a:cubicBezTo>
                    <a:cubicBezTo>
                      <a:pt x="52" y="23"/>
                      <a:pt x="52" y="23"/>
                      <a:pt x="52" y="23"/>
                    </a:cubicBezTo>
                    <a:cubicBezTo>
                      <a:pt x="53" y="20"/>
                      <a:pt x="56" y="20"/>
                      <a:pt x="57" y="23"/>
                    </a:cubicBezTo>
                    <a:cubicBezTo>
                      <a:pt x="62" y="33"/>
                      <a:pt x="62" y="33"/>
                      <a:pt x="62" y="33"/>
                    </a:cubicBezTo>
                    <a:cubicBezTo>
                      <a:pt x="64" y="36"/>
                      <a:pt x="68" y="39"/>
                      <a:pt x="71" y="39"/>
                    </a:cubicBezTo>
                    <a:cubicBezTo>
                      <a:pt x="82" y="41"/>
                      <a:pt x="82" y="41"/>
                      <a:pt x="82" y="41"/>
                    </a:cubicBezTo>
                    <a:cubicBezTo>
                      <a:pt x="85" y="41"/>
                      <a:pt x="86" y="44"/>
                      <a:pt x="84" y="46"/>
                    </a:cubicBezTo>
                    <a:close/>
                  </a:path>
                </a:pathLst>
              </a:custGeom>
              <a:grpFill/>
              <a:ln>
                <a:noFill/>
              </a:ln>
              <a:extLst/>
            </p:spPr>
            <p:txBody>
              <a:bodyPr/>
              <a:lstStyle/>
              <a:p>
                <a:pPr defTabSz="3342326">
                  <a:defRPr/>
                </a:pPr>
                <a:endParaRPr lang="en-AU" sz="6600">
                  <a:solidFill>
                    <a:srgbClr val="000000"/>
                  </a:solidFill>
                  <a:latin typeface="Calibri"/>
                </a:endParaRPr>
              </a:p>
            </p:txBody>
          </p:sp>
        </p:grpSp>
        <p:grpSp>
          <p:nvGrpSpPr>
            <p:cNvPr id="59" name="Group 235"/>
            <p:cNvGrpSpPr/>
            <p:nvPr/>
          </p:nvGrpSpPr>
          <p:grpSpPr>
            <a:xfrm>
              <a:off x="6910847" y="3233393"/>
              <a:ext cx="244889" cy="274461"/>
              <a:chOff x="4608513" y="6291263"/>
              <a:chExt cx="420688" cy="471488"/>
            </a:xfrm>
            <a:solidFill>
              <a:schemeClr val="accent2"/>
            </a:solidFill>
          </p:grpSpPr>
          <p:sp>
            <p:nvSpPr>
              <p:cNvPr id="60" name="Freeform 218"/>
              <p:cNvSpPr>
                <a:spLocks/>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593"/>
                <a:endParaRPr lang="en-AU" sz="1400">
                  <a:solidFill>
                    <a:srgbClr val="000000"/>
                  </a:solidFill>
                  <a:latin typeface="Calibri"/>
                </a:endParaRPr>
              </a:p>
            </p:txBody>
          </p:sp>
          <p:sp>
            <p:nvSpPr>
              <p:cNvPr id="68"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593"/>
                <a:endParaRPr lang="en-AU" sz="1400">
                  <a:solidFill>
                    <a:srgbClr val="000000"/>
                  </a:solidFill>
                  <a:latin typeface="Calibri"/>
                </a:endParaRPr>
              </a:p>
            </p:txBody>
          </p:sp>
          <p:sp>
            <p:nvSpPr>
              <p:cNvPr id="69" name="Freeform 220"/>
              <p:cNvSpPr>
                <a:spLocks/>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593"/>
                <a:endParaRPr lang="en-AU" sz="1400">
                  <a:solidFill>
                    <a:srgbClr val="000000"/>
                  </a:solidFill>
                  <a:latin typeface="Calibri"/>
                </a:endParaRPr>
              </a:p>
            </p:txBody>
          </p:sp>
        </p:grpSp>
        <p:sp>
          <p:nvSpPr>
            <p:cNvPr id="70" name="32 Rectángulo"/>
            <p:cNvSpPr/>
            <p:nvPr/>
          </p:nvSpPr>
          <p:spPr>
            <a:xfrm>
              <a:off x="7211682" y="2651100"/>
              <a:ext cx="1541409" cy="92876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Calidad de servicio</a:t>
              </a:r>
            </a:p>
            <a:p>
              <a:pPr defTabSz="685593"/>
              <a:endPar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endParaRPr>
            </a:p>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Transparencia</a:t>
              </a:r>
            </a:p>
          </p:txBody>
        </p:sp>
      </p:grpSp>
      <p:grpSp>
        <p:nvGrpSpPr>
          <p:cNvPr id="8" name="Agrupar 7"/>
          <p:cNvGrpSpPr/>
          <p:nvPr/>
        </p:nvGrpSpPr>
        <p:grpSpPr>
          <a:xfrm>
            <a:off x="2509061" y="2612484"/>
            <a:ext cx="1962784" cy="744509"/>
            <a:chOff x="2537208" y="1755233"/>
            <a:chExt cx="1962784" cy="744509"/>
          </a:xfrm>
        </p:grpSpPr>
        <p:sp>
          <p:nvSpPr>
            <p:cNvPr id="36" name="Freeform 47"/>
            <p:cNvSpPr>
              <a:spLocks noEditPoints="1"/>
            </p:cNvSpPr>
            <p:nvPr/>
          </p:nvSpPr>
          <p:spPr bwMode="auto">
            <a:xfrm>
              <a:off x="2537208" y="1923678"/>
              <a:ext cx="310077" cy="318590"/>
            </a:xfrm>
            <a:custGeom>
              <a:avLst/>
              <a:gdLst>
                <a:gd name="T0" fmla="*/ 19 w 212"/>
                <a:gd name="T1" fmla="*/ 72 h 212"/>
                <a:gd name="T2" fmla="*/ 4 w 212"/>
                <a:gd name="T3" fmla="*/ 45 h 212"/>
                <a:gd name="T4" fmla="*/ 33 w 212"/>
                <a:gd name="T5" fmla="*/ 36 h 212"/>
                <a:gd name="T6" fmla="*/ 43 w 212"/>
                <a:gd name="T7" fmla="*/ 5 h 212"/>
                <a:gd name="T8" fmla="*/ 62 w 212"/>
                <a:gd name="T9" fmla="*/ 0 h 212"/>
                <a:gd name="T10" fmla="*/ 72 w 212"/>
                <a:gd name="T11" fmla="*/ 19 h 212"/>
                <a:gd name="T12" fmla="*/ 99 w 212"/>
                <a:gd name="T13" fmla="*/ 4 h 212"/>
                <a:gd name="T14" fmla="*/ 108 w 212"/>
                <a:gd name="T15" fmla="*/ 33 h 212"/>
                <a:gd name="T16" fmla="*/ 139 w 212"/>
                <a:gd name="T17" fmla="*/ 43 h 212"/>
                <a:gd name="T18" fmla="*/ 145 w 212"/>
                <a:gd name="T19" fmla="*/ 62 h 212"/>
                <a:gd name="T20" fmla="*/ 125 w 212"/>
                <a:gd name="T21" fmla="*/ 72 h 212"/>
                <a:gd name="T22" fmla="*/ 140 w 212"/>
                <a:gd name="T23" fmla="*/ 99 h 212"/>
                <a:gd name="T24" fmla="*/ 111 w 212"/>
                <a:gd name="T25" fmla="*/ 108 h 212"/>
                <a:gd name="T26" fmla="*/ 101 w 212"/>
                <a:gd name="T27" fmla="*/ 139 h 212"/>
                <a:gd name="T28" fmla="*/ 83 w 212"/>
                <a:gd name="T29" fmla="*/ 144 h 212"/>
                <a:gd name="T30" fmla="*/ 72 w 212"/>
                <a:gd name="T31" fmla="*/ 125 h 212"/>
                <a:gd name="T32" fmla="*/ 45 w 212"/>
                <a:gd name="T33" fmla="*/ 140 h 212"/>
                <a:gd name="T34" fmla="*/ 36 w 212"/>
                <a:gd name="T35" fmla="*/ 111 h 212"/>
                <a:gd name="T36" fmla="*/ 5 w 212"/>
                <a:gd name="T37" fmla="*/ 101 h 212"/>
                <a:gd name="T38" fmla="*/ 0 w 212"/>
                <a:gd name="T39" fmla="*/ 83 h 212"/>
                <a:gd name="T40" fmla="*/ 45 w 212"/>
                <a:gd name="T41" fmla="*/ 72 h 212"/>
                <a:gd name="T42" fmla="*/ 72 w 212"/>
                <a:gd name="T43" fmla="*/ 99 h 212"/>
                <a:gd name="T44" fmla="*/ 99 w 212"/>
                <a:gd name="T45" fmla="*/ 72 h 212"/>
                <a:gd name="T46" fmla="*/ 88 w 212"/>
                <a:gd name="T47" fmla="*/ 51 h 212"/>
                <a:gd name="T48" fmla="*/ 65 w 212"/>
                <a:gd name="T49" fmla="*/ 47 h 212"/>
                <a:gd name="T50" fmla="*/ 45 w 212"/>
                <a:gd name="T51" fmla="*/ 72 h 212"/>
                <a:gd name="T52" fmla="*/ 117 w 212"/>
                <a:gd name="T53" fmla="*/ 158 h 212"/>
                <a:gd name="T54" fmla="*/ 117 w 212"/>
                <a:gd name="T55" fmla="*/ 150 h 212"/>
                <a:gd name="T56" fmla="*/ 105 w 212"/>
                <a:gd name="T57" fmla="*/ 134 h 212"/>
                <a:gd name="T58" fmla="*/ 130 w 212"/>
                <a:gd name="T59" fmla="*/ 124 h 212"/>
                <a:gd name="T60" fmla="*/ 149 w 212"/>
                <a:gd name="T61" fmla="*/ 98 h 212"/>
                <a:gd name="T62" fmla="*/ 168 w 212"/>
                <a:gd name="T63" fmla="*/ 98 h 212"/>
                <a:gd name="T64" fmla="*/ 187 w 212"/>
                <a:gd name="T65" fmla="*/ 124 h 212"/>
                <a:gd name="T66" fmla="*/ 212 w 212"/>
                <a:gd name="T67" fmla="*/ 134 h 212"/>
                <a:gd name="T68" fmla="*/ 200 w 212"/>
                <a:gd name="T69" fmla="*/ 154 h 212"/>
                <a:gd name="T70" fmla="*/ 212 w 212"/>
                <a:gd name="T71" fmla="*/ 175 h 212"/>
                <a:gd name="T72" fmla="*/ 187 w 212"/>
                <a:gd name="T73" fmla="*/ 185 h 212"/>
                <a:gd name="T74" fmla="*/ 168 w 212"/>
                <a:gd name="T75" fmla="*/ 211 h 212"/>
                <a:gd name="T76" fmla="*/ 149 w 212"/>
                <a:gd name="T77" fmla="*/ 211 h 212"/>
                <a:gd name="T78" fmla="*/ 130 w 212"/>
                <a:gd name="T79" fmla="*/ 185 h 212"/>
                <a:gd name="T80" fmla="*/ 105 w 212"/>
                <a:gd name="T81" fmla="*/ 175 h 212"/>
                <a:gd name="T82" fmla="*/ 159 w 212"/>
                <a:gd name="T83" fmla="*/ 175 h 212"/>
                <a:gd name="T84" fmla="*/ 179 w 212"/>
                <a:gd name="T85" fmla="*/ 154 h 212"/>
                <a:gd name="T86" fmla="*/ 159 w 212"/>
                <a:gd name="T87" fmla="*/ 133 h 212"/>
                <a:gd name="T88" fmla="*/ 138 w 212"/>
                <a:gd name="T89" fmla="*/ 154 h 212"/>
                <a:gd name="T90" fmla="*/ 159 w 212"/>
                <a:gd name="T91" fmla="*/ 17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12">
                  <a:moveTo>
                    <a:pt x="19" y="74"/>
                  </a:moveTo>
                  <a:cubicBezTo>
                    <a:pt x="19" y="72"/>
                    <a:pt x="19" y="72"/>
                    <a:pt x="19" y="72"/>
                  </a:cubicBezTo>
                  <a:cubicBezTo>
                    <a:pt x="19" y="67"/>
                    <a:pt x="20" y="62"/>
                    <a:pt x="21" y="58"/>
                  </a:cubicBezTo>
                  <a:cubicBezTo>
                    <a:pt x="4" y="45"/>
                    <a:pt x="4" y="45"/>
                    <a:pt x="4" y="45"/>
                  </a:cubicBezTo>
                  <a:cubicBezTo>
                    <a:pt x="6" y="39"/>
                    <a:pt x="9" y="34"/>
                    <a:pt x="14" y="28"/>
                  </a:cubicBezTo>
                  <a:cubicBezTo>
                    <a:pt x="33" y="36"/>
                    <a:pt x="33" y="36"/>
                    <a:pt x="33" y="36"/>
                  </a:cubicBezTo>
                  <a:cubicBezTo>
                    <a:pt x="36" y="32"/>
                    <a:pt x="41" y="29"/>
                    <a:pt x="46" y="26"/>
                  </a:cubicBezTo>
                  <a:cubicBezTo>
                    <a:pt x="43" y="5"/>
                    <a:pt x="43" y="5"/>
                    <a:pt x="43" y="5"/>
                  </a:cubicBezTo>
                  <a:cubicBezTo>
                    <a:pt x="46" y="4"/>
                    <a:pt x="50" y="3"/>
                    <a:pt x="53" y="2"/>
                  </a:cubicBezTo>
                  <a:cubicBezTo>
                    <a:pt x="56" y="1"/>
                    <a:pt x="59" y="0"/>
                    <a:pt x="62" y="0"/>
                  </a:cubicBezTo>
                  <a:cubicBezTo>
                    <a:pt x="70" y="19"/>
                    <a:pt x="70" y="19"/>
                    <a:pt x="70" y="19"/>
                  </a:cubicBezTo>
                  <a:cubicBezTo>
                    <a:pt x="72" y="19"/>
                    <a:pt x="72" y="19"/>
                    <a:pt x="72" y="19"/>
                  </a:cubicBezTo>
                  <a:cubicBezTo>
                    <a:pt x="77" y="19"/>
                    <a:pt x="82" y="19"/>
                    <a:pt x="86" y="21"/>
                  </a:cubicBezTo>
                  <a:cubicBezTo>
                    <a:pt x="99" y="4"/>
                    <a:pt x="99" y="4"/>
                    <a:pt x="99" y="4"/>
                  </a:cubicBezTo>
                  <a:cubicBezTo>
                    <a:pt x="105" y="6"/>
                    <a:pt x="111" y="9"/>
                    <a:pt x="116" y="13"/>
                  </a:cubicBezTo>
                  <a:cubicBezTo>
                    <a:pt x="108" y="33"/>
                    <a:pt x="108" y="33"/>
                    <a:pt x="108" y="33"/>
                  </a:cubicBezTo>
                  <a:cubicBezTo>
                    <a:pt x="112" y="37"/>
                    <a:pt x="116" y="41"/>
                    <a:pt x="118" y="46"/>
                  </a:cubicBezTo>
                  <a:cubicBezTo>
                    <a:pt x="139" y="43"/>
                    <a:pt x="139" y="43"/>
                    <a:pt x="139" y="43"/>
                  </a:cubicBezTo>
                  <a:cubicBezTo>
                    <a:pt x="141" y="46"/>
                    <a:pt x="142" y="49"/>
                    <a:pt x="143" y="52"/>
                  </a:cubicBezTo>
                  <a:cubicBezTo>
                    <a:pt x="143" y="55"/>
                    <a:pt x="144" y="59"/>
                    <a:pt x="145" y="62"/>
                  </a:cubicBezTo>
                  <a:cubicBezTo>
                    <a:pt x="125" y="70"/>
                    <a:pt x="125" y="70"/>
                    <a:pt x="125" y="70"/>
                  </a:cubicBezTo>
                  <a:cubicBezTo>
                    <a:pt x="125" y="72"/>
                    <a:pt x="125" y="72"/>
                    <a:pt x="125" y="72"/>
                  </a:cubicBezTo>
                  <a:cubicBezTo>
                    <a:pt x="125" y="77"/>
                    <a:pt x="125" y="82"/>
                    <a:pt x="124" y="86"/>
                  </a:cubicBezTo>
                  <a:cubicBezTo>
                    <a:pt x="140" y="99"/>
                    <a:pt x="140" y="99"/>
                    <a:pt x="140" y="99"/>
                  </a:cubicBezTo>
                  <a:cubicBezTo>
                    <a:pt x="138" y="105"/>
                    <a:pt x="135" y="111"/>
                    <a:pt x="131" y="116"/>
                  </a:cubicBezTo>
                  <a:cubicBezTo>
                    <a:pt x="111" y="108"/>
                    <a:pt x="111" y="108"/>
                    <a:pt x="111" y="108"/>
                  </a:cubicBezTo>
                  <a:cubicBezTo>
                    <a:pt x="107" y="112"/>
                    <a:pt x="103" y="115"/>
                    <a:pt x="99" y="118"/>
                  </a:cubicBezTo>
                  <a:cubicBezTo>
                    <a:pt x="101" y="139"/>
                    <a:pt x="101" y="139"/>
                    <a:pt x="101" y="139"/>
                  </a:cubicBezTo>
                  <a:cubicBezTo>
                    <a:pt x="98" y="140"/>
                    <a:pt x="95" y="142"/>
                    <a:pt x="92" y="142"/>
                  </a:cubicBezTo>
                  <a:cubicBezTo>
                    <a:pt x="89" y="143"/>
                    <a:pt x="86" y="144"/>
                    <a:pt x="83" y="144"/>
                  </a:cubicBezTo>
                  <a:cubicBezTo>
                    <a:pt x="74" y="125"/>
                    <a:pt x="74" y="125"/>
                    <a:pt x="74" y="125"/>
                  </a:cubicBezTo>
                  <a:cubicBezTo>
                    <a:pt x="72" y="125"/>
                    <a:pt x="72" y="125"/>
                    <a:pt x="72" y="125"/>
                  </a:cubicBezTo>
                  <a:cubicBezTo>
                    <a:pt x="67" y="125"/>
                    <a:pt x="63" y="125"/>
                    <a:pt x="58" y="123"/>
                  </a:cubicBezTo>
                  <a:cubicBezTo>
                    <a:pt x="45" y="140"/>
                    <a:pt x="45" y="140"/>
                    <a:pt x="45" y="140"/>
                  </a:cubicBezTo>
                  <a:cubicBezTo>
                    <a:pt x="40" y="138"/>
                    <a:pt x="34" y="135"/>
                    <a:pt x="28" y="131"/>
                  </a:cubicBezTo>
                  <a:cubicBezTo>
                    <a:pt x="36" y="111"/>
                    <a:pt x="36" y="111"/>
                    <a:pt x="36" y="111"/>
                  </a:cubicBezTo>
                  <a:cubicBezTo>
                    <a:pt x="32" y="108"/>
                    <a:pt x="29" y="104"/>
                    <a:pt x="26" y="99"/>
                  </a:cubicBezTo>
                  <a:cubicBezTo>
                    <a:pt x="5" y="101"/>
                    <a:pt x="5" y="101"/>
                    <a:pt x="5" y="101"/>
                  </a:cubicBezTo>
                  <a:cubicBezTo>
                    <a:pt x="4" y="98"/>
                    <a:pt x="3" y="95"/>
                    <a:pt x="2" y="92"/>
                  </a:cubicBezTo>
                  <a:cubicBezTo>
                    <a:pt x="1" y="89"/>
                    <a:pt x="0" y="86"/>
                    <a:pt x="0" y="83"/>
                  </a:cubicBezTo>
                  <a:lnTo>
                    <a:pt x="19" y="74"/>
                  </a:lnTo>
                  <a:close/>
                  <a:moveTo>
                    <a:pt x="45" y="72"/>
                  </a:moveTo>
                  <a:cubicBezTo>
                    <a:pt x="45" y="80"/>
                    <a:pt x="48" y="86"/>
                    <a:pt x="53" y="91"/>
                  </a:cubicBezTo>
                  <a:cubicBezTo>
                    <a:pt x="59" y="96"/>
                    <a:pt x="65" y="99"/>
                    <a:pt x="72" y="99"/>
                  </a:cubicBezTo>
                  <a:cubicBezTo>
                    <a:pt x="80" y="99"/>
                    <a:pt x="86" y="96"/>
                    <a:pt x="91" y="91"/>
                  </a:cubicBezTo>
                  <a:cubicBezTo>
                    <a:pt x="96" y="85"/>
                    <a:pt x="99" y="79"/>
                    <a:pt x="99" y="72"/>
                  </a:cubicBezTo>
                  <a:cubicBezTo>
                    <a:pt x="99" y="70"/>
                    <a:pt x="98" y="68"/>
                    <a:pt x="98" y="65"/>
                  </a:cubicBezTo>
                  <a:cubicBezTo>
                    <a:pt x="96" y="59"/>
                    <a:pt x="93" y="54"/>
                    <a:pt x="88" y="51"/>
                  </a:cubicBezTo>
                  <a:cubicBezTo>
                    <a:pt x="83" y="47"/>
                    <a:pt x="78" y="45"/>
                    <a:pt x="72" y="45"/>
                  </a:cubicBezTo>
                  <a:cubicBezTo>
                    <a:pt x="71" y="45"/>
                    <a:pt x="68" y="46"/>
                    <a:pt x="65" y="47"/>
                  </a:cubicBezTo>
                  <a:cubicBezTo>
                    <a:pt x="59" y="48"/>
                    <a:pt x="55" y="51"/>
                    <a:pt x="51" y="56"/>
                  </a:cubicBezTo>
                  <a:cubicBezTo>
                    <a:pt x="47" y="61"/>
                    <a:pt x="45" y="66"/>
                    <a:pt x="45" y="72"/>
                  </a:cubicBezTo>
                  <a:close/>
                  <a:moveTo>
                    <a:pt x="118" y="164"/>
                  </a:moveTo>
                  <a:cubicBezTo>
                    <a:pt x="118" y="162"/>
                    <a:pt x="117" y="160"/>
                    <a:pt x="117" y="158"/>
                  </a:cubicBezTo>
                  <a:cubicBezTo>
                    <a:pt x="117" y="157"/>
                    <a:pt x="117" y="155"/>
                    <a:pt x="117" y="154"/>
                  </a:cubicBezTo>
                  <a:cubicBezTo>
                    <a:pt x="117" y="153"/>
                    <a:pt x="117" y="152"/>
                    <a:pt x="117" y="150"/>
                  </a:cubicBezTo>
                  <a:cubicBezTo>
                    <a:pt x="117" y="149"/>
                    <a:pt x="118" y="147"/>
                    <a:pt x="118" y="145"/>
                  </a:cubicBezTo>
                  <a:cubicBezTo>
                    <a:pt x="105" y="134"/>
                    <a:pt x="105" y="134"/>
                    <a:pt x="105" y="134"/>
                  </a:cubicBezTo>
                  <a:cubicBezTo>
                    <a:pt x="107" y="128"/>
                    <a:pt x="110" y="123"/>
                    <a:pt x="114" y="118"/>
                  </a:cubicBezTo>
                  <a:cubicBezTo>
                    <a:pt x="130" y="124"/>
                    <a:pt x="130" y="124"/>
                    <a:pt x="130" y="124"/>
                  </a:cubicBezTo>
                  <a:cubicBezTo>
                    <a:pt x="135" y="119"/>
                    <a:pt x="141" y="116"/>
                    <a:pt x="147" y="115"/>
                  </a:cubicBezTo>
                  <a:cubicBezTo>
                    <a:pt x="149" y="98"/>
                    <a:pt x="149" y="98"/>
                    <a:pt x="149" y="98"/>
                  </a:cubicBezTo>
                  <a:cubicBezTo>
                    <a:pt x="152" y="97"/>
                    <a:pt x="155" y="97"/>
                    <a:pt x="159" y="97"/>
                  </a:cubicBezTo>
                  <a:cubicBezTo>
                    <a:pt x="162" y="97"/>
                    <a:pt x="165" y="97"/>
                    <a:pt x="168" y="98"/>
                  </a:cubicBezTo>
                  <a:cubicBezTo>
                    <a:pt x="171" y="115"/>
                    <a:pt x="171" y="115"/>
                    <a:pt x="171" y="115"/>
                  </a:cubicBezTo>
                  <a:cubicBezTo>
                    <a:pt x="177" y="116"/>
                    <a:pt x="182" y="119"/>
                    <a:pt x="187" y="124"/>
                  </a:cubicBezTo>
                  <a:cubicBezTo>
                    <a:pt x="203" y="118"/>
                    <a:pt x="203" y="118"/>
                    <a:pt x="203" y="118"/>
                  </a:cubicBezTo>
                  <a:cubicBezTo>
                    <a:pt x="207" y="123"/>
                    <a:pt x="210" y="128"/>
                    <a:pt x="212" y="134"/>
                  </a:cubicBezTo>
                  <a:cubicBezTo>
                    <a:pt x="199" y="145"/>
                    <a:pt x="199" y="145"/>
                    <a:pt x="199" y="145"/>
                  </a:cubicBezTo>
                  <a:cubicBezTo>
                    <a:pt x="200" y="148"/>
                    <a:pt x="200" y="151"/>
                    <a:pt x="200" y="154"/>
                  </a:cubicBezTo>
                  <a:cubicBezTo>
                    <a:pt x="200" y="157"/>
                    <a:pt x="200" y="160"/>
                    <a:pt x="199" y="164"/>
                  </a:cubicBezTo>
                  <a:cubicBezTo>
                    <a:pt x="212" y="175"/>
                    <a:pt x="212" y="175"/>
                    <a:pt x="212" y="175"/>
                  </a:cubicBezTo>
                  <a:cubicBezTo>
                    <a:pt x="210" y="180"/>
                    <a:pt x="207" y="186"/>
                    <a:pt x="203" y="191"/>
                  </a:cubicBezTo>
                  <a:cubicBezTo>
                    <a:pt x="187" y="185"/>
                    <a:pt x="187" y="185"/>
                    <a:pt x="187" y="185"/>
                  </a:cubicBezTo>
                  <a:cubicBezTo>
                    <a:pt x="182" y="189"/>
                    <a:pt x="177" y="192"/>
                    <a:pt x="171" y="194"/>
                  </a:cubicBezTo>
                  <a:cubicBezTo>
                    <a:pt x="168" y="211"/>
                    <a:pt x="168" y="211"/>
                    <a:pt x="168" y="211"/>
                  </a:cubicBezTo>
                  <a:cubicBezTo>
                    <a:pt x="165" y="212"/>
                    <a:pt x="162" y="212"/>
                    <a:pt x="159" y="212"/>
                  </a:cubicBezTo>
                  <a:cubicBezTo>
                    <a:pt x="155" y="212"/>
                    <a:pt x="152" y="212"/>
                    <a:pt x="149" y="211"/>
                  </a:cubicBezTo>
                  <a:cubicBezTo>
                    <a:pt x="147" y="194"/>
                    <a:pt x="147" y="194"/>
                    <a:pt x="147" y="194"/>
                  </a:cubicBezTo>
                  <a:cubicBezTo>
                    <a:pt x="141" y="193"/>
                    <a:pt x="135" y="189"/>
                    <a:pt x="130" y="185"/>
                  </a:cubicBezTo>
                  <a:cubicBezTo>
                    <a:pt x="114" y="191"/>
                    <a:pt x="114" y="191"/>
                    <a:pt x="114" y="191"/>
                  </a:cubicBezTo>
                  <a:cubicBezTo>
                    <a:pt x="110" y="186"/>
                    <a:pt x="107" y="180"/>
                    <a:pt x="105" y="175"/>
                  </a:cubicBezTo>
                  <a:lnTo>
                    <a:pt x="118" y="164"/>
                  </a:lnTo>
                  <a:close/>
                  <a:moveTo>
                    <a:pt x="159" y="175"/>
                  </a:moveTo>
                  <a:cubicBezTo>
                    <a:pt x="164" y="175"/>
                    <a:pt x="169" y="173"/>
                    <a:pt x="173" y="169"/>
                  </a:cubicBezTo>
                  <a:cubicBezTo>
                    <a:pt x="177" y="165"/>
                    <a:pt x="179" y="160"/>
                    <a:pt x="179" y="154"/>
                  </a:cubicBezTo>
                  <a:cubicBezTo>
                    <a:pt x="179" y="149"/>
                    <a:pt x="177" y="144"/>
                    <a:pt x="173" y="140"/>
                  </a:cubicBezTo>
                  <a:cubicBezTo>
                    <a:pt x="169" y="135"/>
                    <a:pt x="164" y="133"/>
                    <a:pt x="159" y="133"/>
                  </a:cubicBezTo>
                  <a:cubicBezTo>
                    <a:pt x="153" y="133"/>
                    <a:pt x="148" y="135"/>
                    <a:pt x="144" y="140"/>
                  </a:cubicBezTo>
                  <a:cubicBezTo>
                    <a:pt x="140" y="144"/>
                    <a:pt x="138" y="149"/>
                    <a:pt x="138" y="154"/>
                  </a:cubicBezTo>
                  <a:cubicBezTo>
                    <a:pt x="138" y="160"/>
                    <a:pt x="140" y="165"/>
                    <a:pt x="144" y="169"/>
                  </a:cubicBezTo>
                  <a:cubicBezTo>
                    <a:pt x="148" y="173"/>
                    <a:pt x="153" y="175"/>
                    <a:pt x="159" y="175"/>
                  </a:cubicBezTo>
                  <a:close/>
                </a:path>
              </a:pathLst>
            </a:custGeom>
            <a:solidFill>
              <a:schemeClr val="tx1">
                <a:lumMod val="85000"/>
                <a:lumOff val="15000"/>
              </a:schemeClr>
            </a:solidFill>
            <a:ln>
              <a:noFill/>
            </a:ln>
          </p:spPr>
          <p:txBody>
            <a:bodyPr lIns="198973" tIns="99487" rIns="198973" bIns="99487"/>
            <a:lstStyle/>
            <a:p>
              <a:pPr defTabSz="3342326">
                <a:defRPr/>
              </a:pPr>
              <a:endParaRPr lang="en-US" sz="6600">
                <a:solidFill>
                  <a:srgbClr val="000000"/>
                </a:solidFill>
                <a:latin typeface="Calibri"/>
              </a:endParaRPr>
            </a:p>
          </p:txBody>
        </p:sp>
        <p:sp>
          <p:nvSpPr>
            <p:cNvPr id="71" name="26 Rectángulo"/>
            <p:cNvSpPr/>
            <p:nvPr/>
          </p:nvSpPr>
          <p:spPr>
            <a:xfrm>
              <a:off x="2829464" y="1755233"/>
              <a:ext cx="1670528" cy="74450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593"/>
              <a:endPar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endParaRPr>
            </a:p>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Transformar Modelos Operacionales</a:t>
              </a:r>
            </a:p>
            <a:p>
              <a:pPr defTabSz="685593"/>
              <a:endPar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endParaRPr>
            </a:p>
          </p:txBody>
        </p:sp>
      </p:grpSp>
      <p:grpSp>
        <p:nvGrpSpPr>
          <p:cNvPr id="7" name="Agrupar 6"/>
          <p:cNvGrpSpPr/>
          <p:nvPr/>
        </p:nvGrpSpPr>
        <p:grpSpPr>
          <a:xfrm>
            <a:off x="2483769" y="3356992"/>
            <a:ext cx="1988077" cy="360040"/>
            <a:chOff x="2511915" y="2499742"/>
            <a:chExt cx="1988077" cy="360040"/>
          </a:xfrm>
        </p:grpSpPr>
        <p:sp>
          <p:nvSpPr>
            <p:cNvPr id="38" name="Freeform 115"/>
            <p:cNvSpPr>
              <a:spLocks noEditPoints="1"/>
            </p:cNvSpPr>
            <p:nvPr/>
          </p:nvSpPr>
          <p:spPr bwMode="auto">
            <a:xfrm>
              <a:off x="2511915" y="2545581"/>
              <a:ext cx="335370" cy="242193"/>
            </a:xfrm>
            <a:custGeom>
              <a:avLst/>
              <a:gdLst>
                <a:gd name="T0" fmla="*/ 188 w 233"/>
                <a:gd name="T1" fmla="*/ 74 h 139"/>
                <a:gd name="T2" fmla="*/ 125 w 233"/>
                <a:gd name="T3" fmla="*/ 91 h 139"/>
                <a:gd name="T4" fmla="*/ 97 w 233"/>
                <a:gd name="T5" fmla="*/ 81 h 139"/>
                <a:gd name="T6" fmla="*/ 81 w 233"/>
                <a:gd name="T7" fmla="*/ 97 h 139"/>
                <a:gd name="T8" fmla="*/ 91 w 233"/>
                <a:gd name="T9" fmla="*/ 126 h 139"/>
                <a:gd name="T10" fmla="*/ 61 w 233"/>
                <a:gd name="T11" fmla="*/ 138 h 139"/>
                <a:gd name="T12" fmla="*/ 48 w 233"/>
                <a:gd name="T13" fmla="*/ 108 h 139"/>
                <a:gd name="T14" fmla="*/ 67 w 233"/>
                <a:gd name="T15" fmla="*/ 74 h 139"/>
                <a:gd name="T16" fmla="*/ 31 w 233"/>
                <a:gd name="T17" fmla="*/ 91 h 139"/>
                <a:gd name="T18" fmla="*/ 2 w 233"/>
                <a:gd name="T19" fmla="*/ 79 h 139"/>
                <a:gd name="T20" fmla="*/ 14 w 233"/>
                <a:gd name="T21" fmla="*/ 49 h 139"/>
                <a:gd name="T22" fmla="*/ 43 w 233"/>
                <a:gd name="T23" fmla="*/ 59 h 139"/>
                <a:gd name="T24" fmla="*/ 102 w 233"/>
                <a:gd name="T25" fmla="*/ 53 h 139"/>
                <a:gd name="T26" fmla="*/ 132 w 233"/>
                <a:gd name="T27" fmla="*/ 53 h 139"/>
                <a:gd name="T28" fmla="*/ 160 w 233"/>
                <a:gd name="T29" fmla="*/ 46 h 139"/>
                <a:gd name="T30" fmla="*/ 141 w 233"/>
                <a:gd name="T31" fmla="*/ 23 h 139"/>
                <a:gd name="T32" fmla="*/ 164 w 233"/>
                <a:gd name="T33" fmla="*/ 0 h 139"/>
                <a:gd name="T34" fmla="*/ 187 w 233"/>
                <a:gd name="T35" fmla="*/ 23 h 139"/>
                <a:gd name="T36" fmla="*/ 167 w 233"/>
                <a:gd name="T37" fmla="*/ 46 h 139"/>
                <a:gd name="T38" fmla="*/ 196 w 233"/>
                <a:gd name="T39" fmla="*/ 53 h 139"/>
                <a:gd name="T40" fmla="*/ 227 w 233"/>
                <a:gd name="T41" fmla="*/ 54 h 139"/>
                <a:gd name="T42" fmla="*/ 227 w 233"/>
                <a:gd name="T43" fmla="*/ 86 h 139"/>
                <a:gd name="T44" fmla="*/ 17 w 233"/>
                <a:gd name="T45" fmla="*/ 56 h 139"/>
                <a:gd name="T46" fmla="*/ 9 w 233"/>
                <a:gd name="T47" fmla="*/ 76 h 139"/>
                <a:gd name="T48" fmla="*/ 29 w 233"/>
                <a:gd name="T49" fmla="*/ 84 h 139"/>
                <a:gd name="T50" fmla="*/ 37 w 233"/>
                <a:gd name="T51" fmla="*/ 64 h 139"/>
                <a:gd name="T52" fmla="*/ 17 w 233"/>
                <a:gd name="T53" fmla="*/ 56 h 139"/>
                <a:gd name="T54" fmla="*/ 70 w 233"/>
                <a:gd name="T55" fmla="*/ 132 h 139"/>
                <a:gd name="T56" fmla="*/ 85 w 233"/>
                <a:gd name="T57" fmla="*/ 117 h 139"/>
                <a:gd name="T58" fmla="*/ 70 w 233"/>
                <a:gd name="T59" fmla="*/ 101 h 139"/>
                <a:gd name="T60" fmla="*/ 54 w 233"/>
                <a:gd name="T61" fmla="*/ 117 h 139"/>
                <a:gd name="T62" fmla="*/ 56 w 233"/>
                <a:gd name="T63" fmla="*/ 29 h 139"/>
                <a:gd name="T64" fmla="*/ 64 w 233"/>
                <a:gd name="T65" fmla="*/ 9 h 139"/>
                <a:gd name="T66" fmla="*/ 84 w 233"/>
                <a:gd name="T67" fmla="*/ 17 h 139"/>
                <a:gd name="T68" fmla="*/ 76 w 233"/>
                <a:gd name="T69" fmla="*/ 37 h 139"/>
                <a:gd name="T70" fmla="*/ 106 w 233"/>
                <a:gd name="T71" fmla="*/ 59 h 139"/>
                <a:gd name="T72" fmla="*/ 106 w 233"/>
                <a:gd name="T73" fmla="*/ 81 h 139"/>
                <a:gd name="T74" fmla="*/ 128 w 233"/>
                <a:gd name="T75" fmla="*/ 81 h 139"/>
                <a:gd name="T76" fmla="*/ 128 w 233"/>
                <a:gd name="T77" fmla="*/ 59 h 139"/>
                <a:gd name="T78" fmla="*/ 178 w 233"/>
                <a:gd name="T79" fmla="*/ 17 h 139"/>
                <a:gd name="T80" fmla="*/ 158 w 233"/>
                <a:gd name="T81" fmla="*/ 9 h 139"/>
                <a:gd name="T82" fmla="*/ 150 w 233"/>
                <a:gd name="T83" fmla="*/ 29 h 139"/>
                <a:gd name="T84" fmla="*/ 170 w 233"/>
                <a:gd name="T85" fmla="*/ 37 h 139"/>
                <a:gd name="T86" fmla="*/ 178 w 233"/>
                <a:gd name="T87" fmla="*/ 17 h 139"/>
                <a:gd name="T88" fmla="*/ 179 w 233"/>
                <a:gd name="T89" fmla="*/ 117 h 139"/>
                <a:gd name="T90" fmla="*/ 164 w 233"/>
                <a:gd name="T91" fmla="*/ 132 h 139"/>
                <a:gd name="T92" fmla="*/ 148 w 233"/>
                <a:gd name="T93" fmla="*/ 117 h 139"/>
                <a:gd name="T94" fmla="*/ 164 w 233"/>
                <a:gd name="T95" fmla="*/ 101 h 139"/>
                <a:gd name="T96" fmla="*/ 197 w 233"/>
                <a:gd name="T97" fmla="*/ 64 h 139"/>
                <a:gd name="T98" fmla="*/ 205 w 233"/>
                <a:gd name="T99" fmla="*/ 84 h 139"/>
                <a:gd name="T100" fmla="*/ 225 w 233"/>
                <a:gd name="T101" fmla="*/ 76 h 139"/>
                <a:gd name="T102" fmla="*/ 217 w 233"/>
                <a:gd name="T103" fmla="*/ 5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 h="139">
                  <a:moveTo>
                    <a:pt x="203" y="91"/>
                  </a:moveTo>
                  <a:cubicBezTo>
                    <a:pt x="200" y="90"/>
                    <a:pt x="198" y="89"/>
                    <a:pt x="196" y="87"/>
                  </a:cubicBezTo>
                  <a:cubicBezTo>
                    <a:pt x="194" y="86"/>
                    <a:pt x="192" y="83"/>
                    <a:pt x="191" y="81"/>
                  </a:cubicBezTo>
                  <a:cubicBezTo>
                    <a:pt x="189" y="79"/>
                    <a:pt x="189" y="76"/>
                    <a:pt x="188" y="74"/>
                  </a:cubicBezTo>
                  <a:cubicBezTo>
                    <a:pt x="139" y="74"/>
                    <a:pt x="139" y="74"/>
                    <a:pt x="139" y="74"/>
                  </a:cubicBezTo>
                  <a:cubicBezTo>
                    <a:pt x="139" y="76"/>
                    <a:pt x="138" y="79"/>
                    <a:pt x="137" y="81"/>
                  </a:cubicBezTo>
                  <a:cubicBezTo>
                    <a:pt x="135" y="83"/>
                    <a:pt x="134" y="86"/>
                    <a:pt x="132" y="87"/>
                  </a:cubicBezTo>
                  <a:cubicBezTo>
                    <a:pt x="130" y="89"/>
                    <a:pt x="127" y="90"/>
                    <a:pt x="125" y="91"/>
                  </a:cubicBezTo>
                  <a:cubicBezTo>
                    <a:pt x="122" y="92"/>
                    <a:pt x="120" y="93"/>
                    <a:pt x="117" y="93"/>
                  </a:cubicBezTo>
                  <a:cubicBezTo>
                    <a:pt x="114" y="93"/>
                    <a:pt x="112" y="92"/>
                    <a:pt x="109" y="91"/>
                  </a:cubicBezTo>
                  <a:cubicBezTo>
                    <a:pt x="106" y="90"/>
                    <a:pt x="104" y="89"/>
                    <a:pt x="102" y="87"/>
                  </a:cubicBezTo>
                  <a:cubicBezTo>
                    <a:pt x="100" y="86"/>
                    <a:pt x="99" y="83"/>
                    <a:pt x="97" y="81"/>
                  </a:cubicBezTo>
                  <a:cubicBezTo>
                    <a:pt x="96" y="79"/>
                    <a:pt x="95" y="76"/>
                    <a:pt x="95" y="74"/>
                  </a:cubicBezTo>
                  <a:cubicBezTo>
                    <a:pt x="74" y="74"/>
                    <a:pt x="74" y="74"/>
                    <a:pt x="74" y="74"/>
                  </a:cubicBezTo>
                  <a:cubicBezTo>
                    <a:pt x="74" y="94"/>
                    <a:pt x="74" y="94"/>
                    <a:pt x="74" y="94"/>
                  </a:cubicBezTo>
                  <a:cubicBezTo>
                    <a:pt x="76" y="95"/>
                    <a:pt x="79" y="96"/>
                    <a:pt x="81" y="97"/>
                  </a:cubicBezTo>
                  <a:cubicBezTo>
                    <a:pt x="83" y="98"/>
                    <a:pt x="85" y="100"/>
                    <a:pt x="87" y="102"/>
                  </a:cubicBezTo>
                  <a:cubicBezTo>
                    <a:pt x="89" y="104"/>
                    <a:pt x="90" y="106"/>
                    <a:pt x="91" y="109"/>
                  </a:cubicBezTo>
                  <a:cubicBezTo>
                    <a:pt x="92" y="111"/>
                    <a:pt x="92" y="114"/>
                    <a:pt x="92" y="117"/>
                  </a:cubicBezTo>
                  <a:cubicBezTo>
                    <a:pt x="92" y="120"/>
                    <a:pt x="92" y="123"/>
                    <a:pt x="91" y="126"/>
                  </a:cubicBezTo>
                  <a:cubicBezTo>
                    <a:pt x="89" y="128"/>
                    <a:pt x="88" y="131"/>
                    <a:pt x="86" y="133"/>
                  </a:cubicBezTo>
                  <a:cubicBezTo>
                    <a:pt x="84" y="135"/>
                    <a:pt x="81" y="137"/>
                    <a:pt x="78" y="138"/>
                  </a:cubicBezTo>
                  <a:cubicBezTo>
                    <a:pt x="76" y="139"/>
                    <a:pt x="73" y="139"/>
                    <a:pt x="70" y="139"/>
                  </a:cubicBezTo>
                  <a:cubicBezTo>
                    <a:pt x="66" y="139"/>
                    <a:pt x="63" y="139"/>
                    <a:pt x="61" y="138"/>
                  </a:cubicBezTo>
                  <a:cubicBezTo>
                    <a:pt x="58" y="137"/>
                    <a:pt x="56" y="135"/>
                    <a:pt x="53" y="133"/>
                  </a:cubicBezTo>
                  <a:cubicBezTo>
                    <a:pt x="51" y="131"/>
                    <a:pt x="50" y="128"/>
                    <a:pt x="49" y="126"/>
                  </a:cubicBezTo>
                  <a:cubicBezTo>
                    <a:pt x="47" y="123"/>
                    <a:pt x="47" y="120"/>
                    <a:pt x="47" y="117"/>
                  </a:cubicBezTo>
                  <a:cubicBezTo>
                    <a:pt x="47" y="114"/>
                    <a:pt x="47" y="111"/>
                    <a:pt x="48" y="108"/>
                  </a:cubicBezTo>
                  <a:cubicBezTo>
                    <a:pt x="49" y="106"/>
                    <a:pt x="51" y="104"/>
                    <a:pt x="53" y="102"/>
                  </a:cubicBezTo>
                  <a:cubicBezTo>
                    <a:pt x="54" y="100"/>
                    <a:pt x="57" y="98"/>
                    <a:pt x="59" y="97"/>
                  </a:cubicBezTo>
                  <a:cubicBezTo>
                    <a:pt x="61" y="95"/>
                    <a:pt x="64" y="94"/>
                    <a:pt x="67" y="94"/>
                  </a:cubicBezTo>
                  <a:cubicBezTo>
                    <a:pt x="67" y="74"/>
                    <a:pt x="67" y="74"/>
                    <a:pt x="67" y="74"/>
                  </a:cubicBezTo>
                  <a:cubicBezTo>
                    <a:pt x="45" y="74"/>
                    <a:pt x="45" y="74"/>
                    <a:pt x="45" y="74"/>
                  </a:cubicBezTo>
                  <a:cubicBezTo>
                    <a:pt x="45" y="76"/>
                    <a:pt x="44" y="79"/>
                    <a:pt x="43" y="81"/>
                  </a:cubicBezTo>
                  <a:cubicBezTo>
                    <a:pt x="41" y="83"/>
                    <a:pt x="40" y="86"/>
                    <a:pt x="38" y="87"/>
                  </a:cubicBezTo>
                  <a:cubicBezTo>
                    <a:pt x="36" y="89"/>
                    <a:pt x="33" y="90"/>
                    <a:pt x="31" y="91"/>
                  </a:cubicBezTo>
                  <a:cubicBezTo>
                    <a:pt x="28" y="92"/>
                    <a:pt x="26" y="93"/>
                    <a:pt x="23" y="93"/>
                  </a:cubicBezTo>
                  <a:cubicBezTo>
                    <a:pt x="20" y="93"/>
                    <a:pt x="17" y="92"/>
                    <a:pt x="14" y="91"/>
                  </a:cubicBezTo>
                  <a:cubicBezTo>
                    <a:pt x="11" y="90"/>
                    <a:pt x="9" y="88"/>
                    <a:pt x="7" y="86"/>
                  </a:cubicBezTo>
                  <a:cubicBezTo>
                    <a:pt x="5" y="84"/>
                    <a:pt x="3" y="82"/>
                    <a:pt x="2" y="79"/>
                  </a:cubicBezTo>
                  <a:cubicBezTo>
                    <a:pt x="1" y="76"/>
                    <a:pt x="0" y="73"/>
                    <a:pt x="0" y="70"/>
                  </a:cubicBezTo>
                  <a:cubicBezTo>
                    <a:pt x="0" y="67"/>
                    <a:pt x="1" y="64"/>
                    <a:pt x="2" y="61"/>
                  </a:cubicBezTo>
                  <a:cubicBezTo>
                    <a:pt x="3" y="58"/>
                    <a:pt x="5" y="56"/>
                    <a:pt x="7" y="54"/>
                  </a:cubicBezTo>
                  <a:cubicBezTo>
                    <a:pt x="9" y="52"/>
                    <a:pt x="11" y="50"/>
                    <a:pt x="14" y="49"/>
                  </a:cubicBezTo>
                  <a:cubicBezTo>
                    <a:pt x="17" y="48"/>
                    <a:pt x="20" y="47"/>
                    <a:pt x="23" y="47"/>
                  </a:cubicBezTo>
                  <a:cubicBezTo>
                    <a:pt x="26" y="47"/>
                    <a:pt x="28" y="48"/>
                    <a:pt x="31" y="49"/>
                  </a:cubicBezTo>
                  <a:cubicBezTo>
                    <a:pt x="33" y="50"/>
                    <a:pt x="36" y="51"/>
                    <a:pt x="38" y="53"/>
                  </a:cubicBezTo>
                  <a:cubicBezTo>
                    <a:pt x="40" y="55"/>
                    <a:pt x="41" y="57"/>
                    <a:pt x="43" y="59"/>
                  </a:cubicBezTo>
                  <a:cubicBezTo>
                    <a:pt x="44" y="61"/>
                    <a:pt x="45" y="64"/>
                    <a:pt x="45" y="67"/>
                  </a:cubicBezTo>
                  <a:cubicBezTo>
                    <a:pt x="95" y="67"/>
                    <a:pt x="95" y="67"/>
                    <a:pt x="95" y="67"/>
                  </a:cubicBezTo>
                  <a:cubicBezTo>
                    <a:pt x="95" y="64"/>
                    <a:pt x="96" y="61"/>
                    <a:pt x="97" y="59"/>
                  </a:cubicBezTo>
                  <a:cubicBezTo>
                    <a:pt x="98" y="57"/>
                    <a:pt x="100" y="55"/>
                    <a:pt x="102" y="53"/>
                  </a:cubicBezTo>
                  <a:cubicBezTo>
                    <a:pt x="104" y="51"/>
                    <a:pt x="106" y="50"/>
                    <a:pt x="109" y="49"/>
                  </a:cubicBezTo>
                  <a:cubicBezTo>
                    <a:pt x="111" y="48"/>
                    <a:pt x="114" y="47"/>
                    <a:pt x="117" y="47"/>
                  </a:cubicBezTo>
                  <a:cubicBezTo>
                    <a:pt x="120" y="47"/>
                    <a:pt x="123" y="48"/>
                    <a:pt x="125" y="49"/>
                  </a:cubicBezTo>
                  <a:cubicBezTo>
                    <a:pt x="128" y="50"/>
                    <a:pt x="130" y="51"/>
                    <a:pt x="132" y="53"/>
                  </a:cubicBezTo>
                  <a:cubicBezTo>
                    <a:pt x="134" y="55"/>
                    <a:pt x="136" y="57"/>
                    <a:pt x="137" y="59"/>
                  </a:cubicBezTo>
                  <a:cubicBezTo>
                    <a:pt x="138" y="61"/>
                    <a:pt x="139" y="64"/>
                    <a:pt x="139" y="67"/>
                  </a:cubicBezTo>
                  <a:cubicBezTo>
                    <a:pt x="160" y="67"/>
                    <a:pt x="160" y="67"/>
                    <a:pt x="160" y="67"/>
                  </a:cubicBezTo>
                  <a:cubicBezTo>
                    <a:pt x="160" y="46"/>
                    <a:pt x="160" y="46"/>
                    <a:pt x="160" y="46"/>
                  </a:cubicBezTo>
                  <a:cubicBezTo>
                    <a:pt x="158" y="45"/>
                    <a:pt x="155" y="44"/>
                    <a:pt x="153" y="43"/>
                  </a:cubicBezTo>
                  <a:cubicBezTo>
                    <a:pt x="150" y="42"/>
                    <a:pt x="148" y="40"/>
                    <a:pt x="147" y="38"/>
                  </a:cubicBezTo>
                  <a:cubicBezTo>
                    <a:pt x="145" y="36"/>
                    <a:pt x="143" y="34"/>
                    <a:pt x="143" y="31"/>
                  </a:cubicBezTo>
                  <a:cubicBezTo>
                    <a:pt x="142" y="29"/>
                    <a:pt x="141" y="26"/>
                    <a:pt x="141" y="23"/>
                  </a:cubicBezTo>
                  <a:cubicBezTo>
                    <a:pt x="141" y="20"/>
                    <a:pt x="142" y="17"/>
                    <a:pt x="143" y="14"/>
                  </a:cubicBezTo>
                  <a:cubicBezTo>
                    <a:pt x="144" y="12"/>
                    <a:pt x="146" y="9"/>
                    <a:pt x="148" y="7"/>
                  </a:cubicBezTo>
                  <a:cubicBezTo>
                    <a:pt x="150" y="5"/>
                    <a:pt x="152" y="3"/>
                    <a:pt x="155" y="2"/>
                  </a:cubicBezTo>
                  <a:cubicBezTo>
                    <a:pt x="158" y="1"/>
                    <a:pt x="161" y="0"/>
                    <a:pt x="164" y="0"/>
                  </a:cubicBezTo>
                  <a:cubicBezTo>
                    <a:pt x="167" y="0"/>
                    <a:pt x="170" y="1"/>
                    <a:pt x="173" y="2"/>
                  </a:cubicBezTo>
                  <a:cubicBezTo>
                    <a:pt x="175" y="3"/>
                    <a:pt x="178" y="5"/>
                    <a:pt x="180" y="7"/>
                  </a:cubicBezTo>
                  <a:cubicBezTo>
                    <a:pt x="182" y="9"/>
                    <a:pt x="184" y="12"/>
                    <a:pt x="185" y="14"/>
                  </a:cubicBezTo>
                  <a:cubicBezTo>
                    <a:pt x="186" y="17"/>
                    <a:pt x="187" y="20"/>
                    <a:pt x="187" y="23"/>
                  </a:cubicBezTo>
                  <a:cubicBezTo>
                    <a:pt x="187" y="26"/>
                    <a:pt x="186" y="29"/>
                    <a:pt x="185" y="31"/>
                  </a:cubicBezTo>
                  <a:cubicBezTo>
                    <a:pt x="184" y="34"/>
                    <a:pt x="183" y="36"/>
                    <a:pt x="181" y="38"/>
                  </a:cubicBezTo>
                  <a:cubicBezTo>
                    <a:pt x="179" y="40"/>
                    <a:pt x="177" y="42"/>
                    <a:pt x="175" y="43"/>
                  </a:cubicBezTo>
                  <a:cubicBezTo>
                    <a:pt x="173" y="44"/>
                    <a:pt x="170" y="45"/>
                    <a:pt x="167" y="46"/>
                  </a:cubicBezTo>
                  <a:cubicBezTo>
                    <a:pt x="167" y="67"/>
                    <a:pt x="167" y="67"/>
                    <a:pt x="167" y="67"/>
                  </a:cubicBezTo>
                  <a:cubicBezTo>
                    <a:pt x="188" y="67"/>
                    <a:pt x="188" y="67"/>
                    <a:pt x="188" y="67"/>
                  </a:cubicBezTo>
                  <a:cubicBezTo>
                    <a:pt x="188" y="64"/>
                    <a:pt x="189" y="61"/>
                    <a:pt x="191" y="59"/>
                  </a:cubicBezTo>
                  <a:cubicBezTo>
                    <a:pt x="192" y="57"/>
                    <a:pt x="194" y="55"/>
                    <a:pt x="196" y="53"/>
                  </a:cubicBezTo>
                  <a:cubicBezTo>
                    <a:pt x="198" y="51"/>
                    <a:pt x="200" y="50"/>
                    <a:pt x="202" y="49"/>
                  </a:cubicBezTo>
                  <a:cubicBezTo>
                    <a:pt x="205" y="48"/>
                    <a:pt x="208" y="47"/>
                    <a:pt x="211" y="47"/>
                  </a:cubicBezTo>
                  <a:cubicBezTo>
                    <a:pt x="214" y="47"/>
                    <a:pt x="217" y="48"/>
                    <a:pt x="219" y="49"/>
                  </a:cubicBezTo>
                  <a:cubicBezTo>
                    <a:pt x="222" y="50"/>
                    <a:pt x="225" y="52"/>
                    <a:pt x="227" y="54"/>
                  </a:cubicBezTo>
                  <a:cubicBezTo>
                    <a:pt x="229" y="56"/>
                    <a:pt x="230" y="58"/>
                    <a:pt x="232" y="61"/>
                  </a:cubicBezTo>
                  <a:cubicBezTo>
                    <a:pt x="233" y="64"/>
                    <a:pt x="233" y="67"/>
                    <a:pt x="233" y="70"/>
                  </a:cubicBezTo>
                  <a:cubicBezTo>
                    <a:pt x="233" y="73"/>
                    <a:pt x="233" y="76"/>
                    <a:pt x="232" y="79"/>
                  </a:cubicBezTo>
                  <a:cubicBezTo>
                    <a:pt x="230" y="82"/>
                    <a:pt x="229" y="84"/>
                    <a:pt x="227" y="86"/>
                  </a:cubicBezTo>
                  <a:cubicBezTo>
                    <a:pt x="225" y="88"/>
                    <a:pt x="222" y="90"/>
                    <a:pt x="219" y="91"/>
                  </a:cubicBezTo>
                  <a:cubicBezTo>
                    <a:pt x="217" y="92"/>
                    <a:pt x="214" y="93"/>
                    <a:pt x="211" y="93"/>
                  </a:cubicBezTo>
                  <a:cubicBezTo>
                    <a:pt x="208" y="93"/>
                    <a:pt x="205" y="92"/>
                    <a:pt x="203" y="91"/>
                  </a:cubicBezTo>
                  <a:close/>
                  <a:moveTo>
                    <a:pt x="17" y="56"/>
                  </a:moveTo>
                  <a:cubicBezTo>
                    <a:pt x="15" y="57"/>
                    <a:pt x="13" y="58"/>
                    <a:pt x="12" y="59"/>
                  </a:cubicBezTo>
                  <a:cubicBezTo>
                    <a:pt x="11" y="61"/>
                    <a:pt x="10" y="62"/>
                    <a:pt x="9" y="64"/>
                  </a:cubicBezTo>
                  <a:cubicBezTo>
                    <a:pt x="8" y="66"/>
                    <a:pt x="7" y="68"/>
                    <a:pt x="7" y="70"/>
                  </a:cubicBezTo>
                  <a:cubicBezTo>
                    <a:pt x="7" y="72"/>
                    <a:pt x="8" y="74"/>
                    <a:pt x="9" y="76"/>
                  </a:cubicBezTo>
                  <a:cubicBezTo>
                    <a:pt x="10" y="78"/>
                    <a:pt x="11" y="79"/>
                    <a:pt x="12" y="81"/>
                  </a:cubicBezTo>
                  <a:cubicBezTo>
                    <a:pt x="13" y="82"/>
                    <a:pt x="15" y="83"/>
                    <a:pt x="17" y="84"/>
                  </a:cubicBezTo>
                  <a:cubicBezTo>
                    <a:pt x="19" y="85"/>
                    <a:pt x="21" y="85"/>
                    <a:pt x="23" y="85"/>
                  </a:cubicBezTo>
                  <a:cubicBezTo>
                    <a:pt x="25" y="85"/>
                    <a:pt x="27" y="85"/>
                    <a:pt x="29" y="84"/>
                  </a:cubicBezTo>
                  <a:cubicBezTo>
                    <a:pt x="31" y="83"/>
                    <a:pt x="32" y="82"/>
                    <a:pt x="34" y="81"/>
                  </a:cubicBezTo>
                  <a:cubicBezTo>
                    <a:pt x="35" y="79"/>
                    <a:pt x="36" y="78"/>
                    <a:pt x="37" y="76"/>
                  </a:cubicBezTo>
                  <a:cubicBezTo>
                    <a:pt x="38" y="74"/>
                    <a:pt x="38" y="72"/>
                    <a:pt x="38" y="70"/>
                  </a:cubicBezTo>
                  <a:cubicBezTo>
                    <a:pt x="38" y="68"/>
                    <a:pt x="38" y="66"/>
                    <a:pt x="37" y="64"/>
                  </a:cubicBezTo>
                  <a:cubicBezTo>
                    <a:pt x="36" y="62"/>
                    <a:pt x="35" y="61"/>
                    <a:pt x="34" y="59"/>
                  </a:cubicBezTo>
                  <a:cubicBezTo>
                    <a:pt x="32" y="58"/>
                    <a:pt x="31" y="57"/>
                    <a:pt x="29" y="56"/>
                  </a:cubicBezTo>
                  <a:cubicBezTo>
                    <a:pt x="27" y="55"/>
                    <a:pt x="25" y="55"/>
                    <a:pt x="23" y="55"/>
                  </a:cubicBezTo>
                  <a:cubicBezTo>
                    <a:pt x="21" y="55"/>
                    <a:pt x="19" y="55"/>
                    <a:pt x="17" y="56"/>
                  </a:cubicBezTo>
                  <a:close/>
                  <a:moveTo>
                    <a:pt x="56" y="123"/>
                  </a:moveTo>
                  <a:cubicBezTo>
                    <a:pt x="56" y="124"/>
                    <a:pt x="57" y="126"/>
                    <a:pt x="59" y="127"/>
                  </a:cubicBezTo>
                  <a:cubicBezTo>
                    <a:pt x="60" y="129"/>
                    <a:pt x="62" y="130"/>
                    <a:pt x="64" y="131"/>
                  </a:cubicBezTo>
                  <a:cubicBezTo>
                    <a:pt x="65" y="132"/>
                    <a:pt x="67" y="132"/>
                    <a:pt x="70" y="132"/>
                  </a:cubicBezTo>
                  <a:cubicBezTo>
                    <a:pt x="72" y="132"/>
                    <a:pt x="74" y="132"/>
                    <a:pt x="75" y="131"/>
                  </a:cubicBezTo>
                  <a:cubicBezTo>
                    <a:pt x="77" y="130"/>
                    <a:pt x="79" y="129"/>
                    <a:pt x="80" y="127"/>
                  </a:cubicBezTo>
                  <a:cubicBezTo>
                    <a:pt x="82" y="126"/>
                    <a:pt x="83" y="124"/>
                    <a:pt x="84" y="123"/>
                  </a:cubicBezTo>
                  <a:cubicBezTo>
                    <a:pt x="84" y="121"/>
                    <a:pt x="85" y="119"/>
                    <a:pt x="85" y="117"/>
                  </a:cubicBezTo>
                  <a:cubicBezTo>
                    <a:pt x="85" y="115"/>
                    <a:pt x="84" y="113"/>
                    <a:pt x="84" y="111"/>
                  </a:cubicBezTo>
                  <a:cubicBezTo>
                    <a:pt x="83" y="109"/>
                    <a:pt x="82" y="107"/>
                    <a:pt x="80" y="106"/>
                  </a:cubicBezTo>
                  <a:cubicBezTo>
                    <a:pt x="79" y="105"/>
                    <a:pt x="77" y="104"/>
                    <a:pt x="75" y="103"/>
                  </a:cubicBezTo>
                  <a:cubicBezTo>
                    <a:pt x="74" y="102"/>
                    <a:pt x="72" y="101"/>
                    <a:pt x="70" y="101"/>
                  </a:cubicBezTo>
                  <a:cubicBezTo>
                    <a:pt x="67" y="101"/>
                    <a:pt x="65" y="102"/>
                    <a:pt x="64" y="103"/>
                  </a:cubicBezTo>
                  <a:cubicBezTo>
                    <a:pt x="62" y="104"/>
                    <a:pt x="60" y="105"/>
                    <a:pt x="59" y="106"/>
                  </a:cubicBezTo>
                  <a:cubicBezTo>
                    <a:pt x="57" y="107"/>
                    <a:pt x="56" y="109"/>
                    <a:pt x="56" y="111"/>
                  </a:cubicBezTo>
                  <a:cubicBezTo>
                    <a:pt x="55" y="113"/>
                    <a:pt x="54" y="115"/>
                    <a:pt x="54" y="117"/>
                  </a:cubicBezTo>
                  <a:cubicBezTo>
                    <a:pt x="54" y="119"/>
                    <a:pt x="55" y="121"/>
                    <a:pt x="56" y="123"/>
                  </a:cubicBezTo>
                  <a:close/>
                  <a:moveTo>
                    <a:pt x="64" y="37"/>
                  </a:moveTo>
                  <a:cubicBezTo>
                    <a:pt x="62" y="36"/>
                    <a:pt x="61" y="35"/>
                    <a:pt x="59" y="34"/>
                  </a:cubicBezTo>
                  <a:cubicBezTo>
                    <a:pt x="58" y="32"/>
                    <a:pt x="57" y="31"/>
                    <a:pt x="56" y="29"/>
                  </a:cubicBezTo>
                  <a:cubicBezTo>
                    <a:pt x="55" y="27"/>
                    <a:pt x="55" y="25"/>
                    <a:pt x="55" y="23"/>
                  </a:cubicBezTo>
                  <a:cubicBezTo>
                    <a:pt x="55" y="21"/>
                    <a:pt x="55" y="19"/>
                    <a:pt x="56" y="17"/>
                  </a:cubicBezTo>
                  <a:cubicBezTo>
                    <a:pt x="57" y="15"/>
                    <a:pt x="58" y="14"/>
                    <a:pt x="59" y="12"/>
                  </a:cubicBezTo>
                  <a:cubicBezTo>
                    <a:pt x="61" y="11"/>
                    <a:pt x="62" y="10"/>
                    <a:pt x="64" y="9"/>
                  </a:cubicBezTo>
                  <a:cubicBezTo>
                    <a:pt x="66" y="8"/>
                    <a:pt x="68" y="8"/>
                    <a:pt x="70" y="8"/>
                  </a:cubicBezTo>
                  <a:cubicBezTo>
                    <a:pt x="72" y="8"/>
                    <a:pt x="74" y="8"/>
                    <a:pt x="76" y="9"/>
                  </a:cubicBezTo>
                  <a:cubicBezTo>
                    <a:pt x="78" y="10"/>
                    <a:pt x="80" y="11"/>
                    <a:pt x="81" y="12"/>
                  </a:cubicBezTo>
                  <a:cubicBezTo>
                    <a:pt x="82" y="14"/>
                    <a:pt x="83" y="15"/>
                    <a:pt x="84" y="17"/>
                  </a:cubicBezTo>
                  <a:cubicBezTo>
                    <a:pt x="85" y="19"/>
                    <a:pt x="85" y="21"/>
                    <a:pt x="85" y="23"/>
                  </a:cubicBezTo>
                  <a:cubicBezTo>
                    <a:pt x="85" y="25"/>
                    <a:pt x="85" y="27"/>
                    <a:pt x="84" y="29"/>
                  </a:cubicBezTo>
                  <a:cubicBezTo>
                    <a:pt x="83" y="31"/>
                    <a:pt x="82" y="32"/>
                    <a:pt x="81" y="34"/>
                  </a:cubicBezTo>
                  <a:cubicBezTo>
                    <a:pt x="80" y="35"/>
                    <a:pt x="78" y="36"/>
                    <a:pt x="76" y="37"/>
                  </a:cubicBezTo>
                  <a:cubicBezTo>
                    <a:pt x="74" y="38"/>
                    <a:pt x="72" y="38"/>
                    <a:pt x="70" y="38"/>
                  </a:cubicBezTo>
                  <a:cubicBezTo>
                    <a:pt x="68" y="38"/>
                    <a:pt x="66" y="38"/>
                    <a:pt x="64" y="37"/>
                  </a:cubicBezTo>
                  <a:close/>
                  <a:moveTo>
                    <a:pt x="111" y="56"/>
                  </a:moveTo>
                  <a:cubicBezTo>
                    <a:pt x="109" y="57"/>
                    <a:pt x="108" y="58"/>
                    <a:pt x="106" y="59"/>
                  </a:cubicBezTo>
                  <a:cubicBezTo>
                    <a:pt x="105" y="61"/>
                    <a:pt x="104" y="62"/>
                    <a:pt x="103" y="64"/>
                  </a:cubicBezTo>
                  <a:cubicBezTo>
                    <a:pt x="102" y="66"/>
                    <a:pt x="102" y="68"/>
                    <a:pt x="102" y="70"/>
                  </a:cubicBezTo>
                  <a:cubicBezTo>
                    <a:pt x="102" y="72"/>
                    <a:pt x="102" y="74"/>
                    <a:pt x="103" y="76"/>
                  </a:cubicBezTo>
                  <a:cubicBezTo>
                    <a:pt x="104" y="78"/>
                    <a:pt x="105" y="79"/>
                    <a:pt x="106" y="81"/>
                  </a:cubicBezTo>
                  <a:cubicBezTo>
                    <a:pt x="108" y="82"/>
                    <a:pt x="109" y="83"/>
                    <a:pt x="111" y="84"/>
                  </a:cubicBezTo>
                  <a:cubicBezTo>
                    <a:pt x="113" y="85"/>
                    <a:pt x="115" y="85"/>
                    <a:pt x="117" y="85"/>
                  </a:cubicBezTo>
                  <a:cubicBezTo>
                    <a:pt x="119" y="85"/>
                    <a:pt x="121" y="85"/>
                    <a:pt x="123" y="84"/>
                  </a:cubicBezTo>
                  <a:cubicBezTo>
                    <a:pt x="125" y="83"/>
                    <a:pt x="126" y="82"/>
                    <a:pt x="128" y="81"/>
                  </a:cubicBezTo>
                  <a:cubicBezTo>
                    <a:pt x="129" y="79"/>
                    <a:pt x="130" y="78"/>
                    <a:pt x="131" y="76"/>
                  </a:cubicBezTo>
                  <a:cubicBezTo>
                    <a:pt x="132" y="74"/>
                    <a:pt x="132" y="72"/>
                    <a:pt x="132" y="70"/>
                  </a:cubicBezTo>
                  <a:cubicBezTo>
                    <a:pt x="132" y="68"/>
                    <a:pt x="132" y="66"/>
                    <a:pt x="131" y="64"/>
                  </a:cubicBezTo>
                  <a:cubicBezTo>
                    <a:pt x="130" y="62"/>
                    <a:pt x="129" y="61"/>
                    <a:pt x="128" y="59"/>
                  </a:cubicBezTo>
                  <a:cubicBezTo>
                    <a:pt x="126" y="58"/>
                    <a:pt x="125" y="57"/>
                    <a:pt x="123" y="56"/>
                  </a:cubicBezTo>
                  <a:cubicBezTo>
                    <a:pt x="121" y="55"/>
                    <a:pt x="119" y="55"/>
                    <a:pt x="117" y="55"/>
                  </a:cubicBezTo>
                  <a:cubicBezTo>
                    <a:pt x="115" y="55"/>
                    <a:pt x="113" y="55"/>
                    <a:pt x="111" y="56"/>
                  </a:cubicBezTo>
                  <a:close/>
                  <a:moveTo>
                    <a:pt x="178" y="17"/>
                  </a:moveTo>
                  <a:cubicBezTo>
                    <a:pt x="177" y="15"/>
                    <a:pt x="176" y="14"/>
                    <a:pt x="175" y="12"/>
                  </a:cubicBezTo>
                  <a:cubicBezTo>
                    <a:pt x="173" y="11"/>
                    <a:pt x="172" y="10"/>
                    <a:pt x="170" y="9"/>
                  </a:cubicBezTo>
                  <a:cubicBezTo>
                    <a:pt x="168" y="8"/>
                    <a:pt x="166" y="8"/>
                    <a:pt x="164" y="8"/>
                  </a:cubicBezTo>
                  <a:cubicBezTo>
                    <a:pt x="162" y="8"/>
                    <a:pt x="160" y="8"/>
                    <a:pt x="158" y="9"/>
                  </a:cubicBezTo>
                  <a:cubicBezTo>
                    <a:pt x="156" y="10"/>
                    <a:pt x="154" y="11"/>
                    <a:pt x="153" y="12"/>
                  </a:cubicBezTo>
                  <a:cubicBezTo>
                    <a:pt x="152" y="14"/>
                    <a:pt x="151" y="15"/>
                    <a:pt x="150" y="17"/>
                  </a:cubicBezTo>
                  <a:cubicBezTo>
                    <a:pt x="149" y="19"/>
                    <a:pt x="148" y="21"/>
                    <a:pt x="148" y="23"/>
                  </a:cubicBezTo>
                  <a:cubicBezTo>
                    <a:pt x="148" y="25"/>
                    <a:pt x="149" y="27"/>
                    <a:pt x="150" y="29"/>
                  </a:cubicBezTo>
                  <a:cubicBezTo>
                    <a:pt x="151" y="31"/>
                    <a:pt x="152" y="32"/>
                    <a:pt x="153" y="34"/>
                  </a:cubicBezTo>
                  <a:cubicBezTo>
                    <a:pt x="154" y="35"/>
                    <a:pt x="156" y="36"/>
                    <a:pt x="158" y="37"/>
                  </a:cubicBezTo>
                  <a:cubicBezTo>
                    <a:pt x="160" y="38"/>
                    <a:pt x="162" y="38"/>
                    <a:pt x="164" y="38"/>
                  </a:cubicBezTo>
                  <a:cubicBezTo>
                    <a:pt x="166" y="38"/>
                    <a:pt x="168" y="38"/>
                    <a:pt x="170" y="37"/>
                  </a:cubicBezTo>
                  <a:cubicBezTo>
                    <a:pt x="172" y="36"/>
                    <a:pt x="173" y="35"/>
                    <a:pt x="175" y="34"/>
                  </a:cubicBezTo>
                  <a:cubicBezTo>
                    <a:pt x="176" y="32"/>
                    <a:pt x="177" y="31"/>
                    <a:pt x="178" y="29"/>
                  </a:cubicBezTo>
                  <a:cubicBezTo>
                    <a:pt x="179" y="27"/>
                    <a:pt x="179" y="25"/>
                    <a:pt x="179" y="23"/>
                  </a:cubicBezTo>
                  <a:cubicBezTo>
                    <a:pt x="179" y="21"/>
                    <a:pt x="179" y="19"/>
                    <a:pt x="178" y="17"/>
                  </a:cubicBezTo>
                  <a:close/>
                  <a:moveTo>
                    <a:pt x="170" y="103"/>
                  </a:moveTo>
                  <a:cubicBezTo>
                    <a:pt x="172" y="104"/>
                    <a:pt x="173" y="105"/>
                    <a:pt x="175" y="106"/>
                  </a:cubicBezTo>
                  <a:cubicBezTo>
                    <a:pt x="176" y="107"/>
                    <a:pt x="177" y="109"/>
                    <a:pt x="178" y="111"/>
                  </a:cubicBezTo>
                  <a:cubicBezTo>
                    <a:pt x="179" y="113"/>
                    <a:pt x="179" y="115"/>
                    <a:pt x="179" y="117"/>
                  </a:cubicBezTo>
                  <a:cubicBezTo>
                    <a:pt x="179" y="119"/>
                    <a:pt x="179" y="121"/>
                    <a:pt x="178" y="123"/>
                  </a:cubicBezTo>
                  <a:cubicBezTo>
                    <a:pt x="177" y="124"/>
                    <a:pt x="176" y="126"/>
                    <a:pt x="175" y="127"/>
                  </a:cubicBezTo>
                  <a:cubicBezTo>
                    <a:pt x="173" y="129"/>
                    <a:pt x="172" y="130"/>
                    <a:pt x="170" y="131"/>
                  </a:cubicBezTo>
                  <a:cubicBezTo>
                    <a:pt x="168" y="132"/>
                    <a:pt x="166" y="132"/>
                    <a:pt x="164" y="132"/>
                  </a:cubicBezTo>
                  <a:cubicBezTo>
                    <a:pt x="162" y="132"/>
                    <a:pt x="160" y="132"/>
                    <a:pt x="158" y="131"/>
                  </a:cubicBezTo>
                  <a:cubicBezTo>
                    <a:pt x="156" y="130"/>
                    <a:pt x="154" y="129"/>
                    <a:pt x="153" y="127"/>
                  </a:cubicBezTo>
                  <a:cubicBezTo>
                    <a:pt x="152" y="126"/>
                    <a:pt x="151" y="124"/>
                    <a:pt x="150" y="123"/>
                  </a:cubicBezTo>
                  <a:cubicBezTo>
                    <a:pt x="149" y="121"/>
                    <a:pt x="148" y="119"/>
                    <a:pt x="148" y="117"/>
                  </a:cubicBezTo>
                  <a:cubicBezTo>
                    <a:pt x="148" y="115"/>
                    <a:pt x="149" y="113"/>
                    <a:pt x="150" y="111"/>
                  </a:cubicBezTo>
                  <a:cubicBezTo>
                    <a:pt x="151" y="109"/>
                    <a:pt x="152" y="107"/>
                    <a:pt x="153" y="106"/>
                  </a:cubicBezTo>
                  <a:cubicBezTo>
                    <a:pt x="154" y="105"/>
                    <a:pt x="156" y="104"/>
                    <a:pt x="158" y="103"/>
                  </a:cubicBezTo>
                  <a:cubicBezTo>
                    <a:pt x="160" y="102"/>
                    <a:pt x="162" y="101"/>
                    <a:pt x="164" y="101"/>
                  </a:cubicBezTo>
                  <a:cubicBezTo>
                    <a:pt x="166" y="101"/>
                    <a:pt x="168" y="102"/>
                    <a:pt x="170" y="103"/>
                  </a:cubicBezTo>
                  <a:close/>
                  <a:moveTo>
                    <a:pt x="205" y="56"/>
                  </a:moveTo>
                  <a:cubicBezTo>
                    <a:pt x="203" y="57"/>
                    <a:pt x="201" y="58"/>
                    <a:pt x="200" y="59"/>
                  </a:cubicBezTo>
                  <a:cubicBezTo>
                    <a:pt x="198" y="61"/>
                    <a:pt x="197" y="62"/>
                    <a:pt x="197" y="64"/>
                  </a:cubicBezTo>
                  <a:cubicBezTo>
                    <a:pt x="196" y="66"/>
                    <a:pt x="195" y="68"/>
                    <a:pt x="195" y="70"/>
                  </a:cubicBezTo>
                  <a:cubicBezTo>
                    <a:pt x="195" y="72"/>
                    <a:pt x="196" y="74"/>
                    <a:pt x="197" y="76"/>
                  </a:cubicBezTo>
                  <a:cubicBezTo>
                    <a:pt x="197" y="78"/>
                    <a:pt x="198" y="79"/>
                    <a:pt x="200" y="81"/>
                  </a:cubicBezTo>
                  <a:cubicBezTo>
                    <a:pt x="201" y="82"/>
                    <a:pt x="203" y="83"/>
                    <a:pt x="205" y="84"/>
                  </a:cubicBezTo>
                  <a:cubicBezTo>
                    <a:pt x="207" y="85"/>
                    <a:pt x="209" y="85"/>
                    <a:pt x="211" y="85"/>
                  </a:cubicBezTo>
                  <a:cubicBezTo>
                    <a:pt x="213" y="85"/>
                    <a:pt x="215" y="85"/>
                    <a:pt x="217" y="84"/>
                  </a:cubicBezTo>
                  <a:cubicBezTo>
                    <a:pt x="218" y="83"/>
                    <a:pt x="220" y="82"/>
                    <a:pt x="221" y="81"/>
                  </a:cubicBezTo>
                  <a:cubicBezTo>
                    <a:pt x="223" y="79"/>
                    <a:pt x="224" y="78"/>
                    <a:pt x="225" y="76"/>
                  </a:cubicBezTo>
                  <a:cubicBezTo>
                    <a:pt x="225" y="74"/>
                    <a:pt x="226" y="72"/>
                    <a:pt x="226" y="70"/>
                  </a:cubicBezTo>
                  <a:cubicBezTo>
                    <a:pt x="226" y="68"/>
                    <a:pt x="225" y="66"/>
                    <a:pt x="225" y="64"/>
                  </a:cubicBezTo>
                  <a:cubicBezTo>
                    <a:pt x="224" y="62"/>
                    <a:pt x="223" y="61"/>
                    <a:pt x="221" y="59"/>
                  </a:cubicBezTo>
                  <a:cubicBezTo>
                    <a:pt x="220" y="58"/>
                    <a:pt x="218" y="57"/>
                    <a:pt x="217" y="56"/>
                  </a:cubicBezTo>
                  <a:cubicBezTo>
                    <a:pt x="215" y="55"/>
                    <a:pt x="213" y="55"/>
                    <a:pt x="211" y="55"/>
                  </a:cubicBezTo>
                  <a:cubicBezTo>
                    <a:pt x="209" y="55"/>
                    <a:pt x="207" y="55"/>
                    <a:pt x="205" y="56"/>
                  </a:cubicBezTo>
                  <a:close/>
                </a:path>
              </a:pathLst>
            </a:custGeom>
            <a:solidFill>
              <a:schemeClr val="tx1">
                <a:lumMod val="85000"/>
                <a:lumOff val="15000"/>
              </a:schemeClr>
            </a:solidFill>
            <a:ln>
              <a:noFill/>
            </a:ln>
          </p:spPr>
          <p:txBody>
            <a:bodyPr lIns="198973" tIns="99487" rIns="198973" bIns="99487"/>
            <a:lstStyle/>
            <a:p>
              <a:pPr defTabSz="3342326">
                <a:defRPr/>
              </a:pPr>
              <a:endParaRPr lang="en-US" sz="6600">
                <a:solidFill>
                  <a:srgbClr val="000000"/>
                </a:solidFill>
                <a:latin typeface="Calibri"/>
              </a:endParaRPr>
            </a:p>
          </p:txBody>
        </p:sp>
        <p:sp>
          <p:nvSpPr>
            <p:cNvPr id="72" name="26 Rectángulo"/>
            <p:cNvSpPr/>
            <p:nvPr/>
          </p:nvSpPr>
          <p:spPr>
            <a:xfrm>
              <a:off x="2829464" y="2499742"/>
              <a:ext cx="16705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Optimizar Procesos</a:t>
              </a:r>
            </a:p>
          </p:txBody>
        </p:sp>
      </p:grpSp>
      <p:grpSp>
        <p:nvGrpSpPr>
          <p:cNvPr id="3" name="Agrupar 2"/>
          <p:cNvGrpSpPr/>
          <p:nvPr/>
        </p:nvGrpSpPr>
        <p:grpSpPr>
          <a:xfrm>
            <a:off x="2529027" y="3789041"/>
            <a:ext cx="1942818" cy="544293"/>
            <a:chOff x="2557174" y="2931790"/>
            <a:chExt cx="1942818" cy="544293"/>
          </a:xfrm>
        </p:grpSpPr>
        <p:sp>
          <p:nvSpPr>
            <p:cNvPr id="44" name="Freeform 154"/>
            <p:cNvSpPr>
              <a:spLocks noEditPoints="1"/>
            </p:cNvSpPr>
            <p:nvPr/>
          </p:nvSpPr>
          <p:spPr bwMode="auto">
            <a:xfrm>
              <a:off x="2557174" y="3090986"/>
              <a:ext cx="272852" cy="272852"/>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tx1"/>
            </a:solidFill>
            <a:ln>
              <a:noFill/>
            </a:ln>
            <a:extLst/>
          </p:spPr>
          <p:txBody>
            <a:bodyPr lIns="91428" tIns="45714" rIns="91428" bIns="45714"/>
            <a:lstStyle/>
            <a:p>
              <a:pPr defTabSz="1535798">
                <a:defRPr/>
              </a:pPr>
              <a:endParaRPr lang="en-AU" sz="3000">
                <a:solidFill>
                  <a:srgbClr val="000000"/>
                </a:solidFill>
                <a:latin typeface="Calibri"/>
              </a:endParaRPr>
            </a:p>
          </p:txBody>
        </p:sp>
        <p:sp>
          <p:nvSpPr>
            <p:cNvPr id="73" name="26 Rectángulo"/>
            <p:cNvSpPr/>
            <p:nvPr/>
          </p:nvSpPr>
          <p:spPr>
            <a:xfrm>
              <a:off x="2829464" y="2931790"/>
              <a:ext cx="1670528" cy="54429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593"/>
              <a:endPar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endParaRPr>
            </a:p>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Transformar puestos de trabajo y las infraestructuras</a:t>
              </a:r>
            </a:p>
          </p:txBody>
        </p:sp>
      </p:grpSp>
      <p:grpSp>
        <p:nvGrpSpPr>
          <p:cNvPr id="17" name="Agrupar 16"/>
          <p:cNvGrpSpPr/>
          <p:nvPr/>
        </p:nvGrpSpPr>
        <p:grpSpPr>
          <a:xfrm>
            <a:off x="297650" y="4687381"/>
            <a:ext cx="8487228" cy="914400"/>
            <a:chOff x="297650" y="3830131"/>
            <a:chExt cx="8487228" cy="914400"/>
          </a:xfrm>
        </p:grpSpPr>
        <p:grpSp>
          <p:nvGrpSpPr>
            <p:cNvPr id="16" name="Agrupar 15"/>
            <p:cNvGrpSpPr/>
            <p:nvPr/>
          </p:nvGrpSpPr>
          <p:grpSpPr>
            <a:xfrm>
              <a:off x="297650" y="3830131"/>
              <a:ext cx="8487228" cy="914400"/>
              <a:chOff x="297650" y="3830131"/>
              <a:chExt cx="8487228" cy="914400"/>
            </a:xfrm>
          </p:grpSpPr>
          <p:sp>
            <p:nvSpPr>
              <p:cNvPr id="24" name="23 Rectángulo"/>
              <p:cNvSpPr/>
              <p:nvPr/>
            </p:nvSpPr>
            <p:spPr>
              <a:xfrm flipV="1">
                <a:off x="2457890" y="3830131"/>
                <a:ext cx="6326988" cy="914400"/>
              </a:xfrm>
              <a:prstGeom prst="rect">
                <a:avLst/>
              </a:prstGeom>
              <a:solidFill>
                <a:schemeClr val="accent5">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endParaRPr lang="es-ES" sz="1400" dirty="0">
                  <a:solidFill>
                    <a:srgbClr val="FFFFFF"/>
                  </a:solidFill>
                  <a:latin typeface="Calibri"/>
                </a:endParaRPr>
              </a:p>
            </p:txBody>
          </p:sp>
          <p:sp>
            <p:nvSpPr>
              <p:cNvPr id="25" name="24 Rectángulo"/>
              <p:cNvSpPr/>
              <p:nvPr/>
            </p:nvSpPr>
            <p:spPr>
              <a:xfrm>
                <a:off x="297650" y="3830131"/>
                <a:ext cx="2006508" cy="91439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3"/>
                <a:r>
                  <a:rPr lang="es-ES" sz="1600" b="1" dirty="0">
                    <a:solidFill>
                      <a:srgbClr val="000000"/>
                    </a:solidFill>
                    <a:latin typeface="Arial Narrow" pitchFamily="34" charset="0"/>
                    <a:ea typeface="Open Sans Light" panose="020B0306030504020204" pitchFamily="34" charset="0"/>
                    <a:cs typeface="Open Sans Light" panose="020B0306030504020204" pitchFamily="34" charset="0"/>
                  </a:rPr>
                  <a:t>utilizando las tecnologías como facilitadoras</a:t>
                </a:r>
              </a:p>
            </p:txBody>
          </p:sp>
          <p:sp>
            <p:nvSpPr>
              <p:cNvPr id="47" name="5 CuadroTexto"/>
              <p:cNvSpPr txBox="1"/>
              <p:nvPr/>
            </p:nvSpPr>
            <p:spPr>
              <a:xfrm>
                <a:off x="3020362" y="4287331"/>
                <a:ext cx="5728102" cy="307762"/>
              </a:xfrm>
              <a:prstGeom prst="rect">
                <a:avLst/>
              </a:prstGeom>
              <a:noFill/>
            </p:spPr>
            <p:txBody>
              <a:bodyPr wrap="square" lIns="91426" tIns="45713" rIns="91426" bIns="45713" rtlCol="0">
                <a:spAutoFit/>
              </a:bodyPr>
              <a:lstStyle/>
              <a:p>
                <a:pPr defTabSz="685593"/>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Mobile         Cloud           Social          </a:t>
                </a:r>
                <a:r>
                  <a:rPr lang="es-ES" sz="1400" b="1" dirty="0" err="1">
                    <a:solidFill>
                      <a:srgbClr val="000000"/>
                    </a:solidFill>
                    <a:latin typeface="Arial Narrow" pitchFamily="34" charset="0"/>
                    <a:ea typeface="Open Sans Light" panose="020B0306030504020204" pitchFamily="34" charset="0"/>
                    <a:cs typeface="Open Sans Light" panose="020B0306030504020204" pitchFamily="34" charset="0"/>
                  </a:rPr>
                  <a:t>Analytics</a:t>
                </a:r>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       Security       </a:t>
                </a:r>
                <a:r>
                  <a:rPr lang="es-ES" sz="1400" b="1" dirty="0" err="1">
                    <a:solidFill>
                      <a:srgbClr val="000000"/>
                    </a:solidFill>
                    <a:latin typeface="Arial Narrow" pitchFamily="34" charset="0"/>
                    <a:ea typeface="Open Sans Light" panose="020B0306030504020204" pitchFamily="34" charset="0"/>
                    <a:cs typeface="Open Sans Light" panose="020B0306030504020204" pitchFamily="34" charset="0"/>
                  </a:rPr>
                  <a:t>IoT</a:t>
                </a:r>
                <a:r>
                  <a:rPr lang="es-ES" sz="1400" b="1" dirty="0">
                    <a:solidFill>
                      <a:srgbClr val="000000"/>
                    </a:solidFill>
                    <a:latin typeface="Arial Narrow" pitchFamily="34" charset="0"/>
                    <a:ea typeface="Open Sans Light" panose="020B0306030504020204" pitchFamily="34" charset="0"/>
                    <a:cs typeface="Open Sans Light" panose="020B0306030504020204" pitchFamily="34" charset="0"/>
                  </a:rPr>
                  <a:t>      </a:t>
                </a:r>
                <a:r>
                  <a:rPr lang="es-ES" sz="1400" b="1" dirty="0" err="1">
                    <a:solidFill>
                      <a:srgbClr val="000000"/>
                    </a:solidFill>
                    <a:latin typeface="Arial Narrow" pitchFamily="34" charset="0"/>
                    <a:ea typeface="Open Sans Light" panose="020B0306030504020204" pitchFamily="34" charset="0"/>
                    <a:cs typeface="Open Sans Light" panose="020B0306030504020204" pitchFamily="34" charset="0"/>
                  </a:rPr>
                  <a:t>Cognitive</a:t>
                </a:r>
                <a:endParaRPr lang="es-ES" sz="1100" b="1" dirty="0">
                  <a:solidFill>
                    <a:srgbClr val="000000"/>
                  </a:solidFill>
                  <a:latin typeface="Arial Narrow" pitchFamily="34" charset="0"/>
                  <a:ea typeface="Open Sans Light" panose="020B0306030504020204" pitchFamily="34" charset="0"/>
                  <a:cs typeface="Open Sans Light" panose="020B0306030504020204" pitchFamily="34" charset="0"/>
                </a:endParaRPr>
              </a:p>
            </p:txBody>
          </p:sp>
          <p:sp>
            <p:nvSpPr>
              <p:cNvPr id="48" name="Freeform 102"/>
              <p:cNvSpPr>
                <a:spLocks/>
              </p:cNvSpPr>
              <p:nvPr/>
            </p:nvSpPr>
            <p:spPr bwMode="auto">
              <a:xfrm>
                <a:off x="3961503" y="3939902"/>
                <a:ext cx="322465" cy="223915"/>
              </a:xfrm>
              <a:custGeom>
                <a:avLst/>
                <a:gdLst>
                  <a:gd name="T0" fmla="*/ 0 w 198"/>
                  <a:gd name="T1" fmla="*/ 78 h 125"/>
                  <a:gd name="T2" fmla="*/ 9 w 198"/>
                  <a:gd name="T3" fmla="*/ 50 h 125"/>
                  <a:gd name="T4" fmla="*/ 32 w 198"/>
                  <a:gd name="T5" fmla="*/ 33 h 125"/>
                  <a:gd name="T6" fmla="*/ 47 w 198"/>
                  <a:gd name="T7" fmla="*/ 9 h 125"/>
                  <a:gd name="T8" fmla="*/ 73 w 198"/>
                  <a:gd name="T9" fmla="*/ 0 h 125"/>
                  <a:gd name="T10" fmla="*/ 93 w 198"/>
                  <a:gd name="T11" fmla="*/ 5 h 125"/>
                  <a:gd name="T12" fmla="*/ 108 w 198"/>
                  <a:gd name="T13" fmla="*/ 18 h 125"/>
                  <a:gd name="T14" fmla="*/ 130 w 198"/>
                  <a:gd name="T15" fmla="*/ 10 h 125"/>
                  <a:gd name="T16" fmla="*/ 156 w 198"/>
                  <a:gd name="T17" fmla="*/ 21 h 125"/>
                  <a:gd name="T18" fmla="*/ 167 w 198"/>
                  <a:gd name="T19" fmla="*/ 47 h 125"/>
                  <a:gd name="T20" fmla="*/ 167 w 198"/>
                  <a:gd name="T21" fmla="*/ 49 h 125"/>
                  <a:gd name="T22" fmla="*/ 166 w 198"/>
                  <a:gd name="T23" fmla="*/ 52 h 125"/>
                  <a:gd name="T24" fmla="*/ 189 w 198"/>
                  <a:gd name="T25" fmla="*/ 64 h 125"/>
                  <a:gd name="T26" fmla="*/ 198 w 198"/>
                  <a:gd name="T27" fmla="*/ 88 h 125"/>
                  <a:gd name="T28" fmla="*/ 187 w 198"/>
                  <a:gd name="T29" fmla="*/ 114 h 125"/>
                  <a:gd name="T30" fmla="*/ 162 w 198"/>
                  <a:gd name="T31" fmla="*/ 125 h 125"/>
                  <a:gd name="T32" fmla="*/ 47 w 198"/>
                  <a:gd name="T33" fmla="*/ 125 h 125"/>
                  <a:gd name="T34" fmla="*/ 14 w 198"/>
                  <a:gd name="T35" fmla="*/ 111 h 125"/>
                  <a:gd name="T36" fmla="*/ 0 w 198"/>
                  <a:gd name="T37" fmla="*/ 7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125">
                    <a:moveTo>
                      <a:pt x="0" y="78"/>
                    </a:moveTo>
                    <a:cubicBezTo>
                      <a:pt x="0" y="68"/>
                      <a:pt x="3" y="58"/>
                      <a:pt x="9" y="50"/>
                    </a:cubicBezTo>
                    <a:cubicBezTo>
                      <a:pt x="15" y="42"/>
                      <a:pt x="23" y="37"/>
                      <a:pt x="32" y="33"/>
                    </a:cubicBezTo>
                    <a:cubicBezTo>
                      <a:pt x="34" y="24"/>
                      <a:pt x="39" y="16"/>
                      <a:pt x="47" y="9"/>
                    </a:cubicBezTo>
                    <a:cubicBezTo>
                      <a:pt x="54" y="3"/>
                      <a:pt x="63" y="0"/>
                      <a:pt x="73" y="0"/>
                    </a:cubicBezTo>
                    <a:cubicBezTo>
                      <a:pt x="80" y="0"/>
                      <a:pt x="87" y="1"/>
                      <a:pt x="93" y="5"/>
                    </a:cubicBezTo>
                    <a:cubicBezTo>
                      <a:pt x="99" y="8"/>
                      <a:pt x="104" y="13"/>
                      <a:pt x="108" y="18"/>
                    </a:cubicBezTo>
                    <a:cubicBezTo>
                      <a:pt x="114" y="13"/>
                      <a:pt x="122" y="10"/>
                      <a:pt x="130" y="10"/>
                    </a:cubicBezTo>
                    <a:cubicBezTo>
                      <a:pt x="141" y="10"/>
                      <a:pt x="149" y="14"/>
                      <a:pt x="156" y="21"/>
                    </a:cubicBezTo>
                    <a:cubicBezTo>
                      <a:pt x="163" y="28"/>
                      <a:pt x="167" y="37"/>
                      <a:pt x="167" y="47"/>
                    </a:cubicBezTo>
                    <a:cubicBezTo>
                      <a:pt x="167" y="47"/>
                      <a:pt x="167" y="48"/>
                      <a:pt x="167" y="49"/>
                    </a:cubicBezTo>
                    <a:cubicBezTo>
                      <a:pt x="167" y="50"/>
                      <a:pt x="167" y="51"/>
                      <a:pt x="166" y="52"/>
                    </a:cubicBezTo>
                    <a:cubicBezTo>
                      <a:pt x="175" y="53"/>
                      <a:pt x="183" y="57"/>
                      <a:pt x="189" y="64"/>
                    </a:cubicBezTo>
                    <a:cubicBezTo>
                      <a:pt x="195" y="71"/>
                      <a:pt x="198" y="79"/>
                      <a:pt x="198" y="88"/>
                    </a:cubicBezTo>
                    <a:cubicBezTo>
                      <a:pt x="198" y="98"/>
                      <a:pt x="195" y="107"/>
                      <a:pt x="187" y="114"/>
                    </a:cubicBezTo>
                    <a:cubicBezTo>
                      <a:pt x="180" y="121"/>
                      <a:pt x="172" y="125"/>
                      <a:pt x="162" y="125"/>
                    </a:cubicBezTo>
                    <a:cubicBezTo>
                      <a:pt x="47" y="125"/>
                      <a:pt x="47" y="125"/>
                      <a:pt x="47" y="125"/>
                    </a:cubicBezTo>
                    <a:cubicBezTo>
                      <a:pt x="34" y="125"/>
                      <a:pt x="23" y="120"/>
                      <a:pt x="14" y="111"/>
                    </a:cubicBezTo>
                    <a:cubicBezTo>
                      <a:pt x="5" y="102"/>
                      <a:pt x="0" y="91"/>
                      <a:pt x="0" y="78"/>
                    </a:cubicBezTo>
                    <a:close/>
                  </a:path>
                </a:pathLst>
              </a:custGeom>
              <a:solidFill>
                <a:schemeClr val="tx1">
                  <a:lumMod val="85000"/>
                  <a:lumOff val="15000"/>
                </a:schemeClr>
              </a:solidFill>
              <a:ln>
                <a:noFill/>
              </a:ln>
            </p:spPr>
            <p:txBody>
              <a:bodyPr lIns="198973" tIns="99487" rIns="198973" bIns="99487"/>
              <a:lstStyle/>
              <a:p>
                <a:pPr defTabSz="3342326">
                  <a:defRPr/>
                </a:pPr>
                <a:endParaRPr lang="en-US" sz="6600">
                  <a:solidFill>
                    <a:srgbClr val="000000"/>
                  </a:solidFill>
                  <a:latin typeface="Calibri"/>
                </a:endParaRPr>
              </a:p>
            </p:txBody>
          </p:sp>
          <p:sp>
            <p:nvSpPr>
              <p:cNvPr id="49" name="Freeform 24"/>
              <p:cNvSpPr>
                <a:spLocks noEditPoints="1"/>
              </p:cNvSpPr>
              <p:nvPr/>
            </p:nvSpPr>
            <p:spPr bwMode="auto">
              <a:xfrm>
                <a:off x="3245514" y="3912542"/>
                <a:ext cx="202507" cy="306218"/>
              </a:xfrm>
              <a:custGeom>
                <a:avLst/>
                <a:gdLst>
                  <a:gd name="T0" fmla="*/ 0 w 125"/>
                  <a:gd name="T1" fmla="*/ 21 h 243"/>
                  <a:gd name="T2" fmla="*/ 2 w 125"/>
                  <a:gd name="T3" fmla="*/ 13 h 243"/>
                  <a:gd name="T4" fmla="*/ 6 w 125"/>
                  <a:gd name="T5" fmla="*/ 6 h 243"/>
                  <a:gd name="T6" fmla="*/ 21 w 125"/>
                  <a:gd name="T7" fmla="*/ 0 h 243"/>
                  <a:gd name="T8" fmla="*/ 22 w 125"/>
                  <a:gd name="T9" fmla="*/ 0 h 243"/>
                  <a:gd name="T10" fmla="*/ 22 w 125"/>
                  <a:gd name="T11" fmla="*/ 0 h 243"/>
                  <a:gd name="T12" fmla="*/ 103 w 125"/>
                  <a:gd name="T13" fmla="*/ 0 h 243"/>
                  <a:gd name="T14" fmla="*/ 104 w 125"/>
                  <a:gd name="T15" fmla="*/ 0 h 243"/>
                  <a:gd name="T16" fmla="*/ 104 w 125"/>
                  <a:gd name="T17" fmla="*/ 0 h 243"/>
                  <a:gd name="T18" fmla="*/ 119 w 125"/>
                  <a:gd name="T19" fmla="*/ 6 h 243"/>
                  <a:gd name="T20" fmla="*/ 124 w 125"/>
                  <a:gd name="T21" fmla="*/ 13 h 243"/>
                  <a:gd name="T22" fmla="*/ 125 w 125"/>
                  <a:gd name="T23" fmla="*/ 21 h 243"/>
                  <a:gd name="T24" fmla="*/ 125 w 125"/>
                  <a:gd name="T25" fmla="*/ 222 h 243"/>
                  <a:gd name="T26" fmla="*/ 119 w 125"/>
                  <a:gd name="T27" fmla="*/ 237 h 243"/>
                  <a:gd name="T28" fmla="*/ 113 w 125"/>
                  <a:gd name="T29" fmla="*/ 241 h 243"/>
                  <a:gd name="T30" fmla="*/ 106 w 125"/>
                  <a:gd name="T31" fmla="*/ 243 h 243"/>
                  <a:gd name="T32" fmla="*/ 20 w 125"/>
                  <a:gd name="T33" fmla="*/ 243 h 243"/>
                  <a:gd name="T34" fmla="*/ 12 w 125"/>
                  <a:gd name="T35" fmla="*/ 241 h 243"/>
                  <a:gd name="T36" fmla="*/ 6 w 125"/>
                  <a:gd name="T37" fmla="*/ 237 h 243"/>
                  <a:gd name="T38" fmla="*/ 0 w 125"/>
                  <a:gd name="T39" fmla="*/ 222 h 243"/>
                  <a:gd name="T40" fmla="*/ 0 w 125"/>
                  <a:gd name="T41" fmla="*/ 21 h 243"/>
                  <a:gd name="T42" fmla="*/ 11 w 125"/>
                  <a:gd name="T43" fmla="*/ 201 h 243"/>
                  <a:gd name="T44" fmla="*/ 115 w 125"/>
                  <a:gd name="T45" fmla="*/ 201 h 243"/>
                  <a:gd name="T46" fmla="*/ 115 w 125"/>
                  <a:gd name="T47" fmla="*/ 42 h 243"/>
                  <a:gd name="T48" fmla="*/ 11 w 125"/>
                  <a:gd name="T49" fmla="*/ 42 h 243"/>
                  <a:gd name="T50" fmla="*/ 11 w 125"/>
                  <a:gd name="T51" fmla="*/ 201 h 243"/>
                  <a:gd name="T52" fmla="*/ 54 w 125"/>
                  <a:gd name="T53" fmla="*/ 214 h 243"/>
                  <a:gd name="T54" fmla="*/ 51 w 125"/>
                  <a:gd name="T55" fmla="*/ 218 h 243"/>
                  <a:gd name="T56" fmla="*/ 50 w 125"/>
                  <a:gd name="T57" fmla="*/ 222 h 243"/>
                  <a:gd name="T58" fmla="*/ 51 w 125"/>
                  <a:gd name="T59" fmla="*/ 227 h 243"/>
                  <a:gd name="T60" fmla="*/ 54 w 125"/>
                  <a:gd name="T61" fmla="*/ 231 h 243"/>
                  <a:gd name="T62" fmla="*/ 58 w 125"/>
                  <a:gd name="T63" fmla="*/ 234 h 243"/>
                  <a:gd name="T64" fmla="*/ 63 w 125"/>
                  <a:gd name="T65" fmla="*/ 234 h 243"/>
                  <a:gd name="T66" fmla="*/ 67 w 125"/>
                  <a:gd name="T67" fmla="*/ 234 h 243"/>
                  <a:gd name="T68" fmla="*/ 71 w 125"/>
                  <a:gd name="T69" fmla="*/ 231 h 243"/>
                  <a:gd name="T70" fmla="*/ 74 w 125"/>
                  <a:gd name="T71" fmla="*/ 227 h 243"/>
                  <a:gd name="T72" fmla="*/ 75 w 125"/>
                  <a:gd name="T73" fmla="*/ 222 h 243"/>
                  <a:gd name="T74" fmla="*/ 74 w 125"/>
                  <a:gd name="T75" fmla="*/ 218 h 243"/>
                  <a:gd name="T76" fmla="*/ 71 w 125"/>
                  <a:gd name="T77" fmla="*/ 214 h 243"/>
                  <a:gd name="T78" fmla="*/ 67 w 125"/>
                  <a:gd name="T79" fmla="*/ 211 h 243"/>
                  <a:gd name="T80" fmla="*/ 63 w 125"/>
                  <a:gd name="T81" fmla="*/ 210 h 243"/>
                  <a:gd name="T82" fmla="*/ 58 w 125"/>
                  <a:gd name="T83" fmla="*/ 211 h 243"/>
                  <a:gd name="T84" fmla="*/ 54 w 125"/>
                  <a:gd name="T85" fmla="*/ 214 h 243"/>
                  <a:gd name="T86" fmla="*/ 51 w 125"/>
                  <a:gd name="T87" fmla="*/ 21 h 243"/>
                  <a:gd name="T88" fmla="*/ 53 w 125"/>
                  <a:gd name="T89" fmla="*/ 23 h 243"/>
                  <a:gd name="T90" fmla="*/ 72 w 125"/>
                  <a:gd name="T91" fmla="*/ 23 h 243"/>
                  <a:gd name="T92" fmla="*/ 74 w 125"/>
                  <a:gd name="T93" fmla="*/ 21 h 243"/>
                  <a:gd name="T94" fmla="*/ 72 w 125"/>
                  <a:gd name="T95" fmla="*/ 19 h 243"/>
                  <a:gd name="T96" fmla="*/ 53 w 125"/>
                  <a:gd name="T97" fmla="*/ 19 h 243"/>
                  <a:gd name="T98" fmla="*/ 51 w 125"/>
                  <a:gd name="T99" fmla="*/ 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 h="243">
                    <a:moveTo>
                      <a:pt x="0" y="21"/>
                    </a:moveTo>
                    <a:cubicBezTo>
                      <a:pt x="0" y="18"/>
                      <a:pt x="1" y="15"/>
                      <a:pt x="2" y="13"/>
                    </a:cubicBezTo>
                    <a:cubicBezTo>
                      <a:pt x="3" y="10"/>
                      <a:pt x="4" y="8"/>
                      <a:pt x="6" y="6"/>
                    </a:cubicBezTo>
                    <a:cubicBezTo>
                      <a:pt x="10" y="2"/>
                      <a:pt x="15" y="0"/>
                      <a:pt x="21" y="0"/>
                    </a:cubicBezTo>
                    <a:cubicBezTo>
                      <a:pt x="21" y="0"/>
                      <a:pt x="21" y="0"/>
                      <a:pt x="22" y="0"/>
                    </a:cubicBezTo>
                    <a:cubicBezTo>
                      <a:pt x="22" y="0"/>
                      <a:pt x="22" y="0"/>
                      <a:pt x="22" y="0"/>
                    </a:cubicBezTo>
                    <a:cubicBezTo>
                      <a:pt x="103" y="0"/>
                      <a:pt x="103" y="0"/>
                      <a:pt x="103" y="0"/>
                    </a:cubicBezTo>
                    <a:cubicBezTo>
                      <a:pt x="103" y="0"/>
                      <a:pt x="104" y="0"/>
                      <a:pt x="104" y="0"/>
                    </a:cubicBezTo>
                    <a:cubicBezTo>
                      <a:pt x="104" y="0"/>
                      <a:pt x="104" y="0"/>
                      <a:pt x="104" y="0"/>
                    </a:cubicBezTo>
                    <a:cubicBezTo>
                      <a:pt x="110" y="0"/>
                      <a:pt x="115" y="2"/>
                      <a:pt x="119" y="6"/>
                    </a:cubicBezTo>
                    <a:cubicBezTo>
                      <a:pt x="121" y="8"/>
                      <a:pt x="123" y="10"/>
                      <a:pt x="124" y="13"/>
                    </a:cubicBezTo>
                    <a:cubicBezTo>
                      <a:pt x="125" y="15"/>
                      <a:pt x="125" y="18"/>
                      <a:pt x="125" y="21"/>
                    </a:cubicBezTo>
                    <a:cubicBezTo>
                      <a:pt x="125" y="222"/>
                      <a:pt x="125" y="222"/>
                      <a:pt x="125" y="222"/>
                    </a:cubicBezTo>
                    <a:cubicBezTo>
                      <a:pt x="125" y="228"/>
                      <a:pt x="123" y="232"/>
                      <a:pt x="119" y="237"/>
                    </a:cubicBezTo>
                    <a:cubicBezTo>
                      <a:pt x="117" y="239"/>
                      <a:pt x="115" y="240"/>
                      <a:pt x="113" y="241"/>
                    </a:cubicBezTo>
                    <a:cubicBezTo>
                      <a:pt x="111" y="243"/>
                      <a:pt x="108" y="243"/>
                      <a:pt x="106" y="243"/>
                    </a:cubicBezTo>
                    <a:cubicBezTo>
                      <a:pt x="20" y="243"/>
                      <a:pt x="20" y="243"/>
                      <a:pt x="20" y="243"/>
                    </a:cubicBezTo>
                    <a:cubicBezTo>
                      <a:pt x="17" y="243"/>
                      <a:pt x="15" y="243"/>
                      <a:pt x="12" y="241"/>
                    </a:cubicBezTo>
                    <a:cubicBezTo>
                      <a:pt x="10" y="240"/>
                      <a:pt x="8" y="239"/>
                      <a:pt x="6" y="237"/>
                    </a:cubicBezTo>
                    <a:cubicBezTo>
                      <a:pt x="2" y="232"/>
                      <a:pt x="0" y="228"/>
                      <a:pt x="0" y="222"/>
                    </a:cubicBezTo>
                    <a:lnTo>
                      <a:pt x="0" y="21"/>
                    </a:lnTo>
                    <a:close/>
                    <a:moveTo>
                      <a:pt x="11" y="201"/>
                    </a:moveTo>
                    <a:cubicBezTo>
                      <a:pt x="115" y="201"/>
                      <a:pt x="115" y="201"/>
                      <a:pt x="115" y="201"/>
                    </a:cubicBezTo>
                    <a:cubicBezTo>
                      <a:pt x="115" y="42"/>
                      <a:pt x="115" y="42"/>
                      <a:pt x="115" y="42"/>
                    </a:cubicBezTo>
                    <a:cubicBezTo>
                      <a:pt x="11" y="42"/>
                      <a:pt x="11" y="42"/>
                      <a:pt x="11" y="42"/>
                    </a:cubicBezTo>
                    <a:lnTo>
                      <a:pt x="11" y="201"/>
                    </a:lnTo>
                    <a:close/>
                    <a:moveTo>
                      <a:pt x="54" y="214"/>
                    </a:moveTo>
                    <a:cubicBezTo>
                      <a:pt x="53" y="215"/>
                      <a:pt x="52" y="216"/>
                      <a:pt x="51" y="218"/>
                    </a:cubicBezTo>
                    <a:cubicBezTo>
                      <a:pt x="51" y="219"/>
                      <a:pt x="50" y="221"/>
                      <a:pt x="50" y="222"/>
                    </a:cubicBezTo>
                    <a:cubicBezTo>
                      <a:pt x="50" y="224"/>
                      <a:pt x="51" y="225"/>
                      <a:pt x="51" y="227"/>
                    </a:cubicBezTo>
                    <a:cubicBezTo>
                      <a:pt x="52" y="228"/>
                      <a:pt x="53" y="230"/>
                      <a:pt x="54" y="231"/>
                    </a:cubicBezTo>
                    <a:cubicBezTo>
                      <a:pt x="55" y="232"/>
                      <a:pt x="57" y="233"/>
                      <a:pt x="58" y="234"/>
                    </a:cubicBezTo>
                    <a:cubicBezTo>
                      <a:pt x="60" y="234"/>
                      <a:pt x="61" y="234"/>
                      <a:pt x="63" y="234"/>
                    </a:cubicBezTo>
                    <a:cubicBezTo>
                      <a:pt x="64" y="234"/>
                      <a:pt x="66" y="234"/>
                      <a:pt x="67" y="234"/>
                    </a:cubicBezTo>
                    <a:cubicBezTo>
                      <a:pt x="69" y="233"/>
                      <a:pt x="70" y="232"/>
                      <a:pt x="71" y="231"/>
                    </a:cubicBezTo>
                    <a:cubicBezTo>
                      <a:pt x="72" y="230"/>
                      <a:pt x="73" y="228"/>
                      <a:pt x="74" y="227"/>
                    </a:cubicBezTo>
                    <a:cubicBezTo>
                      <a:pt x="75" y="225"/>
                      <a:pt x="75" y="224"/>
                      <a:pt x="75" y="222"/>
                    </a:cubicBezTo>
                    <a:cubicBezTo>
                      <a:pt x="75" y="221"/>
                      <a:pt x="75" y="219"/>
                      <a:pt x="74" y="218"/>
                    </a:cubicBezTo>
                    <a:cubicBezTo>
                      <a:pt x="73" y="216"/>
                      <a:pt x="72" y="215"/>
                      <a:pt x="71" y="214"/>
                    </a:cubicBezTo>
                    <a:cubicBezTo>
                      <a:pt x="70" y="213"/>
                      <a:pt x="69" y="212"/>
                      <a:pt x="67" y="211"/>
                    </a:cubicBezTo>
                    <a:cubicBezTo>
                      <a:pt x="66" y="210"/>
                      <a:pt x="64" y="210"/>
                      <a:pt x="63" y="210"/>
                    </a:cubicBezTo>
                    <a:cubicBezTo>
                      <a:pt x="61" y="210"/>
                      <a:pt x="60" y="210"/>
                      <a:pt x="58" y="211"/>
                    </a:cubicBezTo>
                    <a:cubicBezTo>
                      <a:pt x="57" y="212"/>
                      <a:pt x="55" y="213"/>
                      <a:pt x="54" y="214"/>
                    </a:cubicBezTo>
                    <a:close/>
                    <a:moveTo>
                      <a:pt x="51" y="21"/>
                    </a:moveTo>
                    <a:cubicBezTo>
                      <a:pt x="51" y="22"/>
                      <a:pt x="52" y="23"/>
                      <a:pt x="53" y="23"/>
                    </a:cubicBezTo>
                    <a:cubicBezTo>
                      <a:pt x="72" y="23"/>
                      <a:pt x="72" y="23"/>
                      <a:pt x="72" y="23"/>
                    </a:cubicBezTo>
                    <a:cubicBezTo>
                      <a:pt x="74" y="23"/>
                      <a:pt x="74" y="22"/>
                      <a:pt x="74" y="21"/>
                    </a:cubicBezTo>
                    <a:cubicBezTo>
                      <a:pt x="74" y="19"/>
                      <a:pt x="74" y="19"/>
                      <a:pt x="72" y="19"/>
                    </a:cubicBezTo>
                    <a:cubicBezTo>
                      <a:pt x="53" y="19"/>
                      <a:pt x="53" y="19"/>
                      <a:pt x="53" y="19"/>
                    </a:cubicBezTo>
                    <a:cubicBezTo>
                      <a:pt x="52" y="19"/>
                      <a:pt x="51" y="19"/>
                      <a:pt x="51" y="21"/>
                    </a:cubicBezTo>
                    <a:close/>
                  </a:path>
                </a:pathLst>
              </a:custGeom>
              <a:solidFill>
                <a:schemeClr val="tx1">
                  <a:lumMod val="85000"/>
                  <a:lumOff val="15000"/>
                </a:schemeClr>
              </a:solidFill>
              <a:ln>
                <a:noFill/>
              </a:ln>
            </p:spPr>
            <p:txBody>
              <a:bodyPr lIns="198973" tIns="99487" rIns="198973" bIns="99487"/>
              <a:lstStyle/>
              <a:p>
                <a:pPr defTabSz="3342326">
                  <a:defRPr/>
                </a:pPr>
                <a:endParaRPr lang="en-US" sz="6600">
                  <a:solidFill>
                    <a:srgbClr val="000000"/>
                  </a:solidFill>
                  <a:latin typeface="Calibri"/>
                </a:endParaRPr>
              </a:p>
            </p:txBody>
          </p:sp>
          <p:grpSp>
            <p:nvGrpSpPr>
              <p:cNvPr id="52" name="Group 263"/>
              <p:cNvGrpSpPr/>
              <p:nvPr/>
            </p:nvGrpSpPr>
            <p:grpSpPr>
              <a:xfrm>
                <a:off x="6660232" y="3970979"/>
                <a:ext cx="250708" cy="287546"/>
                <a:chOff x="4638675" y="4654550"/>
                <a:chExt cx="388938" cy="446088"/>
              </a:xfrm>
              <a:solidFill>
                <a:schemeClr val="tx1">
                  <a:lumMod val="85000"/>
                  <a:lumOff val="15000"/>
                </a:schemeClr>
              </a:solidFill>
            </p:grpSpPr>
            <p:sp>
              <p:nvSpPr>
                <p:cNvPr id="53"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593"/>
                  <a:endParaRPr lang="en-AU" sz="1400">
                    <a:solidFill>
                      <a:srgbClr val="000000"/>
                    </a:solidFill>
                    <a:latin typeface="Calibri"/>
                  </a:endParaRPr>
                </a:p>
              </p:txBody>
            </p:sp>
            <p:sp>
              <p:nvSpPr>
                <p:cNvPr id="54" name="Freeform 242"/>
                <p:cNvSpPr>
                  <a:spLocks/>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593"/>
                  <a:endParaRPr lang="en-AU" sz="1400">
                    <a:solidFill>
                      <a:srgbClr val="000000"/>
                    </a:solidFill>
                    <a:latin typeface="Calibri"/>
                  </a:endParaRPr>
                </a:p>
              </p:txBody>
            </p:sp>
            <p:sp>
              <p:nvSpPr>
                <p:cNvPr id="55" name="Freeform 243"/>
                <p:cNvSpPr>
                  <a:spLocks/>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593"/>
                  <a:endParaRPr lang="en-AU" sz="1400">
                    <a:solidFill>
                      <a:srgbClr val="000000"/>
                    </a:solidFill>
                    <a:latin typeface="Calibri"/>
                  </a:endParaRPr>
                </a:p>
              </p:txBody>
            </p:sp>
          </p:grpSp>
          <p:sp>
            <p:nvSpPr>
              <p:cNvPr id="61" name="Freeform 47"/>
              <p:cNvSpPr>
                <a:spLocks noEditPoints="1"/>
              </p:cNvSpPr>
              <p:nvPr/>
            </p:nvSpPr>
            <p:spPr bwMode="auto">
              <a:xfrm>
                <a:off x="7352836" y="3977887"/>
                <a:ext cx="315508" cy="270660"/>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tx1">
                  <a:lumMod val="85000"/>
                  <a:lumOff val="15000"/>
                </a:schemeClr>
              </a:solidFill>
              <a:ln>
                <a:noFill/>
              </a:ln>
              <a:extLst/>
            </p:spPr>
            <p:txBody>
              <a:bodyPr lIns="198973" tIns="99487" rIns="198973" bIns="99487"/>
              <a:lstStyle/>
              <a:p>
                <a:pPr defTabSz="3342326">
                  <a:defRPr/>
                </a:pPr>
                <a:endParaRPr lang="en-AU" sz="6600">
                  <a:solidFill>
                    <a:srgbClr val="000000"/>
                  </a:solidFill>
                  <a:latin typeface="Calibri"/>
                </a:endParaRPr>
              </a:p>
            </p:txBody>
          </p:sp>
          <p:grpSp>
            <p:nvGrpSpPr>
              <p:cNvPr id="62" name="Agrupar 124"/>
              <p:cNvGrpSpPr/>
              <p:nvPr/>
            </p:nvGrpSpPr>
            <p:grpSpPr>
              <a:xfrm>
                <a:off x="5774651" y="3925549"/>
                <a:ext cx="309517" cy="300413"/>
                <a:chOff x="7907867" y="4242639"/>
                <a:chExt cx="809625" cy="785813"/>
              </a:xfrm>
              <a:solidFill>
                <a:schemeClr val="tx1">
                  <a:lumMod val="85000"/>
                  <a:lumOff val="15000"/>
                </a:schemeClr>
              </a:solidFill>
            </p:grpSpPr>
            <p:sp>
              <p:nvSpPr>
                <p:cNvPr id="63" name="Freeform 49"/>
                <p:cNvSpPr>
                  <a:spLocks noChangeArrowheads="1"/>
                </p:cNvSpPr>
                <p:nvPr/>
              </p:nvSpPr>
              <p:spPr bwMode="auto">
                <a:xfrm>
                  <a:off x="8076142" y="4523627"/>
                  <a:ext cx="87312" cy="223837"/>
                </a:xfrm>
                <a:custGeom>
                  <a:avLst/>
                  <a:gdLst>
                    <a:gd name="T0" fmla="*/ 0 w 241"/>
                    <a:gd name="T1" fmla="*/ 471 h 621"/>
                    <a:gd name="T2" fmla="*/ 240 w 241"/>
                    <a:gd name="T3" fmla="*/ 620 h 621"/>
                    <a:gd name="T4" fmla="*/ 240 w 241"/>
                    <a:gd name="T5" fmla="*/ 25 h 621"/>
                    <a:gd name="T6" fmla="*/ 215 w 241"/>
                    <a:gd name="T7" fmla="*/ 0 h 621"/>
                    <a:gd name="T8" fmla="*/ 29 w 241"/>
                    <a:gd name="T9" fmla="*/ 0 h 621"/>
                    <a:gd name="T10" fmla="*/ 3 w 241"/>
                    <a:gd name="T11" fmla="*/ 25 h 621"/>
                    <a:gd name="T12" fmla="*/ 3 w 241"/>
                    <a:gd name="T13" fmla="*/ 471 h 621"/>
                    <a:gd name="T14" fmla="*/ 0 w 241"/>
                    <a:gd name="T15" fmla="*/ 471 h 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621">
                      <a:moveTo>
                        <a:pt x="0" y="471"/>
                      </a:moveTo>
                      <a:cubicBezTo>
                        <a:pt x="65" y="539"/>
                        <a:pt x="147" y="589"/>
                        <a:pt x="240" y="620"/>
                      </a:cubicBezTo>
                      <a:lnTo>
                        <a:pt x="240" y="25"/>
                      </a:lnTo>
                      <a:cubicBezTo>
                        <a:pt x="240" y="11"/>
                        <a:pt x="229" y="0"/>
                        <a:pt x="215" y="0"/>
                      </a:cubicBezTo>
                      <a:lnTo>
                        <a:pt x="29" y="0"/>
                      </a:lnTo>
                      <a:cubicBezTo>
                        <a:pt x="14" y="0"/>
                        <a:pt x="3" y="11"/>
                        <a:pt x="3" y="25"/>
                      </a:cubicBezTo>
                      <a:lnTo>
                        <a:pt x="3" y="471"/>
                      </a:lnTo>
                      <a:lnTo>
                        <a:pt x="0" y="471"/>
                      </a:lnTo>
                    </a:path>
                  </a:pathLst>
                </a:custGeom>
                <a:grpFill/>
                <a:ln>
                  <a:noFill/>
                </a:ln>
                <a:effectLst/>
              </p:spPr>
              <p:txBody>
                <a:bodyPr wrap="none" anchor="ctr"/>
                <a:lstStyle/>
                <a:p>
                  <a:pPr defTabSz="685593"/>
                  <a:endParaRPr lang="es-ES" sz="140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4" name="Freeform 50"/>
                <p:cNvSpPr>
                  <a:spLocks noChangeArrowheads="1"/>
                </p:cNvSpPr>
                <p:nvPr/>
              </p:nvSpPr>
              <p:spPr bwMode="auto">
                <a:xfrm>
                  <a:off x="8190442" y="4596652"/>
                  <a:ext cx="85725" cy="161925"/>
                </a:xfrm>
                <a:custGeom>
                  <a:avLst/>
                  <a:gdLst>
                    <a:gd name="T0" fmla="*/ 119 w 238"/>
                    <a:gd name="T1" fmla="*/ 450 h 451"/>
                    <a:gd name="T2" fmla="*/ 237 w 238"/>
                    <a:gd name="T3" fmla="*/ 440 h 451"/>
                    <a:gd name="T4" fmla="*/ 237 w 238"/>
                    <a:gd name="T5" fmla="*/ 25 h 451"/>
                    <a:gd name="T6" fmla="*/ 212 w 238"/>
                    <a:gd name="T7" fmla="*/ 0 h 451"/>
                    <a:gd name="T8" fmla="*/ 25 w 238"/>
                    <a:gd name="T9" fmla="*/ 0 h 451"/>
                    <a:gd name="T10" fmla="*/ 0 w 238"/>
                    <a:gd name="T11" fmla="*/ 25 h 451"/>
                    <a:gd name="T12" fmla="*/ 0 w 238"/>
                    <a:gd name="T13" fmla="*/ 440 h 451"/>
                    <a:gd name="T14" fmla="*/ 119 w 238"/>
                    <a:gd name="T15" fmla="*/ 450 h 4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451">
                      <a:moveTo>
                        <a:pt x="119" y="450"/>
                      </a:moveTo>
                      <a:cubicBezTo>
                        <a:pt x="158" y="450"/>
                        <a:pt x="200" y="449"/>
                        <a:pt x="237" y="440"/>
                      </a:cubicBezTo>
                      <a:lnTo>
                        <a:pt x="237" y="25"/>
                      </a:lnTo>
                      <a:cubicBezTo>
                        <a:pt x="237" y="11"/>
                        <a:pt x="226" y="0"/>
                        <a:pt x="212" y="0"/>
                      </a:cubicBezTo>
                      <a:lnTo>
                        <a:pt x="25" y="0"/>
                      </a:lnTo>
                      <a:cubicBezTo>
                        <a:pt x="11" y="0"/>
                        <a:pt x="0" y="11"/>
                        <a:pt x="0" y="25"/>
                      </a:cubicBezTo>
                      <a:lnTo>
                        <a:pt x="0" y="440"/>
                      </a:lnTo>
                      <a:cubicBezTo>
                        <a:pt x="40" y="449"/>
                        <a:pt x="79" y="450"/>
                        <a:pt x="119" y="450"/>
                      </a:cubicBezTo>
                    </a:path>
                  </a:pathLst>
                </a:custGeom>
                <a:grpFill/>
                <a:ln>
                  <a:noFill/>
                </a:ln>
                <a:effectLst/>
              </p:spPr>
              <p:txBody>
                <a:bodyPr wrap="none" anchor="ctr"/>
                <a:lstStyle/>
                <a:p>
                  <a:pPr defTabSz="685593"/>
                  <a:endParaRPr lang="es-ES" sz="140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5" name="Freeform 51"/>
                <p:cNvSpPr>
                  <a:spLocks noChangeArrowheads="1"/>
                </p:cNvSpPr>
                <p:nvPr/>
              </p:nvSpPr>
              <p:spPr bwMode="auto">
                <a:xfrm>
                  <a:off x="8306329" y="4449014"/>
                  <a:ext cx="85725" cy="298450"/>
                </a:xfrm>
                <a:custGeom>
                  <a:avLst/>
                  <a:gdLst>
                    <a:gd name="T0" fmla="*/ 0 w 240"/>
                    <a:gd name="T1" fmla="*/ 829 h 830"/>
                    <a:gd name="T2" fmla="*/ 3 w 240"/>
                    <a:gd name="T3" fmla="*/ 829 h 830"/>
                    <a:gd name="T4" fmla="*/ 3 w 240"/>
                    <a:gd name="T5" fmla="*/ 829 h 830"/>
                    <a:gd name="T6" fmla="*/ 0 w 240"/>
                    <a:gd name="T7" fmla="*/ 829 h 830"/>
                    <a:gd name="T8" fmla="*/ 239 w 240"/>
                    <a:gd name="T9" fmla="*/ 680 h 830"/>
                    <a:gd name="T10" fmla="*/ 239 w 240"/>
                    <a:gd name="T11" fmla="*/ 25 h 830"/>
                    <a:gd name="T12" fmla="*/ 213 w 240"/>
                    <a:gd name="T13" fmla="*/ 0 h 830"/>
                    <a:gd name="T14" fmla="*/ 27 w 240"/>
                    <a:gd name="T15" fmla="*/ 0 h 830"/>
                    <a:gd name="T16" fmla="*/ 3 w 240"/>
                    <a:gd name="T17" fmla="*/ 25 h 830"/>
                    <a:gd name="T18" fmla="*/ 3 w 240"/>
                    <a:gd name="T19" fmla="*/ 829 h 830"/>
                    <a:gd name="T20" fmla="*/ 239 w 240"/>
                    <a:gd name="T21" fmla="*/ 68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30">
                      <a:moveTo>
                        <a:pt x="0" y="829"/>
                      </a:moveTo>
                      <a:cubicBezTo>
                        <a:pt x="1" y="829"/>
                        <a:pt x="2" y="829"/>
                        <a:pt x="3" y="829"/>
                      </a:cubicBezTo>
                      <a:lnTo>
                        <a:pt x="3" y="829"/>
                      </a:lnTo>
                      <a:lnTo>
                        <a:pt x="0" y="829"/>
                      </a:lnTo>
                      <a:close/>
                      <a:moveTo>
                        <a:pt x="239" y="680"/>
                      </a:moveTo>
                      <a:lnTo>
                        <a:pt x="239" y="25"/>
                      </a:lnTo>
                      <a:cubicBezTo>
                        <a:pt x="239" y="11"/>
                        <a:pt x="227" y="0"/>
                        <a:pt x="213" y="0"/>
                      </a:cubicBezTo>
                      <a:lnTo>
                        <a:pt x="27" y="0"/>
                      </a:lnTo>
                      <a:cubicBezTo>
                        <a:pt x="13" y="0"/>
                        <a:pt x="3" y="11"/>
                        <a:pt x="3" y="25"/>
                      </a:cubicBezTo>
                      <a:lnTo>
                        <a:pt x="3" y="829"/>
                      </a:lnTo>
                      <a:cubicBezTo>
                        <a:pt x="94" y="797"/>
                        <a:pt x="174" y="744"/>
                        <a:pt x="239" y="680"/>
                      </a:cubicBezTo>
                      <a:close/>
                    </a:path>
                  </a:pathLst>
                </a:custGeom>
                <a:grpFill/>
                <a:ln>
                  <a:noFill/>
                </a:ln>
                <a:effectLst/>
              </p:spPr>
              <p:txBody>
                <a:bodyPr wrap="none" anchor="ctr"/>
                <a:lstStyle/>
                <a:p>
                  <a:pPr defTabSz="685593"/>
                  <a:endParaRPr lang="es-ES" sz="140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6" name="Freeform 52"/>
                <p:cNvSpPr>
                  <a:spLocks noChangeArrowheads="1"/>
                </p:cNvSpPr>
                <p:nvPr/>
              </p:nvSpPr>
              <p:spPr bwMode="auto">
                <a:xfrm>
                  <a:off x="7907867" y="4242639"/>
                  <a:ext cx="809625" cy="785813"/>
                </a:xfrm>
                <a:custGeom>
                  <a:avLst/>
                  <a:gdLst>
                    <a:gd name="T0" fmla="*/ 2140 w 2248"/>
                    <a:gd name="T1" fmla="*/ 1777 h 2184"/>
                    <a:gd name="T2" fmla="*/ 1641 w 2248"/>
                    <a:gd name="T3" fmla="*/ 1383 h 2184"/>
                    <a:gd name="T4" fmla="*/ 1813 w 2248"/>
                    <a:gd name="T5" fmla="*/ 872 h 2184"/>
                    <a:gd name="T6" fmla="*/ 908 w 2248"/>
                    <a:gd name="T7" fmla="*/ 0 h 2184"/>
                    <a:gd name="T8" fmla="*/ 0 w 2248"/>
                    <a:gd name="T9" fmla="*/ 875 h 2184"/>
                    <a:gd name="T10" fmla="*/ 906 w 2248"/>
                    <a:gd name="T11" fmla="*/ 1746 h 2184"/>
                    <a:gd name="T12" fmla="*/ 1432 w 2248"/>
                    <a:gd name="T13" fmla="*/ 1582 h 2184"/>
                    <a:gd name="T14" fmla="*/ 1844 w 2248"/>
                    <a:gd name="T15" fmla="*/ 2079 h 2184"/>
                    <a:gd name="T16" fmla="*/ 1875 w 2248"/>
                    <a:gd name="T17" fmla="*/ 2110 h 2184"/>
                    <a:gd name="T18" fmla="*/ 2174 w 2248"/>
                    <a:gd name="T19" fmla="*/ 2073 h 2184"/>
                    <a:gd name="T20" fmla="*/ 2140 w 2248"/>
                    <a:gd name="T21" fmla="*/ 1777 h 2184"/>
                    <a:gd name="T22" fmla="*/ 1345 w 2248"/>
                    <a:gd name="T23" fmla="*/ 1357 h 2184"/>
                    <a:gd name="T24" fmla="*/ 1127 w 2248"/>
                    <a:gd name="T25" fmla="*/ 1475 h 2184"/>
                    <a:gd name="T26" fmla="*/ 906 w 2248"/>
                    <a:gd name="T27" fmla="*/ 1512 h 2184"/>
                    <a:gd name="T28" fmla="*/ 705 w 2248"/>
                    <a:gd name="T29" fmla="*/ 1483 h 2184"/>
                    <a:gd name="T30" fmla="*/ 466 w 2248"/>
                    <a:gd name="T31" fmla="*/ 1357 h 2184"/>
                    <a:gd name="T32" fmla="*/ 234 w 2248"/>
                    <a:gd name="T33" fmla="*/ 875 h 2184"/>
                    <a:gd name="T34" fmla="*/ 906 w 2248"/>
                    <a:gd name="T35" fmla="*/ 237 h 2184"/>
                    <a:gd name="T36" fmla="*/ 1576 w 2248"/>
                    <a:gd name="T37" fmla="*/ 875 h 2184"/>
                    <a:gd name="T38" fmla="*/ 1345 w 2248"/>
                    <a:gd name="T39" fmla="*/ 1357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8" h="2184">
                      <a:moveTo>
                        <a:pt x="2140" y="1777"/>
                      </a:moveTo>
                      <a:lnTo>
                        <a:pt x="1641" y="1383"/>
                      </a:lnTo>
                      <a:cubicBezTo>
                        <a:pt x="1748" y="1239"/>
                        <a:pt x="1813" y="1064"/>
                        <a:pt x="1813" y="872"/>
                      </a:cubicBezTo>
                      <a:cubicBezTo>
                        <a:pt x="1813" y="390"/>
                        <a:pt x="1407" y="0"/>
                        <a:pt x="908" y="0"/>
                      </a:cubicBezTo>
                      <a:cubicBezTo>
                        <a:pt x="408" y="0"/>
                        <a:pt x="0" y="392"/>
                        <a:pt x="0" y="875"/>
                      </a:cubicBezTo>
                      <a:cubicBezTo>
                        <a:pt x="0" y="1357"/>
                        <a:pt x="406" y="1746"/>
                        <a:pt x="906" y="1746"/>
                      </a:cubicBezTo>
                      <a:cubicBezTo>
                        <a:pt x="1103" y="1746"/>
                        <a:pt x="1283" y="1686"/>
                        <a:pt x="1432" y="1582"/>
                      </a:cubicBezTo>
                      <a:lnTo>
                        <a:pt x="1844" y="2079"/>
                      </a:lnTo>
                      <a:cubicBezTo>
                        <a:pt x="1852" y="2090"/>
                        <a:pt x="1864" y="2101"/>
                        <a:pt x="1875" y="2110"/>
                      </a:cubicBezTo>
                      <a:cubicBezTo>
                        <a:pt x="1968" y="2183"/>
                        <a:pt x="2101" y="2166"/>
                        <a:pt x="2174" y="2073"/>
                      </a:cubicBezTo>
                      <a:cubicBezTo>
                        <a:pt x="2247" y="1980"/>
                        <a:pt x="2230" y="1850"/>
                        <a:pt x="2140" y="1777"/>
                      </a:cubicBezTo>
                      <a:close/>
                      <a:moveTo>
                        <a:pt x="1345" y="1357"/>
                      </a:moveTo>
                      <a:cubicBezTo>
                        <a:pt x="1283" y="1408"/>
                        <a:pt x="1209" y="1449"/>
                        <a:pt x="1127" y="1475"/>
                      </a:cubicBezTo>
                      <a:cubicBezTo>
                        <a:pt x="1058" y="1497"/>
                        <a:pt x="985" y="1512"/>
                        <a:pt x="906" y="1512"/>
                      </a:cubicBezTo>
                      <a:cubicBezTo>
                        <a:pt x="835" y="1512"/>
                        <a:pt x="767" y="1500"/>
                        <a:pt x="705" y="1483"/>
                      </a:cubicBezTo>
                      <a:cubicBezTo>
                        <a:pt x="615" y="1458"/>
                        <a:pt x="536" y="1414"/>
                        <a:pt x="466" y="1357"/>
                      </a:cubicBezTo>
                      <a:cubicBezTo>
                        <a:pt x="324" y="1239"/>
                        <a:pt x="234" y="1067"/>
                        <a:pt x="234" y="875"/>
                      </a:cubicBezTo>
                      <a:cubicBezTo>
                        <a:pt x="234" y="522"/>
                        <a:pt x="536" y="237"/>
                        <a:pt x="906" y="237"/>
                      </a:cubicBezTo>
                      <a:cubicBezTo>
                        <a:pt x="1275" y="237"/>
                        <a:pt x="1576" y="522"/>
                        <a:pt x="1576" y="875"/>
                      </a:cubicBezTo>
                      <a:cubicBezTo>
                        <a:pt x="1576" y="1067"/>
                        <a:pt x="1486" y="1242"/>
                        <a:pt x="1345" y="1357"/>
                      </a:cubicBezTo>
                      <a:close/>
                    </a:path>
                  </a:pathLst>
                </a:custGeom>
                <a:grpFill/>
                <a:ln>
                  <a:noFill/>
                </a:ln>
                <a:effectLst/>
              </p:spPr>
              <p:txBody>
                <a:bodyPr wrap="none" anchor="ctr"/>
                <a:lstStyle/>
                <a:p>
                  <a:pPr defTabSz="685593"/>
                  <a:endParaRPr lang="es-ES" sz="140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67" name="Freeform 208"/>
              <p:cNvSpPr>
                <a:spLocks noEditPoints="1"/>
              </p:cNvSpPr>
              <p:nvPr/>
            </p:nvSpPr>
            <p:spPr bwMode="auto">
              <a:xfrm>
                <a:off x="4854321" y="3939902"/>
                <a:ext cx="293743" cy="233550"/>
              </a:xfrm>
              <a:custGeom>
                <a:avLst/>
                <a:gdLst>
                  <a:gd name="T0" fmla="*/ 67 w 170"/>
                  <a:gd name="T1" fmla="*/ 0 h 134"/>
                  <a:gd name="T2" fmla="*/ 125 w 170"/>
                  <a:gd name="T3" fmla="*/ 25 h 134"/>
                  <a:gd name="T4" fmla="*/ 125 w 170"/>
                  <a:gd name="T5" fmla="*/ 73 h 134"/>
                  <a:gd name="T6" fmla="*/ 67 w 170"/>
                  <a:gd name="T7" fmla="*/ 97 h 134"/>
                  <a:gd name="T8" fmla="*/ 24 w 170"/>
                  <a:gd name="T9" fmla="*/ 108 h 134"/>
                  <a:gd name="T10" fmla="*/ 16 w 170"/>
                  <a:gd name="T11" fmla="*/ 109 h 134"/>
                  <a:gd name="T12" fmla="*/ 13 w 170"/>
                  <a:gd name="T13" fmla="*/ 107 h 134"/>
                  <a:gd name="T14" fmla="*/ 13 w 170"/>
                  <a:gd name="T15" fmla="*/ 105 h 134"/>
                  <a:gd name="T16" fmla="*/ 13 w 170"/>
                  <a:gd name="T17" fmla="*/ 104 h 134"/>
                  <a:gd name="T18" fmla="*/ 14 w 170"/>
                  <a:gd name="T19" fmla="*/ 103 h 134"/>
                  <a:gd name="T20" fmla="*/ 15 w 170"/>
                  <a:gd name="T21" fmla="*/ 102 h 134"/>
                  <a:gd name="T22" fmla="*/ 19 w 170"/>
                  <a:gd name="T23" fmla="*/ 97 h 134"/>
                  <a:gd name="T24" fmla="*/ 24 w 170"/>
                  <a:gd name="T25" fmla="*/ 91 h 134"/>
                  <a:gd name="T26" fmla="*/ 7 w 170"/>
                  <a:gd name="T27" fmla="*/ 70 h 134"/>
                  <a:gd name="T28" fmla="*/ 9 w 170"/>
                  <a:gd name="T29" fmla="*/ 25 h 134"/>
                  <a:gd name="T30" fmla="*/ 94 w 170"/>
                  <a:gd name="T31" fmla="*/ 17 h 134"/>
                  <a:gd name="T32" fmla="*/ 40 w 170"/>
                  <a:gd name="T33" fmla="*/ 17 h 134"/>
                  <a:gd name="T34" fmla="*/ 13 w 170"/>
                  <a:gd name="T35" fmla="*/ 49 h 134"/>
                  <a:gd name="T36" fmla="*/ 32 w 170"/>
                  <a:gd name="T37" fmla="*/ 76 h 134"/>
                  <a:gd name="T38" fmla="*/ 37 w 170"/>
                  <a:gd name="T39" fmla="*/ 89 h 134"/>
                  <a:gd name="T40" fmla="*/ 47 w 170"/>
                  <a:gd name="T41" fmla="*/ 83 h 134"/>
                  <a:gd name="T42" fmla="*/ 67 w 170"/>
                  <a:gd name="T43" fmla="*/ 85 h 134"/>
                  <a:gd name="T44" fmla="*/ 114 w 170"/>
                  <a:gd name="T45" fmla="*/ 67 h 134"/>
                  <a:gd name="T46" fmla="*/ 114 w 170"/>
                  <a:gd name="T47" fmla="*/ 31 h 134"/>
                  <a:gd name="T48" fmla="*/ 145 w 170"/>
                  <a:gd name="T49" fmla="*/ 111 h 134"/>
                  <a:gd name="T50" fmla="*/ 149 w 170"/>
                  <a:gd name="T51" fmla="*/ 119 h 134"/>
                  <a:gd name="T52" fmla="*/ 154 w 170"/>
                  <a:gd name="T53" fmla="*/ 124 h 134"/>
                  <a:gd name="T54" fmla="*/ 156 w 170"/>
                  <a:gd name="T55" fmla="*/ 127 h 134"/>
                  <a:gd name="T56" fmla="*/ 157 w 170"/>
                  <a:gd name="T57" fmla="*/ 128 h 134"/>
                  <a:gd name="T58" fmla="*/ 158 w 170"/>
                  <a:gd name="T59" fmla="*/ 129 h 134"/>
                  <a:gd name="T60" fmla="*/ 158 w 170"/>
                  <a:gd name="T61" fmla="*/ 130 h 134"/>
                  <a:gd name="T62" fmla="*/ 156 w 170"/>
                  <a:gd name="T63" fmla="*/ 133 h 134"/>
                  <a:gd name="T64" fmla="*/ 146 w 170"/>
                  <a:gd name="T65" fmla="*/ 132 h 134"/>
                  <a:gd name="T66" fmla="*/ 103 w 170"/>
                  <a:gd name="T67" fmla="*/ 121 h 134"/>
                  <a:gd name="T68" fmla="*/ 67 w 170"/>
                  <a:gd name="T69" fmla="*/ 109 h 134"/>
                  <a:gd name="T70" fmla="*/ 121 w 170"/>
                  <a:gd name="T71" fmla="*/ 93 h 134"/>
                  <a:gd name="T72" fmla="*/ 146 w 170"/>
                  <a:gd name="T73" fmla="*/ 49 h 134"/>
                  <a:gd name="T74" fmla="*/ 163 w 170"/>
                  <a:gd name="T75" fmla="*/ 51 h 134"/>
                  <a:gd name="T76" fmla="*/ 163 w 170"/>
                  <a:gd name="T77"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34">
                    <a:moveTo>
                      <a:pt x="34" y="7"/>
                    </a:moveTo>
                    <a:cubicBezTo>
                      <a:pt x="44" y="3"/>
                      <a:pt x="55" y="0"/>
                      <a:pt x="67" y="0"/>
                    </a:cubicBezTo>
                    <a:cubicBezTo>
                      <a:pt x="79" y="0"/>
                      <a:pt x="90" y="3"/>
                      <a:pt x="100" y="7"/>
                    </a:cubicBezTo>
                    <a:cubicBezTo>
                      <a:pt x="111" y="11"/>
                      <a:pt x="119" y="17"/>
                      <a:pt x="125" y="25"/>
                    </a:cubicBezTo>
                    <a:cubicBezTo>
                      <a:pt x="131" y="32"/>
                      <a:pt x="134" y="40"/>
                      <a:pt x="134" y="49"/>
                    </a:cubicBezTo>
                    <a:cubicBezTo>
                      <a:pt x="134" y="58"/>
                      <a:pt x="131" y="66"/>
                      <a:pt x="125" y="73"/>
                    </a:cubicBezTo>
                    <a:cubicBezTo>
                      <a:pt x="119" y="81"/>
                      <a:pt x="111" y="86"/>
                      <a:pt x="100" y="91"/>
                    </a:cubicBezTo>
                    <a:cubicBezTo>
                      <a:pt x="90" y="95"/>
                      <a:pt x="79" y="97"/>
                      <a:pt x="67" y="97"/>
                    </a:cubicBezTo>
                    <a:cubicBezTo>
                      <a:pt x="62" y="97"/>
                      <a:pt x="56" y="97"/>
                      <a:pt x="50" y="96"/>
                    </a:cubicBezTo>
                    <a:cubicBezTo>
                      <a:pt x="43" y="101"/>
                      <a:pt x="34" y="105"/>
                      <a:pt x="24" y="108"/>
                    </a:cubicBezTo>
                    <a:cubicBezTo>
                      <a:pt x="22" y="108"/>
                      <a:pt x="19" y="109"/>
                      <a:pt x="16" y="109"/>
                    </a:cubicBezTo>
                    <a:cubicBezTo>
                      <a:pt x="16" y="109"/>
                      <a:pt x="16" y="109"/>
                      <a:pt x="16" y="109"/>
                    </a:cubicBezTo>
                    <a:cubicBezTo>
                      <a:pt x="15" y="109"/>
                      <a:pt x="14" y="109"/>
                      <a:pt x="14" y="109"/>
                    </a:cubicBezTo>
                    <a:cubicBezTo>
                      <a:pt x="13" y="108"/>
                      <a:pt x="13" y="107"/>
                      <a:pt x="13" y="107"/>
                    </a:cubicBezTo>
                    <a:cubicBezTo>
                      <a:pt x="13" y="106"/>
                      <a:pt x="13" y="106"/>
                      <a:pt x="13" y="106"/>
                    </a:cubicBezTo>
                    <a:cubicBezTo>
                      <a:pt x="13" y="106"/>
                      <a:pt x="13" y="106"/>
                      <a:pt x="13" y="105"/>
                    </a:cubicBezTo>
                    <a:cubicBezTo>
                      <a:pt x="13" y="105"/>
                      <a:pt x="13" y="105"/>
                      <a:pt x="13" y="105"/>
                    </a:cubicBezTo>
                    <a:cubicBezTo>
                      <a:pt x="13" y="105"/>
                      <a:pt x="13" y="104"/>
                      <a:pt x="13" y="104"/>
                    </a:cubicBezTo>
                    <a:cubicBezTo>
                      <a:pt x="13" y="104"/>
                      <a:pt x="13" y="104"/>
                      <a:pt x="13" y="104"/>
                    </a:cubicBezTo>
                    <a:cubicBezTo>
                      <a:pt x="13" y="104"/>
                      <a:pt x="14" y="103"/>
                      <a:pt x="14" y="103"/>
                    </a:cubicBezTo>
                    <a:cubicBezTo>
                      <a:pt x="14" y="103"/>
                      <a:pt x="14" y="103"/>
                      <a:pt x="14" y="103"/>
                    </a:cubicBezTo>
                    <a:cubicBezTo>
                      <a:pt x="14" y="103"/>
                      <a:pt x="14" y="103"/>
                      <a:pt x="15" y="102"/>
                    </a:cubicBezTo>
                    <a:cubicBezTo>
                      <a:pt x="15" y="102"/>
                      <a:pt x="16" y="101"/>
                      <a:pt x="17" y="100"/>
                    </a:cubicBezTo>
                    <a:cubicBezTo>
                      <a:pt x="18" y="99"/>
                      <a:pt x="19" y="98"/>
                      <a:pt x="19" y="97"/>
                    </a:cubicBezTo>
                    <a:cubicBezTo>
                      <a:pt x="20" y="97"/>
                      <a:pt x="20" y="96"/>
                      <a:pt x="21" y="95"/>
                    </a:cubicBezTo>
                    <a:cubicBezTo>
                      <a:pt x="22" y="93"/>
                      <a:pt x="23" y="92"/>
                      <a:pt x="24" y="91"/>
                    </a:cubicBezTo>
                    <a:cubicBezTo>
                      <a:pt x="24" y="90"/>
                      <a:pt x="25" y="88"/>
                      <a:pt x="26" y="87"/>
                    </a:cubicBezTo>
                    <a:cubicBezTo>
                      <a:pt x="18" y="82"/>
                      <a:pt x="12" y="77"/>
                      <a:pt x="7" y="70"/>
                    </a:cubicBezTo>
                    <a:cubicBezTo>
                      <a:pt x="3" y="63"/>
                      <a:pt x="0" y="56"/>
                      <a:pt x="0" y="49"/>
                    </a:cubicBezTo>
                    <a:cubicBezTo>
                      <a:pt x="0" y="40"/>
                      <a:pt x="3" y="32"/>
                      <a:pt x="9" y="25"/>
                    </a:cubicBezTo>
                    <a:cubicBezTo>
                      <a:pt x="15" y="17"/>
                      <a:pt x="23" y="11"/>
                      <a:pt x="34" y="7"/>
                    </a:cubicBezTo>
                    <a:close/>
                    <a:moveTo>
                      <a:pt x="94" y="17"/>
                    </a:moveTo>
                    <a:cubicBezTo>
                      <a:pt x="86" y="14"/>
                      <a:pt x="77" y="13"/>
                      <a:pt x="67" y="13"/>
                    </a:cubicBezTo>
                    <a:cubicBezTo>
                      <a:pt x="57" y="13"/>
                      <a:pt x="48" y="14"/>
                      <a:pt x="40" y="17"/>
                    </a:cubicBezTo>
                    <a:cubicBezTo>
                      <a:pt x="32" y="21"/>
                      <a:pt x="25" y="25"/>
                      <a:pt x="20" y="31"/>
                    </a:cubicBezTo>
                    <a:cubicBezTo>
                      <a:pt x="15" y="36"/>
                      <a:pt x="13" y="42"/>
                      <a:pt x="13" y="49"/>
                    </a:cubicBezTo>
                    <a:cubicBezTo>
                      <a:pt x="13" y="54"/>
                      <a:pt x="14" y="59"/>
                      <a:pt x="18" y="64"/>
                    </a:cubicBezTo>
                    <a:cubicBezTo>
                      <a:pt x="21" y="69"/>
                      <a:pt x="26" y="73"/>
                      <a:pt x="32" y="76"/>
                    </a:cubicBezTo>
                    <a:cubicBezTo>
                      <a:pt x="41" y="82"/>
                      <a:pt x="41" y="82"/>
                      <a:pt x="41" y="82"/>
                    </a:cubicBezTo>
                    <a:cubicBezTo>
                      <a:pt x="37" y="89"/>
                      <a:pt x="37" y="89"/>
                      <a:pt x="37" y="89"/>
                    </a:cubicBezTo>
                    <a:cubicBezTo>
                      <a:pt x="40" y="88"/>
                      <a:pt x="42" y="87"/>
                      <a:pt x="43" y="86"/>
                    </a:cubicBezTo>
                    <a:cubicBezTo>
                      <a:pt x="47" y="83"/>
                      <a:pt x="47" y="83"/>
                      <a:pt x="47" y="83"/>
                    </a:cubicBezTo>
                    <a:cubicBezTo>
                      <a:pt x="53" y="84"/>
                      <a:pt x="53" y="84"/>
                      <a:pt x="53" y="84"/>
                    </a:cubicBezTo>
                    <a:cubicBezTo>
                      <a:pt x="57" y="85"/>
                      <a:pt x="62" y="85"/>
                      <a:pt x="67" y="85"/>
                    </a:cubicBezTo>
                    <a:cubicBezTo>
                      <a:pt x="77" y="85"/>
                      <a:pt x="86" y="84"/>
                      <a:pt x="94" y="80"/>
                    </a:cubicBezTo>
                    <a:cubicBezTo>
                      <a:pt x="102" y="77"/>
                      <a:pt x="109" y="73"/>
                      <a:pt x="114" y="67"/>
                    </a:cubicBezTo>
                    <a:cubicBezTo>
                      <a:pt x="119" y="61"/>
                      <a:pt x="121" y="55"/>
                      <a:pt x="121" y="49"/>
                    </a:cubicBezTo>
                    <a:cubicBezTo>
                      <a:pt x="121" y="42"/>
                      <a:pt x="119" y="36"/>
                      <a:pt x="114" y="31"/>
                    </a:cubicBezTo>
                    <a:cubicBezTo>
                      <a:pt x="109" y="25"/>
                      <a:pt x="102" y="21"/>
                      <a:pt x="94" y="17"/>
                    </a:cubicBezTo>
                    <a:close/>
                    <a:moveTo>
                      <a:pt x="145" y="111"/>
                    </a:moveTo>
                    <a:cubicBezTo>
                      <a:pt x="145" y="112"/>
                      <a:pt x="146" y="114"/>
                      <a:pt x="147" y="115"/>
                    </a:cubicBezTo>
                    <a:cubicBezTo>
                      <a:pt x="147" y="116"/>
                      <a:pt x="148" y="118"/>
                      <a:pt x="149" y="119"/>
                    </a:cubicBezTo>
                    <a:cubicBezTo>
                      <a:pt x="150" y="120"/>
                      <a:pt x="151" y="121"/>
                      <a:pt x="151" y="121"/>
                    </a:cubicBezTo>
                    <a:cubicBezTo>
                      <a:pt x="152" y="122"/>
                      <a:pt x="152" y="123"/>
                      <a:pt x="154" y="124"/>
                    </a:cubicBezTo>
                    <a:cubicBezTo>
                      <a:pt x="155" y="125"/>
                      <a:pt x="155" y="126"/>
                      <a:pt x="156" y="127"/>
                    </a:cubicBezTo>
                    <a:cubicBezTo>
                      <a:pt x="156" y="127"/>
                      <a:pt x="156" y="127"/>
                      <a:pt x="156" y="127"/>
                    </a:cubicBezTo>
                    <a:cubicBezTo>
                      <a:pt x="156" y="127"/>
                      <a:pt x="156" y="127"/>
                      <a:pt x="157" y="128"/>
                    </a:cubicBezTo>
                    <a:cubicBezTo>
                      <a:pt x="157" y="128"/>
                      <a:pt x="157" y="128"/>
                      <a:pt x="157" y="128"/>
                    </a:cubicBezTo>
                    <a:cubicBezTo>
                      <a:pt x="157" y="128"/>
                      <a:pt x="157" y="128"/>
                      <a:pt x="157" y="129"/>
                    </a:cubicBezTo>
                    <a:cubicBezTo>
                      <a:pt x="157" y="129"/>
                      <a:pt x="157" y="129"/>
                      <a:pt x="158" y="129"/>
                    </a:cubicBezTo>
                    <a:cubicBezTo>
                      <a:pt x="158" y="129"/>
                      <a:pt x="158" y="129"/>
                      <a:pt x="158" y="130"/>
                    </a:cubicBezTo>
                    <a:cubicBezTo>
                      <a:pt x="158" y="130"/>
                      <a:pt x="158" y="130"/>
                      <a:pt x="158" y="130"/>
                    </a:cubicBezTo>
                    <a:cubicBezTo>
                      <a:pt x="158" y="130"/>
                      <a:pt x="158" y="131"/>
                      <a:pt x="158" y="131"/>
                    </a:cubicBezTo>
                    <a:cubicBezTo>
                      <a:pt x="157" y="132"/>
                      <a:pt x="157" y="132"/>
                      <a:pt x="156" y="133"/>
                    </a:cubicBezTo>
                    <a:cubicBezTo>
                      <a:pt x="156" y="133"/>
                      <a:pt x="155" y="134"/>
                      <a:pt x="154" y="134"/>
                    </a:cubicBezTo>
                    <a:cubicBezTo>
                      <a:pt x="151" y="133"/>
                      <a:pt x="148" y="133"/>
                      <a:pt x="146" y="132"/>
                    </a:cubicBezTo>
                    <a:cubicBezTo>
                      <a:pt x="136" y="130"/>
                      <a:pt x="128" y="125"/>
                      <a:pt x="120" y="120"/>
                    </a:cubicBezTo>
                    <a:cubicBezTo>
                      <a:pt x="114" y="121"/>
                      <a:pt x="109" y="121"/>
                      <a:pt x="103" y="121"/>
                    </a:cubicBezTo>
                    <a:cubicBezTo>
                      <a:pt x="86" y="121"/>
                      <a:pt x="71" y="117"/>
                      <a:pt x="59" y="109"/>
                    </a:cubicBezTo>
                    <a:cubicBezTo>
                      <a:pt x="62" y="109"/>
                      <a:pt x="65" y="109"/>
                      <a:pt x="67" y="109"/>
                    </a:cubicBezTo>
                    <a:cubicBezTo>
                      <a:pt x="77" y="109"/>
                      <a:pt x="87" y="108"/>
                      <a:pt x="96" y="105"/>
                    </a:cubicBezTo>
                    <a:cubicBezTo>
                      <a:pt x="106" y="102"/>
                      <a:pt x="114" y="98"/>
                      <a:pt x="121" y="93"/>
                    </a:cubicBezTo>
                    <a:cubicBezTo>
                      <a:pt x="129" y="87"/>
                      <a:pt x="135" y="80"/>
                      <a:pt x="139" y="73"/>
                    </a:cubicBezTo>
                    <a:cubicBezTo>
                      <a:pt x="144" y="65"/>
                      <a:pt x="146" y="57"/>
                      <a:pt x="146" y="49"/>
                    </a:cubicBezTo>
                    <a:cubicBezTo>
                      <a:pt x="146" y="44"/>
                      <a:pt x="145" y="39"/>
                      <a:pt x="143" y="34"/>
                    </a:cubicBezTo>
                    <a:cubicBezTo>
                      <a:pt x="152" y="39"/>
                      <a:pt x="158" y="45"/>
                      <a:pt x="163" y="51"/>
                    </a:cubicBezTo>
                    <a:cubicBezTo>
                      <a:pt x="167" y="58"/>
                      <a:pt x="170" y="65"/>
                      <a:pt x="170" y="73"/>
                    </a:cubicBezTo>
                    <a:cubicBezTo>
                      <a:pt x="170" y="81"/>
                      <a:pt x="168" y="88"/>
                      <a:pt x="163" y="94"/>
                    </a:cubicBezTo>
                    <a:cubicBezTo>
                      <a:pt x="159" y="101"/>
                      <a:pt x="153" y="106"/>
                      <a:pt x="145" y="111"/>
                    </a:cubicBezTo>
                    <a:close/>
                  </a:path>
                </a:pathLst>
              </a:custGeom>
              <a:solidFill>
                <a:schemeClr val="tx1">
                  <a:lumMod val="85000"/>
                  <a:lumOff val="15000"/>
                </a:schemeClr>
              </a:solidFill>
              <a:ln>
                <a:noFill/>
              </a:ln>
              <a:extLst/>
            </p:spPr>
            <p:txBody>
              <a:bodyPr lIns="91428" tIns="45714" rIns="91428" bIns="45714"/>
              <a:lstStyle/>
              <a:p>
                <a:pPr defTabSz="1535798">
                  <a:defRPr/>
                </a:pPr>
                <a:endParaRPr lang="en-US" sz="3000">
                  <a:solidFill>
                    <a:srgbClr val="000000"/>
                  </a:solidFill>
                  <a:latin typeface="Calibri"/>
                </a:endParaRPr>
              </a:p>
            </p:txBody>
          </p:sp>
        </p:grpSp>
        <p:sp>
          <p:nvSpPr>
            <p:cNvPr id="82" name="Freeform 260"/>
            <p:cNvSpPr>
              <a:spLocks noEditPoints="1"/>
            </p:cNvSpPr>
            <p:nvPr/>
          </p:nvSpPr>
          <p:spPr bwMode="auto">
            <a:xfrm>
              <a:off x="8100392" y="4011910"/>
              <a:ext cx="216024" cy="288032"/>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tx1"/>
            </a:solidFill>
            <a:ln>
              <a:noFill/>
            </a:ln>
            <a:extLst/>
          </p:spPr>
          <p:txBody>
            <a:bodyPr lIns="91428" tIns="45714" rIns="91428" bIns="45714"/>
            <a:lstStyle/>
            <a:p>
              <a:pPr defTabSz="1535995">
                <a:defRPr/>
              </a:pPr>
              <a:endParaRPr lang="en-AU" sz="3000">
                <a:solidFill>
                  <a:srgbClr val="000000"/>
                </a:solidFill>
                <a:latin typeface="Calibri"/>
              </a:endParaRPr>
            </a:p>
          </p:txBody>
        </p:sp>
      </p:grpSp>
    </p:spTree>
    <p:extLst>
      <p:ext uri="{BB962C8B-B14F-4D97-AF65-F5344CB8AC3E}">
        <p14:creationId xmlns:p14="http://schemas.microsoft.com/office/powerpoint/2010/main" val="82065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0"/>
                            </p:stCondLst>
                            <p:childTnLst>
                              <p:par>
                                <p:cTn id="11" presetID="3" presetClass="entr" presetSubtype="1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77330" y="716692"/>
            <a:ext cx="7313570" cy="1200329"/>
          </a:xfrm>
          <a:prstGeom prst="rect">
            <a:avLst/>
          </a:prstGeom>
        </p:spPr>
        <p:txBody>
          <a:bodyPr wrap="square">
            <a:spAutoFit/>
          </a:bodyPr>
          <a:lstStyle/>
          <a:p>
            <a:pPr algn="just"/>
            <a:r>
              <a:rPr lang="es-ES" sz="2400" dirty="0">
                <a:solidFill>
                  <a:schemeClr val="accent6">
                    <a:lumMod val="50000"/>
                  </a:schemeClr>
                </a:solidFill>
                <a:latin typeface="Britannic Bold" panose="020B0903060703020204" pitchFamily="34" charset="0"/>
              </a:rPr>
              <a:t>La creación de un ministerio de ciencia y tecnología sería un paso importante para impulsar la regulación de las innovaciones tecnologías.</a:t>
            </a:r>
            <a:endParaRPr lang="en-US" sz="2400" dirty="0">
              <a:solidFill>
                <a:schemeClr val="accent6">
                  <a:lumMod val="50000"/>
                </a:schemeClr>
              </a:solidFill>
              <a:latin typeface="Britannic Bold" panose="020B0903060703020204" pitchFamily="34" charset="0"/>
            </a:endParaRPr>
          </a:p>
        </p:txBody>
      </p:sp>
      <p:pic>
        <p:nvPicPr>
          <p:cNvPr id="6146" name="Picture 2" descr="765x430_blockchain_2-par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78" y="2324795"/>
            <a:ext cx="728662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36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1276" y="2286000"/>
            <a:ext cx="8019535" cy="4247317"/>
          </a:xfrm>
          <a:prstGeom prst="rect">
            <a:avLst/>
          </a:prstGeom>
        </p:spPr>
        <p:txBody>
          <a:bodyPr wrap="square">
            <a:spAutoFit/>
          </a:bodyPr>
          <a:lstStyle/>
          <a:p>
            <a:pPr marL="285750" indent="-285750">
              <a:buFont typeface="Wingdings" panose="05000000000000000000" pitchFamily="2" charset="2"/>
              <a:buChar char="q"/>
            </a:pPr>
            <a:r>
              <a:rPr lang="es-ES" dirty="0" smtClean="0">
                <a:solidFill>
                  <a:srgbClr val="333333"/>
                </a:solidFill>
                <a:latin typeface="Helvetica Neue"/>
              </a:rPr>
              <a:t>En </a:t>
            </a:r>
            <a:r>
              <a:rPr lang="es-ES" dirty="0">
                <a:solidFill>
                  <a:srgbClr val="333333"/>
                </a:solidFill>
                <a:latin typeface="Helvetica Neue"/>
              </a:rPr>
              <a:t>el sector público se generan esfuerzos para acelerar la transformación digital, mediante la creación de la Secretaría de Gobierno Digital en el 2017. Este ente se encarga de regular el proceso, a nivel estatal, para un uso más eficiente de recursos (tiempo y costos) y una mejor experiencia ciudadana en cada trámite o durante la interacción con los organismos públicos. </a:t>
            </a:r>
          </a:p>
          <a:p>
            <a:pPr marL="285750" indent="-285750">
              <a:buFont typeface="Wingdings" panose="05000000000000000000" pitchFamily="2" charset="2"/>
              <a:buChar char="q"/>
            </a:pPr>
            <a:endParaRPr lang="es-ES" dirty="0" smtClean="0">
              <a:solidFill>
                <a:srgbClr val="333333"/>
              </a:solidFill>
              <a:latin typeface="Helvetica Neue"/>
            </a:endParaRPr>
          </a:p>
          <a:p>
            <a:pPr marL="285750" indent="-285750">
              <a:buFont typeface="Wingdings" panose="05000000000000000000" pitchFamily="2" charset="2"/>
              <a:buChar char="q"/>
            </a:pPr>
            <a:r>
              <a:rPr lang="es-ES" dirty="0" smtClean="0">
                <a:solidFill>
                  <a:srgbClr val="333333"/>
                </a:solidFill>
                <a:latin typeface="Helvetica Neue"/>
              </a:rPr>
              <a:t>Hoy </a:t>
            </a:r>
            <a:r>
              <a:rPr lang="es-ES" dirty="0">
                <a:solidFill>
                  <a:srgbClr val="333333"/>
                </a:solidFill>
                <a:latin typeface="Helvetica Neue"/>
              </a:rPr>
              <a:t>también se cuenta con un Centro de Innovación Pública, creado en julio del 2017, que provee trámites en línea y estandariza las páginas web del Estado</a:t>
            </a:r>
            <a:r>
              <a:rPr lang="es-ES" dirty="0" smtClean="0">
                <a:solidFill>
                  <a:srgbClr val="333333"/>
                </a:solidFill>
                <a:latin typeface="Helvetica Neue"/>
              </a:rPr>
              <a:t>.</a:t>
            </a:r>
          </a:p>
          <a:p>
            <a:pPr marL="285750" indent="-285750">
              <a:buFont typeface="Wingdings" panose="05000000000000000000" pitchFamily="2" charset="2"/>
              <a:buChar char="q"/>
            </a:pPr>
            <a:endParaRPr lang="es-ES" dirty="0">
              <a:solidFill>
                <a:srgbClr val="333333"/>
              </a:solidFill>
              <a:latin typeface="Helvetica Neue"/>
            </a:endParaRPr>
          </a:p>
          <a:p>
            <a:pPr marL="285750" indent="-285750">
              <a:buFont typeface="Wingdings" panose="05000000000000000000" pitchFamily="2" charset="2"/>
              <a:buChar char="q"/>
            </a:pPr>
            <a:r>
              <a:rPr lang="es-ES" dirty="0" smtClean="0">
                <a:solidFill>
                  <a:srgbClr val="333333"/>
                </a:solidFill>
                <a:latin typeface="Helvetica Neue"/>
              </a:rPr>
              <a:t>Otro </a:t>
            </a:r>
            <a:r>
              <a:rPr lang="es-ES" dirty="0">
                <a:solidFill>
                  <a:srgbClr val="333333"/>
                </a:solidFill>
                <a:latin typeface="Helvetica Neue"/>
              </a:rPr>
              <a:t>paso importante es la Nueva Ley de Gobierno Digital, publicada en setiembre del 2018. El Estado también ha reforzado la apertura de centros MAC, que brindan servicios de mayor demanda de los ciudadanos, con horarios flexibles y en zonas convenientes. </a:t>
            </a:r>
            <a:endParaRPr lang="es-ES" b="0" i="0" dirty="0">
              <a:solidFill>
                <a:srgbClr val="333333"/>
              </a:solidFill>
              <a:effectLst/>
              <a:latin typeface="Helvetica Neue"/>
            </a:endParaRPr>
          </a:p>
        </p:txBody>
      </p:sp>
      <p:sp>
        <p:nvSpPr>
          <p:cNvPr id="3" name="Rectángulo redondeado 2"/>
          <p:cNvSpPr/>
          <p:nvPr/>
        </p:nvSpPr>
        <p:spPr>
          <a:xfrm>
            <a:off x="605481" y="976184"/>
            <a:ext cx="7191633" cy="951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COMO ESTAMOS EN EL PERU  ACTUALMENTE  EN CUANTO  A  REGULACIÓN  LEGAL</a:t>
            </a:r>
            <a:endParaRPr lang="en-US" dirty="0"/>
          </a:p>
        </p:txBody>
      </p:sp>
    </p:spTree>
    <p:extLst>
      <p:ext uri="{BB962C8B-B14F-4D97-AF65-F5344CB8AC3E}">
        <p14:creationId xmlns:p14="http://schemas.microsoft.com/office/powerpoint/2010/main" val="3845854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CORPORATIVOS">
      <a:dk1>
        <a:srgbClr val="000000"/>
      </a:dk1>
      <a:lt1>
        <a:srgbClr val="FFFFFF"/>
      </a:lt1>
      <a:dk2>
        <a:srgbClr val="008750"/>
      </a:dk2>
      <a:lt2>
        <a:srgbClr val="CFDE00"/>
      </a:lt2>
      <a:accent1>
        <a:srgbClr val="5C6670"/>
      </a:accent1>
      <a:accent2>
        <a:srgbClr val="333E48"/>
      </a:accent2>
      <a:accent3>
        <a:srgbClr val="03B2AE"/>
      </a:accent3>
      <a:accent4>
        <a:srgbClr val="C6D5A4"/>
      </a:accent4>
      <a:accent5>
        <a:srgbClr val="FFBF3B"/>
      </a:accent5>
      <a:accent6>
        <a:srgbClr val="FF6B00"/>
      </a:accent6>
      <a:hlink>
        <a:srgbClr val="CD00CD"/>
      </a:hlink>
      <a:folHlink>
        <a:srgbClr val="333E4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ema de Office">
  <a:themeElements>
    <a:clrScheme name="CORPORATIVOS">
      <a:dk1>
        <a:srgbClr val="000000"/>
      </a:dk1>
      <a:lt1>
        <a:srgbClr val="FFFFFF"/>
      </a:lt1>
      <a:dk2>
        <a:srgbClr val="008750"/>
      </a:dk2>
      <a:lt2>
        <a:srgbClr val="CFDE00"/>
      </a:lt2>
      <a:accent1>
        <a:srgbClr val="5C6670"/>
      </a:accent1>
      <a:accent2>
        <a:srgbClr val="333E48"/>
      </a:accent2>
      <a:accent3>
        <a:srgbClr val="03B2AE"/>
      </a:accent3>
      <a:accent4>
        <a:srgbClr val="C6D5A4"/>
      </a:accent4>
      <a:accent5>
        <a:srgbClr val="FFBF3B"/>
      </a:accent5>
      <a:accent6>
        <a:srgbClr val="FF6B00"/>
      </a:accent6>
      <a:hlink>
        <a:srgbClr val="CD00CD"/>
      </a:hlink>
      <a:folHlink>
        <a:srgbClr val="333E4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941</TotalTime>
  <Words>1114</Words>
  <Application>Microsoft Office PowerPoint</Application>
  <PresentationFormat>Presentación en pantalla (4:3)</PresentationFormat>
  <Paragraphs>160</Paragraphs>
  <Slides>21</Slides>
  <Notes>5</Notes>
  <HiddenSlides>0</HiddenSlides>
  <MMClips>0</MMClips>
  <ScaleCrop>false</ScaleCrop>
  <HeadingPairs>
    <vt:vector size="6" baseType="variant">
      <vt:variant>
        <vt:lpstr>Fuentes usadas</vt:lpstr>
      </vt:variant>
      <vt:variant>
        <vt:i4>15</vt:i4>
      </vt:variant>
      <vt:variant>
        <vt:lpstr>Tema</vt:lpstr>
      </vt:variant>
      <vt:variant>
        <vt:i4>3</vt:i4>
      </vt:variant>
      <vt:variant>
        <vt:lpstr>Títulos de diapositiva</vt:lpstr>
      </vt:variant>
      <vt:variant>
        <vt:i4>21</vt:i4>
      </vt:variant>
    </vt:vector>
  </HeadingPairs>
  <TitlesOfParts>
    <vt:vector size="39" baseType="lpstr">
      <vt:lpstr>MS PGothic</vt:lpstr>
      <vt:lpstr>Arial</vt:lpstr>
      <vt:lpstr>Arial Narrow</vt:lpstr>
      <vt:lpstr>Britannic Bold</vt:lpstr>
      <vt:lpstr>Calibri</vt:lpstr>
      <vt:lpstr>Calibri Light</vt:lpstr>
      <vt:lpstr>Conv_HelveticaNeueLTStd-Bd</vt:lpstr>
      <vt:lpstr>Helvetica Light</vt:lpstr>
      <vt:lpstr>Helvetica Neue</vt:lpstr>
      <vt:lpstr>Lucida Calligraphy</vt:lpstr>
      <vt:lpstr>Montserrat</vt:lpstr>
      <vt:lpstr>Open Sans Light</vt:lpstr>
      <vt:lpstr>Proxima Nova</vt:lpstr>
      <vt:lpstr>Verdana</vt:lpstr>
      <vt:lpstr>Wingdings</vt:lpstr>
      <vt:lpstr>Tema de Office</vt:lpstr>
      <vt:lpstr>1_Tema de Office</vt:lpstr>
      <vt:lpstr>2_Tema de Office</vt:lpstr>
      <vt:lpstr>TRANSFORMACIÓN  DIGITAL EN EL PERÚ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DESDE MI EXPERIENCIA  EN  SUNARP</vt:lpstr>
      <vt:lpstr>¿ADAPTARSE A LOS CAMBIOS?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@ldosoft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dc:creator>
  <cp:lastModifiedBy>Jessica</cp:lastModifiedBy>
  <cp:revision>72</cp:revision>
  <dcterms:created xsi:type="dcterms:W3CDTF">2019-06-07T20:56:26Z</dcterms:created>
  <dcterms:modified xsi:type="dcterms:W3CDTF">2019-10-12T10:53:30Z</dcterms:modified>
</cp:coreProperties>
</file>